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70" r:id="rId2"/>
    <p:sldId id="271" r:id="rId3"/>
    <p:sldId id="272" r:id="rId4"/>
    <p:sldId id="273" r:id="rId5"/>
    <p:sldId id="274" r:id="rId6"/>
    <p:sldId id="275" r:id="rId7"/>
    <p:sldId id="317" r:id="rId8"/>
    <p:sldId id="329" r:id="rId9"/>
    <p:sldId id="276" r:id="rId10"/>
    <p:sldId id="279" r:id="rId11"/>
    <p:sldId id="280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338" r:id="rId20"/>
    <p:sldId id="289" r:id="rId21"/>
    <p:sldId id="290" r:id="rId22"/>
    <p:sldId id="308" r:id="rId23"/>
    <p:sldId id="301" r:id="rId24"/>
    <p:sldId id="302" r:id="rId25"/>
    <p:sldId id="303" r:id="rId26"/>
    <p:sldId id="304" r:id="rId27"/>
    <p:sldId id="291" r:id="rId28"/>
    <p:sldId id="292" r:id="rId29"/>
    <p:sldId id="293" r:id="rId30"/>
    <p:sldId id="294" r:id="rId31"/>
    <p:sldId id="298" r:id="rId32"/>
    <p:sldId id="299" r:id="rId33"/>
    <p:sldId id="318" r:id="rId34"/>
    <p:sldId id="319" r:id="rId35"/>
    <p:sldId id="320" r:id="rId36"/>
    <p:sldId id="322" r:id="rId37"/>
    <p:sldId id="323" r:id="rId38"/>
    <p:sldId id="324" r:id="rId39"/>
    <p:sldId id="326" r:id="rId40"/>
    <p:sldId id="339" r:id="rId41"/>
    <p:sldId id="32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73"/>
    <p:restoredTop sz="94658"/>
  </p:normalViewPr>
  <p:slideViewPr>
    <p:cSldViewPr snapToGrid="0" snapToObjects="1">
      <p:cViewPr varScale="1">
        <p:scale>
          <a:sx n="113" d="100"/>
          <a:sy n="113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45995-FC3E-D540-94CA-CACDC057E48E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FA766-4199-D741-B79E-9AE53857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8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71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441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73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008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511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6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15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364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05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56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37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452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71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59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42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477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06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60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416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3842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1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673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1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47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364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4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760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09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32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9767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347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913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67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118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242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323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47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28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183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044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3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0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2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4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2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3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6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4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2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11B70-FC32-704C-A6D2-3B280E372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25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55D25-F998-A748-BD3E-3F04D9B0D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24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85E31-6AB6-4544-B38B-96F01BA9DB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5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C76F-CEB0-0A40-BA82-0C321A01C5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55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3797-E749-0F4D-9D43-8EDD7194A7C5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2BA0A-82D5-BD4A-8AFC-734EBE5B0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981200"/>
            <a:ext cx="8763000" cy="1295400"/>
          </a:xfrm>
        </p:spPr>
        <p:txBody>
          <a:bodyPr/>
          <a:lstStyle/>
          <a:p>
            <a:pPr algn="ctr" eaLnBrk="1" hangingPunct="1"/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Discrete Probability Distributions </a:t>
            </a:r>
            <a:endParaRPr lang="en-AU" altLang="en-US" sz="24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53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22830" y="9144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Binomial Experiments-I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5820" y="1423035"/>
            <a:ext cx="10378440" cy="4687888"/>
          </a:xfrm>
        </p:spPr>
        <p:txBody>
          <a:bodyPr/>
          <a:lstStyle/>
          <a:p>
            <a:pPr marL="609600" indent="-609600">
              <a:defRPr/>
            </a:pPr>
            <a:r>
              <a:rPr lang="en-US" sz="2400" dirty="0"/>
              <a:t>Binomial experiments are those for which the outcome from each trial is one of only two options (“success” or “failure”). The properties of a binomial experiment are: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dirty="0"/>
              <a:t>The experiment is repeated for a fixed number of trials, </a:t>
            </a:r>
            <a:r>
              <a:rPr lang="en-US" sz="2400" i="1" dirty="0"/>
              <a:t>N</a:t>
            </a:r>
            <a:r>
              <a:rPr lang="en-US" sz="2400" dirty="0"/>
              <a:t>, where each trial is </a:t>
            </a:r>
            <a:r>
              <a:rPr lang="en-US" sz="2400" i="1" dirty="0">
                <a:solidFill>
                  <a:schemeClr val="hlink"/>
                </a:solidFill>
              </a:rPr>
              <a:t>independent</a:t>
            </a:r>
            <a:r>
              <a:rPr lang="en-US" sz="2400" dirty="0"/>
              <a:t> of all the others.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dirty="0"/>
              <a:t>There are only two possible outcomes for each trial. The outcomes can be classified as a success (S) or a failure (F).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dirty="0"/>
              <a:t>The probability of success is the </a:t>
            </a:r>
            <a:r>
              <a:rPr lang="en-US" sz="2400" u="sng" dirty="0"/>
              <a:t>same </a:t>
            </a:r>
            <a:r>
              <a:rPr lang="en-US" sz="2400" dirty="0"/>
              <a:t>for all trials.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2400" dirty="0"/>
              <a:t>The random variable </a:t>
            </a:r>
            <a:r>
              <a:rPr lang="en-US" sz="2400" i="1" dirty="0"/>
              <a:t>X</a:t>
            </a:r>
            <a:r>
              <a:rPr lang="en-US" sz="2400" dirty="0"/>
              <a:t> counts the number of </a:t>
            </a:r>
            <a:r>
              <a:rPr lang="en-US" sz="2400" i="1" dirty="0">
                <a:solidFill>
                  <a:schemeClr val="hlink"/>
                </a:solidFill>
              </a:rPr>
              <a:t>successful</a:t>
            </a:r>
            <a:r>
              <a:rPr lang="en-US" sz="2400" dirty="0"/>
              <a:t> trials out of </a:t>
            </a:r>
            <a:r>
              <a:rPr lang="en-US" sz="2400" i="1" dirty="0"/>
              <a:t>N</a:t>
            </a:r>
            <a:r>
              <a:rPr lang="en-US" sz="2400" dirty="0"/>
              <a:t> trials.</a:t>
            </a:r>
          </a:p>
        </p:txBody>
      </p:sp>
    </p:spTree>
    <p:extLst>
      <p:ext uri="{BB962C8B-B14F-4D97-AF65-F5344CB8AC3E}">
        <p14:creationId xmlns:p14="http://schemas.microsoft.com/office/powerpoint/2010/main" val="25077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152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Binomial Experiments-II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1470" y="1621155"/>
            <a:ext cx="900557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Why is the following a binomial experiment?</a:t>
            </a:r>
          </a:p>
          <a:p>
            <a:pPr eaLnBrk="1" hangingPunct="1">
              <a:defRPr/>
            </a:pPr>
            <a:endParaRPr lang="en-US" sz="3200" dirty="0"/>
          </a:p>
          <a:p>
            <a:pPr lvl="1" eaLnBrk="1" hangingPunct="1">
              <a:defRPr/>
            </a:pPr>
            <a:r>
              <a:rPr lang="en-US" sz="2800" dirty="0"/>
              <a:t>We randomly sample 500 fish from the population.</a:t>
            </a:r>
          </a:p>
          <a:p>
            <a:pPr lvl="1" eaLnBrk="1" hangingPunct="1">
              <a:defRPr/>
            </a:pPr>
            <a:endParaRPr lang="en-US" sz="2800" dirty="0"/>
          </a:p>
          <a:p>
            <a:pPr lvl="1" eaLnBrk="1" hangingPunct="1">
              <a:defRPr/>
            </a:pPr>
            <a:r>
              <a:rPr lang="en-US" sz="2800" dirty="0"/>
              <a:t>We record whether each animal is mature or immature.</a:t>
            </a:r>
          </a:p>
          <a:p>
            <a:pPr lvl="1" eaLnBrk="1" hangingPunct="1">
              <a:defRPr/>
            </a:pPr>
            <a:endParaRPr lang="en-US" sz="2800" dirty="0"/>
          </a:p>
          <a:p>
            <a:pPr lvl="1" eaLnBrk="1" hangingPunct="1">
              <a:defRPr/>
            </a:pPr>
            <a:r>
              <a:rPr lang="en-US" sz="2800" dirty="0"/>
              <a:t>The random variable </a:t>
            </a:r>
            <a:r>
              <a:rPr lang="en-US" sz="2800" i="1" dirty="0"/>
              <a:t>X</a:t>
            </a:r>
            <a:r>
              <a:rPr lang="en-US" sz="2800" dirty="0"/>
              <a:t> is the number of mature animals.</a:t>
            </a:r>
          </a:p>
        </p:txBody>
      </p:sp>
    </p:spTree>
    <p:extLst>
      <p:ext uri="{BB962C8B-B14F-4D97-AF65-F5344CB8AC3E}">
        <p14:creationId xmlns:p14="http://schemas.microsoft.com/office/powerpoint/2010/main" val="2478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228600"/>
            <a:ext cx="779303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/>
              <a:t>Binomial Experiments-II</a:t>
            </a:r>
            <a:br>
              <a:rPr lang="en-US" sz="4000"/>
            </a:br>
            <a:r>
              <a:rPr lang="en-US" sz="4000"/>
              <a:t>(Notation)</a:t>
            </a:r>
          </a:p>
        </p:txBody>
      </p:sp>
      <p:graphicFrame>
        <p:nvGraphicFramePr>
          <p:cNvPr id="14336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998080"/>
              </p:ext>
            </p:extLst>
          </p:nvPr>
        </p:nvGraphicFramePr>
        <p:xfrm>
          <a:off x="2101534" y="2770188"/>
          <a:ext cx="8801398" cy="2033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47204" imgH="889046" progId="">
                  <p:embed/>
                </p:oleObj>
              </mc:Choice>
              <mc:Fallback>
                <p:oleObj name="Equation" r:id="rId3" imgW="3847204" imgH="889046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534" y="2770188"/>
                        <a:ext cx="8801398" cy="2033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3" name="Rectangle 4"/>
          <p:cNvSpPr>
            <a:spLocks noChangeArrowheads="1"/>
          </p:cNvSpPr>
          <p:nvPr/>
        </p:nvSpPr>
        <p:spPr bwMode="auto">
          <a:xfrm>
            <a:off x="1994852" y="3242628"/>
            <a:ext cx="1525587" cy="1055052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43364" name="TextBox 5"/>
          <p:cNvSpPr txBox="1">
            <a:spLocks noChangeArrowheads="1"/>
          </p:cNvSpPr>
          <p:nvPr/>
        </p:nvSpPr>
        <p:spPr bwMode="auto">
          <a:xfrm>
            <a:off x="814979" y="3283568"/>
            <a:ext cx="9557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New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0690" y="5044827"/>
            <a:ext cx="110013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800" dirty="0"/>
              <a:t>Also </a:t>
            </a:r>
            <a:r>
              <a:rPr lang="en-US" sz="2800" i="1" dirty="0"/>
              <a:t>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2562" y="2104292"/>
            <a:ext cx="111921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800" dirty="0"/>
              <a:t>Also N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66701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123825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Binomial Probabilities-I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2900" y="1318260"/>
            <a:ext cx="11567160" cy="49911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In a binomial experiment, the probability of exactly </a:t>
            </a:r>
            <a:r>
              <a:rPr lang="en-US" sz="2600" i="1" dirty="0"/>
              <a:t>x</a:t>
            </a:r>
            <a:r>
              <a:rPr lang="en-US" sz="2600" dirty="0"/>
              <a:t> successes in </a:t>
            </a:r>
            <a:r>
              <a:rPr lang="en-US" sz="2600" i="1" dirty="0"/>
              <a:t>n</a:t>
            </a:r>
            <a:r>
              <a:rPr lang="en-US" sz="2600" dirty="0"/>
              <a:t> trials is: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This is a probability mass function, </a:t>
            </a:r>
            <a:r>
              <a:rPr lang="en-US" sz="2600" i="1" dirty="0" err="1"/>
              <a:t>pmf</a:t>
            </a:r>
            <a:endParaRPr lang="en-US" sz="2600" i="1" dirty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The binomial probability therefore involves the probability of </a:t>
            </a:r>
            <a:r>
              <a:rPr lang="en-US" sz="2600" i="1" dirty="0"/>
              <a:t>x</a:t>
            </a:r>
            <a:r>
              <a:rPr lang="en-US" sz="2600" dirty="0"/>
              <a:t> successes and </a:t>
            </a:r>
            <a:r>
              <a:rPr lang="en-US" sz="2600" i="1" dirty="0"/>
              <a:t>n </a:t>
            </a:r>
            <a:r>
              <a:rPr lang="en-US" sz="2600" dirty="0"/>
              <a:t>- </a:t>
            </a:r>
            <a:r>
              <a:rPr lang="en-US" sz="2600" i="1" dirty="0"/>
              <a:t>x</a:t>
            </a:r>
            <a:r>
              <a:rPr lang="en-US" sz="2600" dirty="0"/>
              <a:t>  failures multiplied by the number of ways choosing </a:t>
            </a:r>
            <a:r>
              <a:rPr lang="en-US" sz="2600" i="1" dirty="0"/>
              <a:t>x</a:t>
            </a:r>
            <a:r>
              <a:rPr lang="en-US" sz="2600" dirty="0"/>
              <a:t> successes out of </a:t>
            </a:r>
            <a:r>
              <a:rPr lang="en-US" sz="2600" i="1" dirty="0"/>
              <a:t>n</a:t>
            </a:r>
            <a:r>
              <a:rPr lang="en-US" sz="2600" dirty="0"/>
              <a:t> trials.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i="1" dirty="0"/>
              <a:t>n</a:t>
            </a:r>
            <a:r>
              <a:rPr lang="en-US" sz="2600" dirty="0"/>
              <a:t> and </a:t>
            </a:r>
            <a:r>
              <a:rPr lang="en-US" sz="2600" i="1" dirty="0"/>
              <a:t>p</a:t>
            </a:r>
            <a:r>
              <a:rPr lang="en-US" sz="2600" dirty="0"/>
              <a:t> are </a:t>
            </a:r>
            <a:r>
              <a:rPr lang="en-US" sz="2600" i="1" dirty="0">
                <a:solidFill>
                  <a:schemeClr val="hlink"/>
                </a:solidFill>
              </a:rPr>
              <a:t>parameters </a:t>
            </a:r>
            <a:r>
              <a:rPr lang="en-US" sz="2600" dirty="0"/>
              <a:t>(</a:t>
            </a:r>
            <a:r>
              <a:rPr lang="en-US" sz="2600" i="1" dirty="0"/>
              <a:t>q = 1 - p</a:t>
            </a:r>
            <a:r>
              <a:rPr lang="en-US" sz="2600" dirty="0"/>
              <a:t>). We will use data to estimate the values for unknown parameters.</a:t>
            </a:r>
          </a:p>
        </p:txBody>
      </p:sp>
      <p:graphicFrame>
        <p:nvGraphicFramePr>
          <p:cNvPr id="145411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75213071"/>
              </p:ext>
            </p:extLst>
          </p:nvPr>
        </p:nvGraphicFramePr>
        <p:xfrm>
          <a:off x="3733623" y="2011680"/>
          <a:ext cx="4785714" cy="867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078" imgH="418893" progId="">
                  <p:embed/>
                </p:oleObj>
              </mc:Choice>
              <mc:Fallback>
                <p:oleObj name="Equation" r:id="rId3" imgW="2311078" imgH="41889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623" y="2011680"/>
                        <a:ext cx="4785714" cy="8674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 flipH="1" flipV="1">
            <a:off x="7483151" y="2879090"/>
            <a:ext cx="522514" cy="349302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660921" y="3161955"/>
            <a:ext cx="4510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# ways you can have </a:t>
            </a:r>
            <a:r>
              <a:rPr lang="en-US" sz="2000" i="1" dirty="0"/>
              <a:t>x </a:t>
            </a:r>
            <a:r>
              <a:rPr lang="en-US" sz="2000" dirty="0"/>
              <a:t>out of </a:t>
            </a:r>
            <a:r>
              <a:rPr lang="en-US" sz="2000" i="1" dirty="0"/>
              <a:t>n </a:t>
            </a:r>
            <a:r>
              <a:rPr lang="en-US" sz="2000" dirty="0"/>
              <a:t>successes/</a:t>
            </a:r>
          </a:p>
          <a:p>
            <a:r>
              <a:rPr lang="en-US" sz="2000" dirty="0"/>
              <a:t>E.g. HHT, HTH, THH</a:t>
            </a:r>
          </a:p>
        </p:txBody>
      </p:sp>
    </p:spTree>
    <p:extLst>
      <p:ext uri="{BB962C8B-B14F-4D97-AF65-F5344CB8AC3E}">
        <p14:creationId xmlns:p14="http://schemas.microsoft.com/office/powerpoint/2010/main" val="108143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59055"/>
            <a:ext cx="1239012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/>
              <a:t>One Binomial Trial: The Bernoulli Distribution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4360" y="1074420"/>
            <a:ext cx="11087100" cy="5029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In a binomial experiment, the probability of exactly </a:t>
            </a:r>
            <a:r>
              <a:rPr lang="en-US" sz="2600" i="1" dirty="0"/>
              <a:t>x</a:t>
            </a:r>
            <a:r>
              <a:rPr lang="en-US" sz="2600" dirty="0"/>
              <a:t> successes in </a:t>
            </a:r>
            <a:r>
              <a:rPr lang="en-US" sz="2600" i="1" dirty="0"/>
              <a:t>n</a:t>
            </a:r>
            <a:r>
              <a:rPr lang="en-US" sz="2600" dirty="0"/>
              <a:t> trials is: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With </a:t>
            </a:r>
            <a:r>
              <a:rPr lang="en-US" sz="2600" i="1" dirty="0"/>
              <a:t>n </a:t>
            </a:r>
            <a:r>
              <a:rPr lang="en-US" sz="2600" dirty="0"/>
              <a:t>= 1, the Binomial becomes the Bernoulli distribution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/>
              <a:t>P(x) = </a:t>
            </a:r>
            <a:r>
              <a:rPr lang="en-US" sz="2600" i="1" dirty="0" err="1"/>
              <a:t>p</a:t>
            </a:r>
            <a:r>
              <a:rPr lang="en-US" sz="2600" i="1" baseline="30000" dirty="0" err="1"/>
              <a:t>x</a:t>
            </a:r>
            <a:r>
              <a:rPr lang="en-US" sz="2600" i="1" baseline="30000" dirty="0"/>
              <a:t> </a:t>
            </a:r>
            <a:r>
              <a:rPr lang="en-US" sz="2600" dirty="0"/>
              <a:t>(1</a:t>
            </a:r>
            <a:r>
              <a:rPr lang="en-US" sz="2600" i="1" dirty="0"/>
              <a:t> - p</a:t>
            </a:r>
            <a:r>
              <a:rPr lang="en-US" sz="2600" dirty="0"/>
              <a:t>)</a:t>
            </a:r>
            <a:r>
              <a:rPr lang="en-US" sz="2600" baseline="30000" dirty="0"/>
              <a:t>1</a:t>
            </a:r>
            <a:r>
              <a:rPr lang="en-US" sz="2600" i="1" baseline="30000" dirty="0"/>
              <a:t> </a:t>
            </a:r>
            <a:r>
              <a:rPr lang="mr-IN" sz="2600" i="1" baseline="30000" dirty="0"/>
              <a:t>–</a:t>
            </a:r>
            <a:r>
              <a:rPr lang="en-US" sz="2600" i="1" baseline="30000" dirty="0"/>
              <a:t> x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/>
              <a:t>Where x can take the values of 0 or 1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Bernoulli </a:t>
            </a:r>
            <a:r>
              <a:rPr lang="en-US" sz="2600" dirty="0">
                <a:sym typeface="Wingdings"/>
              </a:rPr>
              <a:t> probability a single coin flip comes up heads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>
                <a:sym typeface="Wingdings"/>
              </a:rPr>
              <a:t>Binomial  Probability that 10 coin flips yield 3 heads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/>
              <a:t>So the Binomial is the distribution for the sum of independent Bernoulli trials</a:t>
            </a:r>
            <a:endParaRPr lang="en-US" sz="2600" b="1" dirty="0">
              <a:sym typeface="Wingding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</p:txBody>
      </p:sp>
      <p:graphicFrame>
        <p:nvGraphicFramePr>
          <p:cNvPr id="147459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1546922"/>
              </p:ext>
            </p:extLst>
          </p:nvPr>
        </p:nvGraphicFramePr>
        <p:xfrm>
          <a:off x="3703003" y="1617028"/>
          <a:ext cx="4573752" cy="82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078" imgH="418893" progId="">
                  <p:embed/>
                </p:oleObj>
              </mc:Choice>
              <mc:Fallback>
                <p:oleObj name="Equation" r:id="rId3" imgW="2311078" imgH="418893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003" y="1617028"/>
                        <a:ext cx="4573752" cy="828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01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7"/>
          <a:stretch/>
        </p:blipFill>
        <p:spPr>
          <a:xfrm>
            <a:off x="1363335" y="0"/>
            <a:ext cx="9758680" cy="62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2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b="61669"/>
          <a:stretch/>
        </p:blipFill>
        <p:spPr>
          <a:xfrm>
            <a:off x="1302657" y="1343608"/>
            <a:ext cx="9473412" cy="1735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97763" y="4086807"/>
            <a:ext cx="86230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Hints: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Make a table with </a:t>
            </a:r>
            <a:r>
              <a:rPr lang="en-US" sz="2400" i="1" dirty="0"/>
              <a:t>X, p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</a:t>
            </a:r>
            <a:r>
              <a:rPr lang="en-US" sz="2400" i="1" dirty="0"/>
              <a:t>, </a:t>
            </a:r>
            <a:r>
              <a:rPr lang="en-US" sz="2400" dirty="0"/>
              <a:t>and (X</a:t>
            </a:r>
            <a:r>
              <a:rPr lang="en-US" sz="2400" i="1" dirty="0"/>
              <a:t> - µ</a:t>
            </a:r>
            <a:r>
              <a:rPr lang="en-US" sz="2400" dirty="0"/>
              <a:t> )</a:t>
            </a:r>
            <a:r>
              <a:rPr lang="en-US" sz="2400" baseline="30000" dirty="0"/>
              <a:t>2</a:t>
            </a:r>
            <a:r>
              <a:rPr lang="en-US" sz="2400" dirty="0"/>
              <a:t>. Remember </a:t>
            </a:r>
            <a:r>
              <a:rPr lang="en-US" sz="2400" i="1" dirty="0"/>
              <a:t>µ = E[X]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Remember that variances of independent random variables add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400" dirty="0" err="1"/>
              <a:t>Var</a:t>
            </a:r>
            <a:r>
              <a:rPr lang="en-US" sz="2400" dirty="0"/>
              <a:t>(X + Y) = </a:t>
            </a:r>
            <a:r>
              <a:rPr lang="en-US" sz="2400" dirty="0" err="1"/>
              <a:t>Var</a:t>
            </a:r>
            <a:r>
              <a:rPr lang="en-US" sz="2400" dirty="0"/>
              <a:t>(X) + </a:t>
            </a:r>
            <a:r>
              <a:rPr lang="en-US" sz="2400" dirty="0" err="1"/>
              <a:t>Var</a:t>
            </a:r>
            <a:r>
              <a:rPr lang="en-US" sz="2400" dirty="0"/>
              <a:t>(Y)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6A6E4-A3BC-4A0D-F418-A8BA51B09984}"/>
              </a:ext>
            </a:extLst>
          </p:cNvPr>
          <p:cNvSpPr txBox="1"/>
          <p:nvPr/>
        </p:nvSpPr>
        <p:spPr>
          <a:xfrm>
            <a:off x="4550397" y="70314"/>
            <a:ext cx="2977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2020040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-762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Binomial Probabilities-II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17751" y="1323976"/>
            <a:ext cx="7580313" cy="4848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Notation: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/>
              <a:t>	We read this as “The random variable </a:t>
            </a:r>
            <a:r>
              <a:rPr lang="en-US" i="1" dirty="0"/>
              <a:t>X</a:t>
            </a:r>
            <a:r>
              <a:rPr lang="en-US" dirty="0"/>
              <a:t> is distributed binomially with parameters </a:t>
            </a:r>
            <a:r>
              <a:rPr lang="en-US" i="1" dirty="0"/>
              <a:t>n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”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/>
              <a:t>		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/>
              <a:t>Recall: </a:t>
            </a:r>
            <a:r>
              <a:rPr lang="en-US" sz="2000" i="1" dirty="0"/>
              <a:t>q</a:t>
            </a:r>
            <a:r>
              <a:rPr lang="en-US" sz="2000" dirty="0"/>
              <a:t> = 1 - </a:t>
            </a:r>
            <a:r>
              <a:rPr lang="en-US" sz="2000" i="1" dirty="0"/>
              <a:t>p</a:t>
            </a:r>
          </a:p>
        </p:txBody>
      </p:sp>
      <p:graphicFrame>
        <p:nvGraphicFramePr>
          <p:cNvPr id="149508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924425" y="4114800"/>
          <a:ext cx="2514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231" imgH="456924" progId="">
                  <p:embed/>
                </p:oleObj>
              </mc:Choice>
              <mc:Fallback>
                <p:oleObj name="Equation" r:id="rId3" imgW="1257231" imgH="45692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425" y="4114800"/>
                        <a:ext cx="2514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88207" y="1974818"/>
            <a:ext cx="5864106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800" dirty="0"/>
              <a:t>X ~ B(</a:t>
            </a:r>
            <a:r>
              <a:rPr lang="en-US" sz="2800" dirty="0" err="1"/>
              <a:t>n,p</a:t>
            </a:r>
            <a:r>
              <a:rPr lang="en-US" sz="2800" dirty="0"/>
              <a:t>); X ~ Bin(</a:t>
            </a:r>
            <a:r>
              <a:rPr lang="en-US" sz="2800" i="1" dirty="0" err="1"/>
              <a:t>n</a:t>
            </a:r>
            <a:r>
              <a:rPr lang="en-US" sz="2800" dirty="0" err="1"/>
              <a:t>,</a:t>
            </a:r>
            <a:r>
              <a:rPr lang="en-US" sz="2800" i="1" dirty="0" err="1"/>
              <a:t>p</a:t>
            </a:r>
            <a:r>
              <a:rPr lang="en-US" sz="2800" dirty="0"/>
              <a:t>); X ~ </a:t>
            </a:r>
            <a:r>
              <a:rPr lang="en-US" sz="2800" dirty="0" err="1"/>
              <a:t>Binom</a:t>
            </a:r>
            <a:r>
              <a:rPr lang="en-US" sz="2800" dirty="0"/>
              <a:t>(</a:t>
            </a:r>
            <a:r>
              <a:rPr lang="en-US" sz="2800" i="1" dirty="0" err="1"/>
              <a:t>n</a:t>
            </a:r>
            <a:r>
              <a:rPr lang="en-US" sz="2800" dirty="0" err="1"/>
              <a:t>,</a:t>
            </a:r>
            <a:r>
              <a:rPr lang="en-US" sz="2800" i="1" dirty="0" err="1"/>
              <a:t>p</a:t>
            </a:r>
            <a:r>
              <a:rPr lang="en-US" sz="2800" dirty="0"/>
              <a:t>)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81260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75681" y="21564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The Binomial Distribution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1550" t="2330" r="1550" b="2330"/>
          <a:stretch>
            <a:fillRect/>
          </a:stretch>
        </p:blipFill>
        <p:spPr>
          <a:xfrm>
            <a:off x="2074864" y="2598738"/>
            <a:ext cx="3411537" cy="2233612"/>
          </a:xfrm>
        </p:spPr>
      </p:pic>
      <p:pic>
        <p:nvPicPr>
          <p:cNvPr id="11269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l="1550" t="2330" r="1550" b="2330"/>
          <a:stretch>
            <a:fillRect/>
          </a:stretch>
        </p:blipFill>
        <p:spPr>
          <a:xfrm>
            <a:off x="6172200" y="2589213"/>
            <a:ext cx="3392488" cy="2220912"/>
          </a:xfrm>
        </p:spPr>
      </p:pic>
      <p:sp>
        <p:nvSpPr>
          <p:cNvPr id="155652" name="Text Box 10"/>
          <p:cNvSpPr txBox="1">
            <a:spLocks noChangeArrowheads="1"/>
          </p:cNvSpPr>
          <p:nvPr/>
        </p:nvSpPr>
        <p:spPr bwMode="auto">
          <a:xfrm>
            <a:off x="3163889" y="2849563"/>
            <a:ext cx="176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i="1" dirty="0"/>
              <a:t>n</a:t>
            </a:r>
            <a:r>
              <a:rPr lang="en-US" altLang="en-US" sz="2400" dirty="0"/>
              <a:t>=6; </a:t>
            </a:r>
            <a:r>
              <a:rPr lang="en-US" altLang="en-US" sz="2400" i="1" dirty="0"/>
              <a:t>p</a:t>
            </a:r>
            <a:r>
              <a:rPr lang="en-US" altLang="en-US" sz="2400" dirty="0"/>
              <a:t>=0.5</a:t>
            </a:r>
          </a:p>
        </p:txBody>
      </p:sp>
      <p:sp>
        <p:nvSpPr>
          <p:cNvPr id="155653" name="Text Box 12"/>
          <p:cNvSpPr txBox="1">
            <a:spLocks noChangeArrowheads="1"/>
          </p:cNvSpPr>
          <p:nvPr/>
        </p:nvSpPr>
        <p:spPr bwMode="auto">
          <a:xfrm>
            <a:off x="6575426" y="2763838"/>
            <a:ext cx="176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i="1" dirty="0"/>
              <a:t>n</a:t>
            </a:r>
            <a:r>
              <a:rPr lang="en-US" altLang="en-US" sz="2400" dirty="0"/>
              <a:t>=6; </a:t>
            </a:r>
            <a:r>
              <a:rPr lang="en-US" altLang="en-US" sz="2400" i="1" dirty="0"/>
              <a:t>p</a:t>
            </a:r>
            <a:r>
              <a:rPr lang="en-US" altLang="en-US" sz="2400" dirty="0"/>
              <a:t>=0.9</a:t>
            </a:r>
          </a:p>
        </p:txBody>
      </p:sp>
      <p:sp>
        <p:nvSpPr>
          <p:cNvPr id="155654" name="Text Box 13"/>
          <p:cNvSpPr txBox="1">
            <a:spLocks noChangeArrowheads="1"/>
          </p:cNvSpPr>
          <p:nvPr/>
        </p:nvSpPr>
        <p:spPr bwMode="auto">
          <a:xfrm>
            <a:off x="2554288" y="4678364"/>
            <a:ext cx="2895600" cy="198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700" dirty="0"/>
              <a:t>0            1              2             3              4              5             6</a:t>
            </a:r>
          </a:p>
        </p:txBody>
      </p:sp>
      <p:sp>
        <p:nvSpPr>
          <p:cNvPr id="155655" name="Text Box 15"/>
          <p:cNvSpPr txBox="1">
            <a:spLocks noChangeArrowheads="1"/>
          </p:cNvSpPr>
          <p:nvPr/>
        </p:nvSpPr>
        <p:spPr bwMode="auto">
          <a:xfrm>
            <a:off x="6651625" y="4622800"/>
            <a:ext cx="2895600" cy="198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700"/>
              <a:t>0            1              2             3              4              5             6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835198" y="5469198"/>
            <a:ext cx="86740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dirty="0"/>
              <a:t>This is a probability mass function; PMF</a:t>
            </a:r>
          </a:p>
        </p:txBody>
      </p:sp>
    </p:spTree>
    <p:extLst>
      <p:ext uri="{BB962C8B-B14F-4D97-AF65-F5344CB8AC3E}">
        <p14:creationId xmlns:p14="http://schemas.microsoft.com/office/powerpoint/2010/main" val="1798786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36762" y="803276"/>
            <a:ext cx="8131175" cy="11779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Examples of the Binomial Distribution-I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46288" y="1981201"/>
            <a:ext cx="8108950" cy="4238625"/>
          </a:xfrm>
        </p:spPr>
        <p:txBody>
          <a:bodyPr/>
          <a:lstStyle/>
          <a:p>
            <a:pPr marL="533400" indent="-533400">
              <a:defRPr/>
            </a:pPr>
            <a:r>
              <a:rPr lang="en-US" dirty="0"/>
              <a:t>We examine 12 animals for the presence of a disease (</a:t>
            </a:r>
            <a:r>
              <a:rPr lang="en-US" i="1" dirty="0"/>
              <a:t>p </a:t>
            </a:r>
            <a:r>
              <a:rPr lang="en-US" dirty="0"/>
              <a:t>= 0.1). What is the probability that:</a:t>
            </a:r>
          </a:p>
          <a:p>
            <a:pPr marL="914400" lvl="1" indent="-457200">
              <a:buFont typeface="Wingdings" pitchFamily="2" charset="2"/>
              <a:buAutoNum type="arabicPeriod"/>
              <a:defRPr/>
            </a:pPr>
            <a:r>
              <a:rPr lang="en-US" dirty="0"/>
              <a:t>We find exactly 2 animals with the disease?</a:t>
            </a:r>
          </a:p>
          <a:p>
            <a:pPr marL="914400" lvl="1" indent="-457200">
              <a:buFont typeface="Wingdings" pitchFamily="2" charset="2"/>
              <a:buAutoNum type="arabicPeriod"/>
              <a:defRPr/>
            </a:pPr>
            <a:r>
              <a:rPr lang="en-US" dirty="0"/>
              <a:t>We find no animals with the disease?</a:t>
            </a:r>
          </a:p>
          <a:p>
            <a:pPr marL="914400" lvl="1" indent="-457200">
              <a:buFont typeface="Wingdings" pitchFamily="2" charset="2"/>
              <a:buAutoNum type="arabicPeriod"/>
              <a:defRPr/>
            </a:pPr>
            <a:r>
              <a:rPr lang="en-US" dirty="0"/>
              <a:t>We find 2 or more animals with the disease?</a:t>
            </a:r>
          </a:p>
          <a:p>
            <a:pPr marL="914400" lvl="1" indent="-457200">
              <a:buFont typeface="Wingdings" pitchFamily="2" charset="2"/>
              <a:buAutoNum type="arabicPeriod"/>
              <a:defRPr/>
            </a:pPr>
            <a:endParaRPr lang="en-US" dirty="0"/>
          </a:p>
        </p:txBody>
      </p:sp>
      <p:graphicFrame>
        <p:nvGraphicFramePr>
          <p:cNvPr id="15769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999975"/>
              </p:ext>
            </p:extLst>
          </p:nvPr>
        </p:nvGraphicFramePr>
        <p:xfrm>
          <a:off x="3468130" y="4590536"/>
          <a:ext cx="38100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078" imgH="418893" progId="">
                  <p:embed/>
                </p:oleObj>
              </mc:Choice>
              <mc:Fallback>
                <p:oleObj name="Equation" r:id="rId3" imgW="2311078" imgH="41889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130" y="4590536"/>
                        <a:ext cx="38100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DCCFD75-506D-339F-06DF-088413451C53}"/>
              </a:ext>
            </a:extLst>
          </p:cNvPr>
          <p:cNvSpPr txBox="1"/>
          <p:nvPr/>
        </p:nvSpPr>
        <p:spPr>
          <a:xfrm>
            <a:off x="4764709" y="37011"/>
            <a:ext cx="2977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1596542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600" dirty="0"/>
              <a:t>Sneak peak: Maximum likelihood is just doing this in reverse!!!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605480" y="1396480"/>
            <a:ext cx="11319041" cy="38286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Instead of knowing </a:t>
            </a:r>
            <a:r>
              <a:rPr lang="en-US" i="1" dirty="0"/>
              <a:t>N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, we often collect data in which </a:t>
            </a:r>
            <a:r>
              <a:rPr lang="en-US" i="1" dirty="0"/>
              <a:t>p </a:t>
            </a:r>
            <a:r>
              <a:rPr lang="en-US" dirty="0"/>
              <a:t>and sometimes also </a:t>
            </a:r>
            <a:r>
              <a:rPr lang="en-US" i="1" dirty="0"/>
              <a:t>N </a:t>
            </a:r>
            <a:r>
              <a:rPr lang="en-US" dirty="0"/>
              <a:t>are unknown.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To understand how the world works, we want to determine </a:t>
            </a:r>
            <a:r>
              <a:rPr lang="en-US" i="1" dirty="0"/>
              <a:t>p </a:t>
            </a:r>
          </a:p>
          <a:p>
            <a:pPr lvl="1">
              <a:defRPr/>
            </a:pPr>
            <a:r>
              <a:rPr lang="en-US" sz="2800" i="1" dirty="0"/>
              <a:t>What is the prevalence of a disease?</a:t>
            </a:r>
          </a:p>
          <a:p>
            <a:pPr lvl="1">
              <a:defRPr/>
            </a:pPr>
            <a:r>
              <a:rPr lang="en-US" sz="2800" i="1" dirty="0"/>
              <a:t>What is the probability of giving birth?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865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73223" y="1371600"/>
            <a:ext cx="11271381" cy="4419600"/>
          </a:xfrm>
        </p:spPr>
        <p:txBody>
          <a:bodyPr/>
          <a:lstStyle/>
          <a:p>
            <a:pPr>
              <a:defRPr/>
            </a:pPr>
            <a:r>
              <a:rPr lang="en-US" dirty="0"/>
              <a:t>Instead of knowing </a:t>
            </a:r>
            <a:r>
              <a:rPr lang="en-US" i="1" dirty="0"/>
              <a:t>N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, we often collect data, </a:t>
            </a:r>
            <a:r>
              <a:rPr lang="en-US" i="1" dirty="0"/>
              <a:t>k #</a:t>
            </a:r>
            <a:r>
              <a:rPr lang="en-US" dirty="0"/>
              <a:t>successes, to determine </a:t>
            </a:r>
            <a:r>
              <a:rPr lang="en-US" i="1" dirty="0"/>
              <a:t>p</a:t>
            </a:r>
            <a:r>
              <a:rPr lang="en-US" dirty="0"/>
              <a:t> and/or </a:t>
            </a:r>
            <a:r>
              <a:rPr lang="en-US" i="1" dirty="0"/>
              <a:t>N</a:t>
            </a:r>
          </a:p>
          <a:p>
            <a:pPr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Let’s assume that </a:t>
            </a:r>
            <a:r>
              <a:rPr lang="en-US" i="1" dirty="0"/>
              <a:t>N</a:t>
            </a:r>
            <a:r>
              <a:rPr lang="en-US" dirty="0"/>
              <a:t> is known. Say we conduct </a:t>
            </a:r>
            <a:r>
              <a:rPr lang="en-US" i="1" dirty="0"/>
              <a:t>N</a:t>
            </a:r>
            <a:r>
              <a:rPr lang="en-US" dirty="0"/>
              <a:t> trials, observe </a:t>
            </a:r>
            <a:r>
              <a:rPr lang="en-US" i="1" dirty="0"/>
              <a:t>k</a:t>
            </a:r>
            <a:r>
              <a:rPr lang="en-US" dirty="0"/>
              <a:t> successes, and want to make inference about </a:t>
            </a:r>
            <a:r>
              <a:rPr lang="en-US" i="1" dirty="0"/>
              <a:t>p, </a:t>
            </a:r>
            <a:r>
              <a:rPr lang="en-US" dirty="0"/>
              <a:t>given</a:t>
            </a:r>
            <a:r>
              <a:rPr lang="en-US" i="1" dirty="0"/>
              <a:t> k </a:t>
            </a:r>
            <a:r>
              <a:rPr lang="en-US" dirty="0"/>
              <a:t>and</a:t>
            </a:r>
            <a:r>
              <a:rPr lang="en-US" i="1" dirty="0"/>
              <a:t> N</a:t>
            </a:r>
            <a:endParaRPr lang="en-US" dirty="0"/>
          </a:p>
        </p:txBody>
      </p:sp>
      <p:pic>
        <p:nvPicPr>
          <p:cNvPr id="16384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91" y="3812333"/>
            <a:ext cx="5016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4" name="TextBox 3"/>
          <p:cNvSpPr txBox="1">
            <a:spLocks noChangeArrowheads="1"/>
          </p:cNvSpPr>
          <p:nvPr/>
        </p:nvSpPr>
        <p:spPr bwMode="auto">
          <a:xfrm>
            <a:off x="2097249" y="5459040"/>
            <a:ext cx="752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This is among the easiest possible likelihood problems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/>
              <a:t>Sneak peak: Maximum likelihood is just doing this in reverse!!!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1873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6610" y="-102833"/>
            <a:ext cx="11831216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dirty="0"/>
              <a:t>Sneak peak: Maximum Likelihood is just doing this in reverse!!!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66531" y="1160104"/>
            <a:ext cx="11439329" cy="550195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This equation is exactly what we’ve been working with but the interpretation is </a:t>
            </a:r>
            <a:r>
              <a:rPr lang="en-US" b="1" i="1" dirty="0"/>
              <a:t>very</a:t>
            </a:r>
            <a:r>
              <a:rPr lang="en-US" i="1" dirty="0"/>
              <a:t> </a:t>
            </a:r>
            <a:r>
              <a:rPr lang="en-US" dirty="0"/>
              <a:t>different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binomial probability summed over all values of </a:t>
            </a:r>
            <a:r>
              <a:rPr lang="en-US" i="1" dirty="0"/>
              <a:t>k</a:t>
            </a:r>
            <a:r>
              <a:rPr lang="en-US" dirty="0"/>
              <a:t> equals 1</a:t>
            </a:r>
          </a:p>
          <a:p>
            <a:pPr>
              <a:defRPr/>
            </a:pPr>
            <a:r>
              <a:rPr lang="en-US" dirty="0"/>
              <a:t>But now the Likelihood is a function of </a:t>
            </a:r>
            <a:r>
              <a:rPr lang="en-US" i="1" dirty="0"/>
              <a:t>p </a:t>
            </a:r>
            <a:r>
              <a:rPr lang="en-US" dirty="0"/>
              <a:t>with </a:t>
            </a:r>
            <a:r>
              <a:rPr lang="en-US" i="1" dirty="0"/>
              <a:t>k </a:t>
            </a:r>
            <a:r>
              <a:rPr lang="en-US" dirty="0"/>
              <a:t>fixed. </a:t>
            </a:r>
            <a:r>
              <a:rPr lang="en-US" i="1" dirty="0"/>
              <a:t>k </a:t>
            </a:r>
            <a:r>
              <a:rPr lang="en-US" dirty="0"/>
              <a:t>is our observation.</a:t>
            </a:r>
          </a:p>
          <a:p>
            <a:pPr>
              <a:defRPr/>
            </a:pPr>
            <a:r>
              <a:rPr lang="en-US" dirty="0"/>
              <a:t>The range of </a:t>
            </a:r>
            <a:r>
              <a:rPr lang="en-US" i="1" dirty="0"/>
              <a:t>p </a:t>
            </a:r>
            <a:r>
              <a:rPr lang="en-US" dirty="0"/>
              <a:t>must be 0 to 1, but there is no requirement that the integral of the likelihood from 0 to 1 = 1 (as would be the case for a probability)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Why did I say </a:t>
            </a:r>
            <a:r>
              <a:rPr lang="en-US"/>
              <a:t>“integral” and not “sum”</a:t>
            </a:r>
            <a:endParaRPr lang="en-US" dirty="0"/>
          </a:p>
        </p:txBody>
      </p:sp>
      <p:pic>
        <p:nvPicPr>
          <p:cNvPr id="16589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15" y="2063230"/>
            <a:ext cx="5016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70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73224" y="1160105"/>
            <a:ext cx="11476653" cy="4419600"/>
          </a:xfrm>
        </p:spPr>
        <p:txBody>
          <a:bodyPr/>
          <a:lstStyle/>
          <a:p>
            <a:pPr>
              <a:defRPr/>
            </a:pPr>
            <a:r>
              <a:rPr lang="en-US" dirty="0"/>
              <a:t>This equation is exactly what we’ve been working with but the interpretation is </a:t>
            </a:r>
            <a:r>
              <a:rPr lang="en-US" b="1" i="1" dirty="0"/>
              <a:t>very</a:t>
            </a:r>
            <a:r>
              <a:rPr lang="en-US" i="1" dirty="0"/>
              <a:t> </a:t>
            </a:r>
            <a:r>
              <a:rPr lang="en-US" dirty="0"/>
              <a:t>different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We usually work with the log-likelihood. Can you find that?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log(a*b) = log(a) + log(b), log(a</a:t>
            </a:r>
            <a:r>
              <a:rPr lang="en-US" baseline="30000" dirty="0"/>
              <a:t>b</a:t>
            </a:r>
            <a:r>
              <a:rPr lang="en-US" dirty="0"/>
              <a:t>)=b*log(a)</a:t>
            </a:r>
          </a:p>
        </p:txBody>
      </p:sp>
      <p:pic>
        <p:nvPicPr>
          <p:cNvPr id="16793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57" y="2019300"/>
            <a:ext cx="5016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4538568"/>
            <a:ext cx="82423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87808" y="5956627"/>
            <a:ext cx="4814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Should I show you the derivation?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600" dirty="0"/>
              <a:t>Sneak peak: Maximum likelihood is just doing this in reverse!!!</a:t>
            </a:r>
          </a:p>
        </p:txBody>
      </p:sp>
    </p:spTree>
    <p:extLst>
      <p:ext uri="{BB962C8B-B14F-4D97-AF65-F5344CB8AC3E}">
        <p14:creationId xmlns:p14="http://schemas.microsoft.com/office/powerpoint/2010/main" val="201960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076133" y="1160105"/>
            <a:ext cx="9840686" cy="44196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How do we find the “maximum likelihood estimate” (MLE) for </a:t>
            </a:r>
            <a:r>
              <a:rPr lang="en-US" i="1" dirty="0"/>
              <a:t>p</a:t>
            </a:r>
            <a:r>
              <a:rPr lang="en-US" dirty="0"/>
              <a:t>?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Enter Calculus!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Find the MLE for </a:t>
            </a:r>
            <a:r>
              <a:rPr lang="en-US" i="1" dirty="0"/>
              <a:t>p</a:t>
            </a:r>
            <a:r>
              <a:rPr lang="en-US" dirty="0"/>
              <a:t> </a:t>
            </a:r>
          </a:p>
        </p:txBody>
      </p:sp>
      <p:pic>
        <p:nvPicPr>
          <p:cNvPr id="16998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71" y="2303105"/>
            <a:ext cx="82423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/>
              <a:t>Sneak peak: Maximum likelihood is just doing this in reverse!!!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3577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99717"/>
            <a:ext cx="91440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7" name="TextBox 5"/>
          <p:cNvSpPr txBox="1">
            <a:spLocks noChangeArrowheads="1"/>
          </p:cNvSpPr>
          <p:nvPr/>
        </p:nvSpPr>
        <p:spPr bwMode="auto">
          <a:xfrm>
            <a:off x="1447800" y="5466184"/>
            <a:ext cx="9372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Hudson (1971) showed that an approximate 95% CI for a single peaked likelihood function occurs 2 log-likelihood units below the peak.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Can you see why sample size is so important based on these shapes?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6705600" y="2534817"/>
            <a:ext cx="3733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2209800" y="2306217"/>
            <a:ext cx="3733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/>
              <a:t>Sneak peak: Maximum likelihood is just doing this in reverse!!!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495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5964" y="-34925"/>
            <a:ext cx="7793037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Back to distributions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22514" y="1637523"/>
            <a:ext cx="10860833" cy="4114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000" dirty="0"/>
              <a:t>We’ll discuss maximum likelihood later</a:t>
            </a:r>
          </a:p>
          <a:p>
            <a:pPr>
              <a:defRPr/>
            </a:pPr>
            <a:endParaRPr lang="en-US" sz="3000" dirty="0"/>
          </a:p>
          <a:p>
            <a:pPr>
              <a:defRPr/>
            </a:pPr>
            <a:r>
              <a:rPr lang="en-US" sz="3000" dirty="0"/>
              <a:t>Bayesian statistics is very similar - making inference about the parameter given the data - but the inference will be a real probability rather than a point estimate and confidence interval.</a:t>
            </a:r>
          </a:p>
        </p:txBody>
      </p:sp>
    </p:spTree>
    <p:extLst>
      <p:ext uri="{BB962C8B-B14F-4D97-AF65-F5344CB8AC3E}">
        <p14:creationId xmlns:p14="http://schemas.microsoft.com/office/powerpoint/2010/main" val="81016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378756" cy="66310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352" y="5330867"/>
            <a:ext cx="3276600" cy="952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54780" y="4852386"/>
            <a:ext cx="3178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Alternatively written</a:t>
            </a:r>
          </a:p>
        </p:txBody>
      </p:sp>
    </p:spTree>
    <p:extLst>
      <p:ext uri="{BB962C8B-B14F-4D97-AF65-F5344CB8AC3E}">
        <p14:creationId xmlns:p14="http://schemas.microsoft.com/office/powerpoint/2010/main" val="2023364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152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/>
              <a:t>The Poisson Distribution-I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918" y="1334277"/>
            <a:ext cx="11527405" cy="4953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defRPr/>
            </a:pPr>
            <a:r>
              <a:rPr lang="en-US" altLang="en-US" dirty="0"/>
              <a:t>The Poisson distribution is used to determine the probability that a specific number of occurrences takes place within a given unit of time or space. </a:t>
            </a:r>
          </a:p>
          <a:p>
            <a:pPr marL="457200" indent="-457200">
              <a:lnSpc>
                <a:spcPct val="80000"/>
              </a:lnSpc>
              <a:defRPr/>
            </a:pPr>
            <a:endParaRPr lang="en-US" altLang="en-US" dirty="0"/>
          </a:p>
          <a:p>
            <a:pPr marL="457200" indent="-457200">
              <a:lnSpc>
                <a:spcPct val="80000"/>
              </a:lnSpc>
              <a:defRPr/>
            </a:pPr>
            <a:r>
              <a:rPr lang="en-US" altLang="en-US" dirty="0"/>
              <a:t>A random variable </a:t>
            </a:r>
            <a:r>
              <a:rPr lang="en-US" altLang="en-US" i="1" dirty="0"/>
              <a:t>X</a:t>
            </a:r>
            <a:r>
              <a:rPr lang="en-US" altLang="en-US" dirty="0"/>
              <a:t> is Poisson distributed if:</a:t>
            </a:r>
          </a:p>
          <a:p>
            <a:pPr marL="457200" indent="-457200">
              <a:lnSpc>
                <a:spcPct val="80000"/>
              </a:lnSpc>
              <a:buFont typeface="Wingdings" charset="2"/>
              <a:buAutoNum type="arabicPeriod"/>
              <a:defRPr/>
            </a:pPr>
            <a:r>
              <a:rPr lang="en-US" altLang="en-US" dirty="0"/>
              <a:t>The experiment consists of counting the number of times, </a:t>
            </a:r>
            <a:r>
              <a:rPr lang="en-US" altLang="en-US" i="1" dirty="0"/>
              <a:t>x</a:t>
            </a:r>
            <a:r>
              <a:rPr lang="en-US" altLang="en-US" dirty="0"/>
              <a:t>, an event occurs in a given interval (the interval can relate to e.g. time, area, volume).</a:t>
            </a:r>
          </a:p>
          <a:p>
            <a:pPr marL="457200" indent="-457200">
              <a:lnSpc>
                <a:spcPct val="80000"/>
              </a:lnSpc>
              <a:buFont typeface="Wingdings" charset="2"/>
              <a:buAutoNum type="arabicPeriod"/>
              <a:defRPr/>
            </a:pPr>
            <a:r>
              <a:rPr lang="en-US" altLang="en-US" dirty="0"/>
              <a:t>The probability of the event occurring is the same for each interval.</a:t>
            </a:r>
          </a:p>
          <a:p>
            <a:pPr marL="457200" indent="-457200">
              <a:lnSpc>
                <a:spcPct val="80000"/>
              </a:lnSpc>
              <a:buFont typeface="Wingdings" charset="2"/>
              <a:buAutoNum type="arabicPeriod"/>
              <a:defRPr/>
            </a:pPr>
            <a:r>
              <a:rPr lang="en-US" altLang="en-US" dirty="0"/>
              <a:t>The number of occurrences in one interval is independent of the number of occurrences in other intervals.</a:t>
            </a:r>
          </a:p>
        </p:txBody>
      </p:sp>
    </p:spTree>
    <p:extLst>
      <p:ext uri="{BB962C8B-B14F-4D97-AF65-F5344CB8AC3E}">
        <p14:creationId xmlns:p14="http://schemas.microsoft.com/office/powerpoint/2010/main" val="14685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-152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/>
              <a:t>The Poisson Distribution-I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1095" y="1240973"/>
            <a:ext cx="10618236" cy="4953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defRPr/>
            </a:pPr>
            <a:r>
              <a:rPr lang="en-US" altLang="en-US" dirty="0"/>
              <a:t>In short </a:t>
            </a:r>
            <a:r>
              <a:rPr lang="mr-IN" altLang="en-US" dirty="0"/>
              <a:t>–</a:t>
            </a:r>
            <a:r>
              <a:rPr lang="en-US" altLang="en-US" dirty="0"/>
              <a:t> Poisson models ”random” count data</a:t>
            </a:r>
          </a:p>
          <a:p>
            <a:pPr marL="857250" lvl="1" indent="-457200">
              <a:lnSpc>
                <a:spcPct val="80000"/>
              </a:lnSpc>
              <a:defRPr/>
            </a:pPr>
            <a:r>
              <a:rPr lang="en-US" altLang="en-US" dirty="0"/>
              <a:t>Number of ladybugs or leaves per bush</a:t>
            </a:r>
          </a:p>
          <a:p>
            <a:pPr marL="857250" lvl="1" indent="-457200">
              <a:lnSpc>
                <a:spcPct val="80000"/>
              </a:lnSpc>
              <a:defRPr/>
            </a:pPr>
            <a:r>
              <a:rPr lang="en-US" altLang="en-US" dirty="0"/>
              <a:t>Number of prey encountered per unit time</a:t>
            </a:r>
          </a:p>
          <a:p>
            <a:pPr marL="857250" lvl="1" indent="-457200">
              <a:lnSpc>
                <a:spcPct val="80000"/>
              </a:lnSpc>
              <a:defRPr/>
            </a:pPr>
            <a:r>
              <a:rPr lang="en-US" altLang="en-US" dirty="0"/>
              <a:t>Number of eggs produced by a fish</a:t>
            </a:r>
          </a:p>
          <a:p>
            <a:pPr marL="857250" lvl="1" indent="-457200">
              <a:lnSpc>
                <a:spcPct val="80000"/>
              </a:lnSpc>
              <a:defRPr/>
            </a:pPr>
            <a:endParaRPr lang="en-US" altLang="en-US" sz="2800" dirty="0"/>
          </a:p>
          <a:p>
            <a:pPr marL="457200" indent="-457200">
              <a:lnSpc>
                <a:spcPct val="80000"/>
              </a:lnSpc>
              <a:defRPr/>
            </a:pPr>
            <a:r>
              <a:rPr lang="en-US" altLang="en-US" dirty="0"/>
              <a:t>This is different from </a:t>
            </a:r>
            <a:r>
              <a:rPr lang="en-US" altLang="en-US" i="1" dirty="0"/>
              <a:t>bounded</a:t>
            </a:r>
            <a:r>
              <a:rPr lang="en-US" altLang="en-US" dirty="0"/>
              <a:t> count data, which is binomial</a:t>
            </a:r>
          </a:p>
          <a:p>
            <a:pPr marL="857250" lvl="1" indent="-457200">
              <a:lnSpc>
                <a:spcPct val="80000"/>
              </a:lnSpc>
              <a:defRPr/>
            </a:pPr>
            <a:r>
              <a:rPr lang="en-US" altLang="en-US" dirty="0"/>
              <a:t># offspring that survive out of N offspring</a:t>
            </a:r>
          </a:p>
          <a:p>
            <a:pPr marL="857250" lvl="1" indent="-457200">
              <a:lnSpc>
                <a:spcPct val="80000"/>
              </a:lnSpc>
              <a:defRPr/>
            </a:pPr>
            <a:r>
              <a:rPr lang="en-US" altLang="en-US" dirty="0"/>
              <a:t>#cameras that detect wolves out of N cameras</a:t>
            </a:r>
          </a:p>
          <a:p>
            <a:pPr marL="857250" lvl="1" indent="-457200">
              <a:lnSpc>
                <a:spcPct val="80000"/>
              </a:lnSpc>
              <a:defRPr/>
            </a:pPr>
            <a:endParaRPr lang="en-US" altLang="en-US" sz="2800" dirty="0"/>
          </a:p>
          <a:p>
            <a:pPr marL="457200" indent="-457200">
              <a:lnSpc>
                <a:spcPct val="80000"/>
              </a:lnSpc>
              <a:defRPr/>
            </a:pPr>
            <a:r>
              <a:rPr lang="en-US" altLang="en-US" dirty="0"/>
              <a:t>You might think that the Poisson could be a good approximation of the binomial if N is large and p is small. You are right!</a:t>
            </a:r>
          </a:p>
          <a:p>
            <a:pPr marL="857250" lvl="1" indent="-457200">
              <a:lnSpc>
                <a:spcPct val="80000"/>
              </a:lnSpc>
              <a:defRPr/>
            </a:pPr>
            <a:endParaRPr lang="en-US" altLang="en-US" sz="2800" dirty="0"/>
          </a:p>
          <a:p>
            <a:pPr marL="857250" lvl="1" indent="-457200">
              <a:lnSpc>
                <a:spcPct val="80000"/>
              </a:lnSpc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919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The Poisson Distribution - </a:t>
            </a:r>
            <a:r>
              <a:rPr lang="en-US" altLang="en-US" i="1" dirty="0" err="1"/>
              <a:t>pmf</a:t>
            </a:r>
            <a:endParaRPr lang="en-US" altLang="en-US" i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70151" y="1704975"/>
            <a:ext cx="8241648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Various notations: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buFont typeface="Wingdings" charset="2"/>
              <a:buNone/>
              <a:defRPr/>
            </a:pPr>
            <a:endParaRPr lang="en-US" altLang="en-US" dirty="0"/>
          </a:p>
          <a:p>
            <a:pPr eaLnBrk="1" hangingPunct="1">
              <a:buFont typeface="Wingdings" charset="2"/>
              <a:buNone/>
              <a:defRPr/>
            </a:pPr>
            <a:r>
              <a:rPr lang="en-US" altLang="en-US" dirty="0"/>
              <a:t> Note that </a:t>
            </a:r>
            <a:r>
              <a:rPr lang="en-US" altLang="en-US" i="1" dirty="0"/>
              <a:t>x</a:t>
            </a:r>
            <a:r>
              <a:rPr lang="en-US" altLang="en-US" dirty="0"/>
              <a:t> (or </a:t>
            </a:r>
            <a:r>
              <a:rPr lang="en-US" altLang="en-US" i="1" dirty="0"/>
              <a:t>k</a:t>
            </a:r>
            <a:r>
              <a:rPr lang="en-US" altLang="en-US" dirty="0"/>
              <a:t>) can be any non-negative integer.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</p:txBody>
      </p:sp>
      <p:graphicFrame>
        <p:nvGraphicFramePr>
          <p:cNvPr id="189443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397471" y="2509997"/>
          <a:ext cx="2054225" cy="72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0588" imgH="418918" progId="Equation.DSMT4">
                  <p:embed/>
                </p:oleObj>
              </mc:Choice>
              <mc:Fallback>
                <p:oleObj name="Equation" r:id="rId3" imgW="1180588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471" y="2509997"/>
                        <a:ext cx="2054225" cy="72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2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297990" y="4872555"/>
          <a:ext cx="3616658" cy="947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0" imgH="431800" progId="Equation.DSMT4">
                  <p:embed/>
                </p:oleObj>
              </mc:Choice>
              <mc:Fallback>
                <p:oleObj name="Equation" r:id="rId5" imgW="1651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7990" y="4872555"/>
                        <a:ext cx="3616658" cy="947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1493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95" y="2277675"/>
            <a:ext cx="2890999" cy="11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699" y="2509997"/>
            <a:ext cx="359410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73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93038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dirty="0"/>
              <a:t>Where does the Poisson distribution come from?</a:t>
            </a:r>
          </a:p>
        </p:txBody>
      </p:sp>
      <p:sp>
        <p:nvSpPr>
          <p:cNvPr id="179205" name="TextBox 5"/>
          <p:cNvSpPr txBox="1">
            <a:spLocks noChangeArrowheads="1"/>
          </p:cNvSpPr>
          <p:nvPr/>
        </p:nvSpPr>
        <p:spPr bwMode="auto">
          <a:xfrm>
            <a:off x="1369276" y="1621602"/>
            <a:ext cx="8891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In a very small interval of time, either nothing happens or one event happens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54582F-1051-3E68-6212-788C38D1A9D2}"/>
              </a:ext>
            </a:extLst>
          </p:cNvPr>
          <p:cNvGrpSpPr/>
          <p:nvPr/>
        </p:nvGrpSpPr>
        <p:grpSpPr>
          <a:xfrm>
            <a:off x="0" y="2748024"/>
            <a:ext cx="13615409" cy="3406115"/>
            <a:chOff x="602166" y="2347914"/>
            <a:chExt cx="9946888" cy="2488375"/>
          </a:xfrm>
        </p:grpSpPr>
        <p:pic>
          <p:nvPicPr>
            <p:cNvPr id="179202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8913" y="2347914"/>
              <a:ext cx="6172200" cy="143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03" name="TextBox 3"/>
            <p:cNvSpPr txBox="1">
              <a:spLocks noChangeArrowheads="1"/>
            </p:cNvSpPr>
            <p:nvPr/>
          </p:nvSpPr>
          <p:spPr bwMode="auto">
            <a:xfrm>
              <a:off x="1369276" y="4106041"/>
              <a:ext cx="90011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charset="2"/>
                <a:buChar char="n"/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charset="2"/>
                <a:buChar char="n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dirty="0"/>
                <a:t>Where o(</a:t>
              </a:r>
              <a:r>
                <a:rPr lang="en-US" altLang="en-US" sz="2000" dirty="0" err="1"/>
                <a:t>dt</a:t>
              </a:r>
              <a:r>
                <a:rPr lang="en-US" altLang="en-US" sz="2000" dirty="0"/>
                <a:t>) represents higher order term of </a:t>
              </a:r>
              <a:r>
                <a:rPr lang="en-US" altLang="en-US" sz="2000" dirty="0" err="1"/>
                <a:t>dt</a:t>
              </a:r>
              <a:r>
                <a:rPr lang="en-US" altLang="en-US" sz="2000" dirty="0"/>
                <a:t> that can be ignored as </a:t>
              </a:r>
              <a:r>
                <a:rPr lang="en-US" altLang="en-US" sz="2000" dirty="0" err="1"/>
                <a:t>dt</a:t>
              </a:r>
              <a:r>
                <a:rPr lang="en-US" altLang="en-US" sz="2000" dirty="0"/>
                <a:t> </a:t>
              </a:r>
              <a:r>
                <a:rPr lang="en-US" altLang="en-US" sz="2000" dirty="0">
                  <a:sym typeface="Wingdings" charset="2"/>
                </a:rPr>
                <a:t> 0</a:t>
              </a:r>
              <a:endParaRPr lang="en-US" altLang="en-US" sz="2000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88F74B1-03CD-1945-98DA-1A826BE9D511}"/>
                </a:ext>
              </a:extLst>
            </p:cNvPr>
            <p:cNvSpPr/>
            <p:nvPr/>
          </p:nvSpPr>
          <p:spPr>
            <a:xfrm>
              <a:off x="7707236" y="2347914"/>
              <a:ext cx="1071562" cy="481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E1CD9FE-7A4D-B068-9A6F-21B7AE96084D}"/>
                </a:ext>
              </a:extLst>
            </p:cNvPr>
            <p:cNvSpPr/>
            <p:nvPr/>
          </p:nvSpPr>
          <p:spPr>
            <a:xfrm>
              <a:off x="7252302" y="2827187"/>
              <a:ext cx="1071562" cy="481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F88C4A-1458-1B06-9E85-0C87B74257B3}"/>
                </a:ext>
              </a:extLst>
            </p:cNvPr>
            <p:cNvSpPr/>
            <p:nvPr/>
          </p:nvSpPr>
          <p:spPr>
            <a:xfrm>
              <a:off x="7859636" y="2500314"/>
              <a:ext cx="1071562" cy="481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C34B7D-5769-FFC1-9375-493E238A02A9}"/>
                </a:ext>
              </a:extLst>
            </p:cNvPr>
            <p:cNvSpPr/>
            <p:nvPr/>
          </p:nvSpPr>
          <p:spPr>
            <a:xfrm flipV="1">
              <a:off x="602166" y="3222933"/>
              <a:ext cx="9946888" cy="1613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3675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630" y="-85756"/>
            <a:ext cx="11893420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dirty="0"/>
              <a:t>Where does the Poisson distribution come from?</a:t>
            </a:r>
          </a:p>
        </p:txBody>
      </p:sp>
      <p:sp>
        <p:nvSpPr>
          <p:cNvPr id="181250" name="TextBox 5"/>
          <p:cNvSpPr txBox="1">
            <a:spLocks noChangeArrowheads="1"/>
          </p:cNvSpPr>
          <p:nvPr/>
        </p:nvSpPr>
        <p:spPr bwMode="auto">
          <a:xfrm>
            <a:off x="1554163" y="1447800"/>
            <a:ext cx="8978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What we want is the probability of </a:t>
            </a:r>
            <a:r>
              <a:rPr lang="en-US" altLang="en-US" sz="2000" i="1">
                <a:solidFill>
                  <a:srgbClr val="000000"/>
                </a:solidFill>
              </a:rPr>
              <a:t>k </a:t>
            </a:r>
            <a:r>
              <a:rPr lang="en-US" altLang="en-US" sz="2000">
                <a:solidFill>
                  <a:srgbClr val="000000"/>
                </a:solidFill>
              </a:rPr>
              <a:t>events in a a longer interval, say time = </a:t>
            </a:r>
            <a:r>
              <a:rPr lang="en-US" altLang="en-US" sz="2000" i="1">
                <a:solidFill>
                  <a:srgbClr val="000000"/>
                </a:solidFill>
              </a:rPr>
              <a:t>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14476" y="2203854"/>
            <a:ext cx="921572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US" sz="2200" dirty="0"/>
              <a:t>How could we have no events up to time t + </a:t>
            </a:r>
            <a:r>
              <a:rPr lang="en-US" sz="2200" dirty="0" err="1"/>
              <a:t>dt</a:t>
            </a:r>
            <a:r>
              <a:rPr lang="en-US" sz="2200" dirty="0"/>
              <a:t>? </a:t>
            </a:r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r>
              <a:rPr lang="en-US" sz="2200" dirty="0"/>
              <a:t>Use the definition of the derivative to show that this leads to</a:t>
            </a:r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endParaRPr lang="en-US" sz="2200" dirty="0"/>
          </a:p>
          <a:p>
            <a:pPr marL="457200" indent="-457200">
              <a:buFontTx/>
              <a:buAutoNum type="arabicPeriod"/>
              <a:defRPr/>
            </a:pPr>
            <a:r>
              <a:rPr lang="en-US" sz="2200" dirty="0"/>
              <a:t>Solve to find the zero term of the Poisson, </a:t>
            </a:r>
            <a:r>
              <a:rPr lang="en-US" sz="2200" dirty="0" err="1"/>
              <a:t>Pr</a:t>
            </a:r>
            <a:r>
              <a:rPr lang="en-US" sz="2200" dirty="0"/>
              <a:t>(no events)</a:t>
            </a:r>
          </a:p>
          <a:p>
            <a:pPr eaLnBrk="1" hangingPunct="1">
              <a:defRPr/>
            </a:pPr>
            <a:endParaRPr lang="en-US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426" y="4125439"/>
            <a:ext cx="22780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900" y="5897173"/>
            <a:ext cx="296386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9A4099D-0DFA-1F81-90B8-6EC02088523B}"/>
              </a:ext>
            </a:extLst>
          </p:cNvPr>
          <p:cNvGrpSpPr/>
          <p:nvPr/>
        </p:nvGrpSpPr>
        <p:grpSpPr>
          <a:xfrm>
            <a:off x="3207885" y="2659084"/>
            <a:ext cx="5671456" cy="831407"/>
            <a:chOff x="3207885" y="2659084"/>
            <a:chExt cx="5671456" cy="8314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885" y="2832085"/>
              <a:ext cx="5671456" cy="658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5895F1-51A1-7141-72E4-42C0B0F1B6AA}"/>
                </a:ext>
              </a:extLst>
            </p:cNvPr>
            <p:cNvSpPr/>
            <p:nvPr/>
          </p:nvSpPr>
          <p:spPr>
            <a:xfrm>
              <a:off x="7480495" y="2770594"/>
              <a:ext cx="1398846" cy="6584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544836-8B04-D983-0E0E-A579EE0009F3}"/>
                </a:ext>
              </a:extLst>
            </p:cNvPr>
            <p:cNvSpPr txBox="1"/>
            <p:nvPr/>
          </p:nvSpPr>
          <p:spPr>
            <a:xfrm>
              <a:off x="7292262" y="2659084"/>
              <a:ext cx="47641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50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304800"/>
            <a:ext cx="7793038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dirty="0"/>
              <a:t>Zero term of the Poisson Distribution</a:t>
            </a:r>
          </a:p>
        </p:txBody>
      </p:sp>
      <p:pic>
        <p:nvPicPr>
          <p:cNvPr id="18329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13" y="1713463"/>
            <a:ext cx="26543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30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3158089"/>
            <a:ext cx="62357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04" name="TextBox 9"/>
          <p:cNvSpPr txBox="1">
            <a:spLocks noChangeArrowheads="1"/>
          </p:cNvSpPr>
          <p:nvPr/>
        </p:nvSpPr>
        <p:spPr bwMode="auto">
          <a:xfrm>
            <a:off x="2225676" y="2029375"/>
            <a:ext cx="373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Probability Mass Function:</a:t>
            </a:r>
          </a:p>
        </p:txBody>
      </p:sp>
    </p:spTree>
    <p:extLst>
      <p:ext uri="{BB962C8B-B14F-4D97-AF65-F5344CB8AC3E}">
        <p14:creationId xmlns:p14="http://schemas.microsoft.com/office/powerpoint/2010/main" val="981056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09825" y="0"/>
            <a:ext cx="7793038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dirty="0"/>
              <a:t>First term of the Poisson Distribution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88193" y="1447800"/>
            <a:ext cx="11024361" cy="182879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2600" dirty="0"/>
              <a:t>How can you have </a:t>
            </a:r>
            <a:r>
              <a:rPr lang="en-US" altLang="en-US" sz="2600" u="sng" dirty="0"/>
              <a:t>one</a:t>
            </a:r>
            <a:r>
              <a:rPr lang="en-US" altLang="en-US" sz="2600" dirty="0"/>
              <a:t> event in time 0 to </a:t>
            </a:r>
            <a:r>
              <a:rPr lang="en-US" altLang="en-US" sz="2600" i="1" dirty="0"/>
              <a:t>t </a:t>
            </a:r>
            <a:r>
              <a:rPr lang="en-US" altLang="en-US" sz="2600" dirty="0"/>
              <a:t>+ </a:t>
            </a:r>
            <a:r>
              <a:rPr lang="en-US" altLang="en-US" sz="2600" i="1" dirty="0"/>
              <a:t>dt</a:t>
            </a:r>
            <a:r>
              <a:rPr lang="en-US" altLang="en-US" sz="2600" dirty="0"/>
              <a:t>?</a:t>
            </a:r>
          </a:p>
          <a:p>
            <a:pPr eaLnBrk="1" hangingPunct="1">
              <a:defRPr/>
            </a:pPr>
            <a:endParaRPr lang="en-US" altLang="en-US" sz="2600" dirty="0"/>
          </a:p>
          <a:p>
            <a:pPr>
              <a:defRPr/>
            </a:pPr>
            <a:r>
              <a:rPr lang="en-US" sz="2600" dirty="0"/>
              <a:t>Either we had no event in 0 to </a:t>
            </a:r>
            <a:r>
              <a:rPr lang="en-US" sz="2600" i="1" dirty="0"/>
              <a:t>t</a:t>
            </a:r>
            <a:r>
              <a:rPr lang="en-US" sz="2600" dirty="0"/>
              <a:t> and one event in </a:t>
            </a:r>
            <a:r>
              <a:rPr lang="en-US" sz="2600" i="1" dirty="0"/>
              <a:t>t</a:t>
            </a:r>
            <a:r>
              <a:rPr lang="en-US" sz="2600" dirty="0"/>
              <a:t> to </a:t>
            </a:r>
            <a:r>
              <a:rPr lang="en-US" sz="2600" i="1" dirty="0"/>
              <a:t>t</a:t>
            </a:r>
            <a:r>
              <a:rPr lang="en-US" sz="2600" dirty="0"/>
              <a:t> + </a:t>
            </a:r>
            <a:r>
              <a:rPr lang="en-US" sz="2600" i="1" dirty="0"/>
              <a:t>dt</a:t>
            </a:r>
            <a:r>
              <a:rPr lang="en-US" sz="2600" dirty="0"/>
              <a:t> or we had one event in 0 to </a:t>
            </a:r>
            <a:r>
              <a:rPr lang="en-US" sz="2600" i="1" dirty="0"/>
              <a:t>t</a:t>
            </a:r>
            <a:r>
              <a:rPr lang="en-US" sz="2600" dirty="0"/>
              <a:t> and no event in </a:t>
            </a:r>
            <a:r>
              <a:rPr lang="en-US" sz="2600" i="1" dirty="0"/>
              <a:t>t</a:t>
            </a:r>
            <a:r>
              <a:rPr lang="en-US" sz="2600" dirty="0"/>
              <a:t> to </a:t>
            </a:r>
            <a:r>
              <a:rPr lang="en-US" sz="2600" i="1" dirty="0"/>
              <a:t>t</a:t>
            </a:r>
            <a:r>
              <a:rPr lang="en-US" sz="2600" dirty="0"/>
              <a:t> + </a:t>
            </a:r>
            <a:r>
              <a:rPr lang="en-US" sz="2600" i="1" dirty="0"/>
              <a:t>dt</a:t>
            </a:r>
            <a:r>
              <a:rPr lang="en-US" sz="2600" dirty="0"/>
              <a:t> </a:t>
            </a:r>
          </a:p>
          <a:p>
            <a:pPr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/>
              <a:t>Continue like this to derive other terms</a:t>
            </a:r>
          </a:p>
          <a:p>
            <a:pPr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/>
              <a:t>Another derivation starts with the Binomial distribution where the average number of successes, </a:t>
            </a:r>
            <a:r>
              <a:rPr lang="en-US" sz="2600" i="1" dirty="0"/>
              <a:t>Np</a:t>
            </a:r>
            <a:r>
              <a:rPr lang="en-US" sz="2600" dirty="0"/>
              <a:t>, is replaced by.    and N approaches infinity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487007-FEC4-C45B-86F4-A9C2B585E7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80" t="-1602" r="8590" b="17386"/>
          <a:stretch/>
        </p:blipFill>
        <p:spPr bwMode="auto">
          <a:xfrm>
            <a:off x="6423104" y="5075663"/>
            <a:ext cx="267629" cy="49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10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The Poisson Distribution - </a:t>
            </a:r>
            <a:r>
              <a:rPr lang="en-US" altLang="en-US" i="1" dirty="0" err="1"/>
              <a:t>pmf</a:t>
            </a:r>
            <a:endParaRPr lang="en-US" altLang="en-US" i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70151" y="1704975"/>
            <a:ext cx="8241648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Various notations: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buFont typeface="Wingdings" charset="2"/>
              <a:buNone/>
              <a:defRPr/>
            </a:pPr>
            <a:endParaRPr lang="en-US" altLang="en-US" dirty="0"/>
          </a:p>
          <a:p>
            <a:pPr eaLnBrk="1" hangingPunct="1">
              <a:buFont typeface="Wingdings" charset="2"/>
              <a:buNone/>
              <a:defRPr/>
            </a:pPr>
            <a:r>
              <a:rPr lang="en-US" altLang="en-US" dirty="0"/>
              <a:t> Note that </a:t>
            </a:r>
            <a:r>
              <a:rPr lang="en-US" altLang="en-US" i="1" dirty="0"/>
              <a:t>x</a:t>
            </a:r>
            <a:r>
              <a:rPr lang="en-US" altLang="en-US" dirty="0"/>
              <a:t> (or </a:t>
            </a:r>
            <a:r>
              <a:rPr lang="en-US" altLang="en-US" i="1" dirty="0"/>
              <a:t>k</a:t>
            </a:r>
            <a:r>
              <a:rPr lang="en-US" altLang="en-US" dirty="0"/>
              <a:t>) can be any non-negative integer.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</p:txBody>
      </p:sp>
      <p:graphicFrame>
        <p:nvGraphicFramePr>
          <p:cNvPr id="189443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68061340"/>
              </p:ext>
            </p:extLst>
          </p:nvPr>
        </p:nvGraphicFramePr>
        <p:xfrm>
          <a:off x="4397471" y="2509997"/>
          <a:ext cx="2054225" cy="72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0588" imgH="418918" progId="Equation.DSMT4">
                  <p:embed/>
                </p:oleObj>
              </mc:Choice>
              <mc:Fallback>
                <p:oleObj name="Equation" r:id="rId3" imgW="1180588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471" y="2509997"/>
                        <a:ext cx="2054225" cy="72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2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76206557"/>
              </p:ext>
            </p:extLst>
          </p:nvPr>
        </p:nvGraphicFramePr>
        <p:xfrm>
          <a:off x="4297990" y="4872555"/>
          <a:ext cx="3616658" cy="947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0" imgH="431800" progId="Equation.DSMT4">
                  <p:embed/>
                </p:oleObj>
              </mc:Choice>
              <mc:Fallback>
                <p:oleObj name="Equation" r:id="rId5" imgW="16510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7990" y="4872555"/>
                        <a:ext cx="3616658" cy="947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1493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95" y="2277675"/>
            <a:ext cx="2890999" cy="11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699" y="2509997"/>
            <a:ext cx="359410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43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2419" r="1387" b="2419"/>
          <a:stretch>
            <a:fillRect/>
          </a:stretch>
        </p:blipFill>
        <p:spPr>
          <a:xfrm>
            <a:off x="6507132" y="4119468"/>
            <a:ext cx="3857625" cy="2165350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459941" y="393606"/>
            <a:ext cx="10390716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/>
              <a:t>The Poisson Distribution Graphically</a:t>
            </a:r>
          </a:p>
        </p:txBody>
      </p:sp>
      <p:pic>
        <p:nvPicPr>
          <p:cNvPr id="12292" name="Picture 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2419" r="1387" b="2419"/>
          <a:stretch>
            <a:fillRect/>
          </a:stretch>
        </p:blipFill>
        <p:spPr>
          <a:xfrm>
            <a:off x="6478556" y="1757268"/>
            <a:ext cx="3810000" cy="2185988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12293" name="Picture 1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2419" r="1387" b="2419"/>
          <a:stretch>
            <a:fillRect/>
          </a:stretch>
        </p:blipFill>
        <p:spPr>
          <a:xfrm>
            <a:off x="1906557" y="1757269"/>
            <a:ext cx="3757613" cy="2155825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2294" name="Text Box 10"/>
          <p:cNvSpPr txBox="1">
            <a:spLocks noChangeArrowheads="1"/>
          </p:cNvSpPr>
          <p:nvPr/>
        </p:nvSpPr>
        <p:spPr bwMode="auto">
          <a:xfrm>
            <a:off x="4891056" y="1909668"/>
            <a:ext cx="74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 i="0">
                <a:sym typeface="Symbol" charset="2"/>
              </a:rPr>
              <a:t>=2</a:t>
            </a:r>
          </a:p>
        </p:txBody>
      </p:sp>
      <p:sp>
        <p:nvSpPr>
          <p:cNvPr id="12295" name="Text Box 11"/>
          <p:cNvSpPr txBox="1">
            <a:spLocks noChangeArrowheads="1"/>
          </p:cNvSpPr>
          <p:nvPr/>
        </p:nvSpPr>
        <p:spPr bwMode="auto">
          <a:xfrm>
            <a:off x="9526556" y="1909668"/>
            <a:ext cx="74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 i="0">
                <a:sym typeface="Symbol" charset="2"/>
              </a:rPr>
              <a:t>=5</a:t>
            </a:r>
          </a:p>
        </p:txBody>
      </p:sp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9539256" y="4271868"/>
            <a:ext cx="74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 i="1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3200" i="1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400" i="0">
                <a:sym typeface="Symbol" charset="2"/>
              </a:rPr>
              <a:t>=8</a:t>
            </a:r>
          </a:p>
        </p:txBody>
      </p:sp>
    </p:spTree>
    <p:extLst>
      <p:ext uri="{BB962C8B-B14F-4D97-AF65-F5344CB8AC3E}">
        <p14:creationId xmlns:p14="http://schemas.microsoft.com/office/powerpoint/2010/main" val="821853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65771" y="535810"/>
            <a:ext cx="10515600" cy="13255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dirty="0"/>
              <a:t>An Example of the Poisson Distribution-I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2788" y="1679857"/>
            <a:ext cx="11364686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u="sng" dirty="0"/>
              <a:t>The mean bycatch of dolphins per month in the Eastern Tropical Pacific is 3</a:t>
            </a:r>
          </a:p>
          <a:p>
            <a:pPr eaLnBrk="1" hangingPunct="1">
              <a:defRPr/>
            </a:pPr>
            <a:endParaRPr lang="en-US" altLang="en-US" dirty="0"/>
          </a:p>
          <a:p>
            <a:pPr lvl="1" eaLnBrk="1" hangingPunct="1">
              <a:defRPr/>
            </a:pPr>
            <a:r>
              <a:rPr lang="en-US" altLang="en-US" sz="2600" dirty="0"/>
              <a:t>What is the probability that the catch will be 4 in a given month?</a:t>
            </a:r>
          </a:p>
          <a:p>
            <a:pPr lvl="1" eaLnBrk="1" hangingPunct="1">
              <a:defRPr/>
            </a:pPr>
            <a:endParaRPr lang="en-US" altLang="en-US" sz="2600" dirty="0"/>
          </a:p>
          <a:p>
            <a:pPr lvl="1" eaLnBrk="1" hangingPunct="1">
              <a:defRPr/>
            </a:pPr>
            <a:r>
              <a:rPr lang="en-US" altLang="en-US" sz="2600" dirty="0"/>
              <a:t>What is the probability that the catch will be 2 or less in a given month?</a:t>
            </a:r>
          </a:p>
          <a:p>
            <a:pPr lvl="1" eaLnBrk="1" hangingPunct="1">
              <a:defRPr/>
            </a:pPr>
            <a:endParaRPr lang="en-US" altLang="en-US" sz="2600" dirty="0"/>
          </a:p>
          <a:p>
            <a:pPr lvl="1" eaLnBrk="1" hangingPunct="1">
              <a:defRPr/>
            </a:pPr>
            <a:r>
              <a:rPr lang="en-US" altLang="en-US" sz="2600" dirty="0"/>
              <a:t>What is the probability that at least one dolphin is killed?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011272"/>
              </p:ext>
            </p:extLst>
          </p:nvPr>
        </p:nvGraphicFramePr>
        <p:xfrm>
          <a:off x="4818820" y="4919723"/>
          <a:ext cx="2554360" cy="905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0588" imgH="418918" progId="Equation.DSMT4">
                  <p:embed/>
                </p:oleObj>
              </mc:Choice>
              <mc:Fallback>
                <p:oleObj name="Equation" r:id="rId3" imgW="1180588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8820" y="4919723"/>
                        <a:ext cx="2554360" cy="9057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6815" y="6265335"/>
            <a:ext cx="11780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Breakout groups: Try to find analytical solutions AND a solution using built in functions in 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936B6-5259-DADB-50C3-AAE367567E04}"/>
              </a:ext>
            </a:extLst>
          </p:cNvPr>
          <p:cNvSpPr txBox="1"/>
          <p:nvPr/>
        </p:nvSpPr>
        <p:spPr>
          <a:xfrm>
            <a:off x="4550397" y="70314"/>
            <a:ext cx="2977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9422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87676" y="15875"/>
            <a:ext cx="1177418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000" dirty="0"/>
              <a:t>Example of using Poisson Probabilistic Arguments in Research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4857687"/>
            <a:ext cx="68961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635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27395"/>
            <a:ext cx="52832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13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-250373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dirty="0"/>
              <a:t>The Poisson Distribution - Caveat</a:t>
            </a:r>
            <a:endParaRPr lang="en-US" altLang="en-US" sz="32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9802"/>
            <a:ext cx="10431624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The Poisson distribution would seem to be a good distribution to assume for catch data in fisheries. However, fish school. What does this imply regarding the assumptions of the Poisson distribution?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Variance would be high relative to the mean</a:t>
            </a:r>
          </a:p>
          <a:p>
            <a:pPr lvl="1" eaLnBrk="1" hangingPunct="1">
              <a:defRPr/>
            </a:pPr>
            <a:r>
              <a:rPr lang="en-US" altLang="en-US" dirty="0"/>
              <a:t>You catch zero or a shit ton!!!</a:t>
            </a:r>
          </a:p>
          <a:p>
            <a:pPr lvl="1" eaLnBrk="1" hangingPunct="1">
              <a:defRPr/>
            </a:pPr>
            <a:r>
              <a:rPr lang="en-US" altLang="en-US" dirty="0"/>
              <a:t>This is called </a:t>
            </a:r>
            <a:r>
              <a:rPr lang="en-US" altLang="en-US" dirty="0" err="1"/>
              <a:t>overdispersion</a:t>
            </a:r>
            <a:r>
              <a:rPr lang="en-US" altLang="en-US" dirty="0"/>
              <a:t> </a:t>
            </a:r>
            <a:r>
              <a:rPr lang="en-US" altLang="en-US" dirty="0">
                <a:sym typeface="Wingdings"/>
              </a:rPr>
              <a:t> Onward to negative binomial!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451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7654" y="-250373"/>
            <a:ext cx="8353168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000" dirty="0"/>
              <a:t>But </a:t>
            </a:r>
            <a:r>
              <a:rPr lang="en-US" altLang="en-US" sz="4000"/>
              <a:t>first: MLE </a:t>
            </a:r>
            <a:r>
              <a:rPr lang="en-US" altLang="en-US" sz="4000" dirty="0"/>
              <a:t>for the Poisson Distribution</a:t>
            </a:r>
            <a:endParaRPr lang="en-US" altLang="en-US" sz="32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8498" y="1149802"/>
            <a:ext cx="10991461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Let’s find the MLE of the Poisson distribution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Let’s do it for a dataset of </a:t>
            </a:r>
            <a:r>
              <a:rPr lang="en-US" altLang="en-US" i="1" dirty="0"/>
              <a:t>n</a:t>
            </a:r>
            <a:r>
              <a:rPr lang="en-US" altLang="en-US" dirty="0"/>
              <a:t> Poisson distributed observations. (very common to assume that </a:t>
            </a:r>
            <a:r>
              <a:rPr lang="en-US" altLang="en-US" i="1" dirty="0"/>
              <a:t>t</a:t>
            </a:r>
            <a:r>
              <a:rPr lang="en-US" altLang="en-US" dirty="0"/>
              <a:t> =1 since counts per period is typically desired)</a:t>
            </a:r>
          </a:p>
        </p:txBody>
      </p:sp>
      <p:pic>
        <p:nvPicPr>
          <p:cNvPr id="20787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61731"/>
            <a:ext cx="26543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556" y="5027477"/>
            <a:ext cx="494506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75" y="5024047"/>
            <a:ext cx="37338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78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4630"/>
            <a:ext cx="87074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The Negative Binomial Distribution</a:t>
            </a:r>
            <a:br>
              <a:rPr lang="en-US" sz="4000" dirty="0"/>
            </a:br>
            <a:r>
              <a:rPr lang="en-US" sz="2400" dirty="0"/>
              <a:t>(1) # failures/trials before fixed number of successes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40259" y="1434805"/>
            <a:ext cx="10552671" cy="4114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000" dirty="0"/>
              <a:t>We have an experiment with two outcomes: success (with probability </a:t>
            </a:r>
            <a:r>
              <a:rPr lang="en-US" sz="3000" i="1" dirty="0"/>
              <a:t>p</a:t>
            </a:r>
            <a:r>
              <a:rPr lang="en-US" sz="3000" dirty="0"/>
              <a:t>) and failure (with probability </a:t>
            </a:r>
            <a:r>
              <a:rPr lang="en-US" sz="3000" i="1" dirty="0"/>
              <a:t>q </a:t>
            </a:r>
            <a:r>
              <a:rPr lang="en-US" sz="3000" dirty="0"/>
              <a:t>=1-</a:t>
            </a:r>
            <a:r>
              <a:rPr lang="en-US" sz="3000" i="1" dirty="0"/>
              <a:t>p</a:t>
            </a:r>
            <a:r>
              <a:rPr lang="en-US" sz="3000" dirty="0"/>
              <a:t>).</a:t>
            </a:r>
          </a:p>
          <a:p>
            <a:pPr eaLnBrk="1" hangingPunct="1">
              <a:defRPr/>
            </a:pPr>
            <a:endParaRPr lang="en-US" sz="3000" dirty="0"/>
          </a:p>
          <a:p>
            <a:pPr eaLnBrk="1" hangingPunct="1">
              <a:defRPr/>
            </a:pPr>
            <a:r>
              <a:rPr lang="en-US" sz="3000" dirty="0"/>
              <a:t>Let </a:t>
            </a:r>
            <a:r>
              <a:rPr lang="en-US" sz="3000" i="1" dirty="0"/>
              <a:t>N</a:t>
            </a:r>
            <a:r>
              <a:rPr lang="en-US" sz="3000" dirty="0"/>
              <a:t>  be the number of trials to achieve </a:t>
            </a:r>
            <a:r>
              <a:rPr lang="en-US" sz="3000" i="1" dirty="0"/>
              <a:t>k</a:t>
            </a:r>
            <a:r>
              <a:rPr lang="en-US" sz="3000" dirty="0"/>
              <a:t> successes, each with probability </a:t>
            </a:r>
            <a:r>
              <a:rPr lang="en-US" sz="3000" i="1" dirty="0"/>
              <a:t>p</a:t>
            </a:r>
          </a:p>
          <a:p>
            <a:pPr eaLnBrk="1" hangingPunct="1">
              <a:defRPr/>
            </a:pPr>
            <a:endParaRPr lang="en-US" sz="3000" i="1" dirty="0"/>
          </a:p>
          <a:p>
            <a:pPr eaLnBrk="1" hangingPunct="1">
              <a:defRPr/>
            </a:pPr>
            <a:r>
              <a:rPr lang="en-US" sz="3000" dirty="0"/>
              <a:t>Number of trials, </a:t>
            </a:r>
            <a:r>
              <a:rPr lang="en-US" sz="3000" i="1" dirty="0"/>
              <a:t>N</a:t>
            </a:r>
            <a:r>
              <a:rPr lang="en-US" sz="3000" dirty="0"/>
              <a:t>,</a:t>
            </a:r>
            <a:r>
              <a:rPr lang="en-US" sz="3000" i="1" dirty="0"/>
              <a:t> </a:t>
            </a:r>
            <a:r>
              <a:rPr lang="en-US" sz="3000" dirty="0"/>
              <a:t>is now the random variable!</a:t>
            </a:r>
          </a:p>
          <a:p>
            <a:pPr lvl="1" eaLnBrk="1" hangingPunct="1">
              <a:defRPr/>
            </a:pPr>
            <a:r>
              <a:rPr lang="en-US" sz="3000" dirty="0"/>
              <a:t>Recall, </a:t>
            </a:r>
            <a:r>
              <a:rPr lang="en-US" sz="3000" i="1" dirty="0"/>
              <a:t>k</a:t>
            </a:r>
            <a:r>
              <a:rPr lang="en-US" sz="3000" dirty="0"/>
              <a:t>, was the R.V. in the binomial case</a:t>
            </a:r>
          </a:p>
        </p:txBody>
      </p:sp>
    </p:spTree>
    <p:extLst>
      <p:ext uri="{BB962C8B-B14F-4D97-AF65-F5344CB8AC3E}">
        <p14:creationId xmlns:p14="http://schemas.microsoft.com/office/powerpoint/2010/main" val="1432360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1390986"/>
            <a:ext cx="91440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46622"/>
            <a:ext cx="91440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4892484"/>
            <a:ext cx="9144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73" name="TextBox 6"/>
          <p:cNvSpPr txBox="1">
            <a:spLocks noChangeArrowheads="1"/>
          </p:cNvSpPr>
          <p:nvPr/>
        </p:nvSpPr>
        <p:spPr bwMode="auto">
          <a:xfrm>
            <a:off x="3141663" y="4437929"/>
            <a:ext cx="5472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Try to derive it based on this argument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633" y="6085223"/>
            <a:ext cx="5113647" cy="792693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524000" y="34630"/>
            <a:ext cx="87074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4000"/>
              <a:t>The Negative Binomial Distribution</a:t>
            </a:r>
            <a:br>
              <a:rPr lang="en-US" sz="4000"/>
            </a:br>
            <a:r>
              <a:rPr lang="en-US" sz="2400"/>
              <a:t>(1) # failures/trials before fixed number of successes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84891-CC8A-6187-FE93-0DCAF4EE7879}"/>
              </a:ext>
            </a:extLst>
          </p:cNvPr>
          <p:cNvSpPr txBox="1"/>
          <p:nvPr/>
        </p:nvSpPr>
        <p:spPr>
          <a:xfrm>
            <a:off x="12107" y="6085223"/>
            <a:ext cx="5666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turn this into “failures”, X=k, until r successes?</a:t>
            </a:r>
          </a:p>
        </p:txBody>
      </p:sp>
    </p:spTree>
    <p:extLst>
      <p:ext uri="{BB962C8B-B14F-4D97-AF65-F5344CB8AC3E}">
        <p14:creationId xmlns:p14="http://schemas.microsoft.com/office/powerpoint/2010/main" val="12554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920"/>
            <a:ext cx="87074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The Negative Binomial Distribution</a:t>
            </a:r>
            <a:br>
              <a:rPr lang="en-US" sz="4000" dirty="0"/>
            </a:br>
            <a:r>
              <a:rPr lang="en-US" sz="2400" dirty="0"/>
              <a:t>(2) Poisson with a variable rate parameter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1798638" y="1378520"/>
            <a:ext cx="8793162" cy="26670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Start with Poisson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But let’s give lambda a continuous probability (continuous distributions come soon!) and then integrate over all possible values of lambda (this is called “marginalizing”)</a:t>
            </a:r>
          </a:p>
        </p:txBody>
      </p:sp>
      <p:pic>
        <p:nvPicPr>
          <p:cNvPr id="21401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752" y="1149920"/>
            <a:ext cx="53467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02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519" y="4045520"/>
            <a:ext cx="54864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19" y="5791131"/>
            <a:ext cx="6248400" cy="73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5548" y="5974765"/>
            <a:ext cx="1017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Because:</a:t>
            </a:r>
          </a:p>
        </p:txBody>
      </p:sp>
    </p:spTree>
    <p:extLst>
      <p:ext uri="{BB962C8B-B14F-4D97-AF65-F5344CB8AC3E}">
        <p14:creationId xmlns:p14="http://schemas.microsoft.com/office/powerpoint/2010/main" val="123193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381000"/>
            <a:ext cx="86391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Quick note </a:t>
            </a:r>
            <a:r>
              <a:rPr lang="en-US" dirty="0"/>
              <a:t>on Gamma function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275512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Continuous version of factorial</a:t>
            </a:r>
          </a:p>
          <a:p>
            <a:pPr eaLnBrk="1" hangingPunct="1">
              <a:defRPr/>
            </a:pPr>
            <a:r>
              <a:rPr lang="en-US" dirty="0"/>
              <a:t>For integers, </a:t>
            </a:r>
            <a:r>
              <a:rPr lang="en-US" i="1" dirty="0"/>
              <a:t>z</a:t>
            </a:r>
            <a:r>
              <a:rPr lang="en-US" dirty="0"/>
              <a:t>,</a:t>
            </a:r>
          </a:p>
          <a:p>
            <a:pPr eaLnBrk="1" hangingPunct="1">
              <a:defRPr/>
            </a:pPr>
            <a:r>
              <a:rPr lang="en-US" dirty="0"/>
              <a:t>In general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Defined (for z &gt; 0):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2552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035300"/>
            <a:ext cx="299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3963988"/>
            <a:ext cx="34163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90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87074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The Negative Binomial Distribution</a:t>
            </a:r>
            <a:br>
              <a:rPr lang="en-US" sz="4000" dirty="0"/>
            </a:br>
            <a:r>
              <a:rPr lang="en-US" sz="2400" dirty="0"/>
              <a:t>(2) Poisson with a variable rate parameter </a:t>
            </a:r>
          </a:p>
        </p:txBody>
      </p:sp>
      <p:sp>
        <p:nvSpPr>
          <p:cNvPr id="220162" name="TextBox 7"/>
          <p:cNvSpPr txBox="1">
            <a:spLocks noChangeArrowheads="1"/>
          </p:cNvSpPr>
          <p:nvPr/>
        </p:nvSpPr>
        <p:spPr bwMode="auto">
          <a:xfrm>
            <a:off x="1139218" y="2516189"/>
            <a:ext cx="9837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Common parameterization in ecology with the mean as a parameter:</a:t>
            </a:r>
          </a:p>
        </p:txBody>
      </p:sp>
      <p:pic>
        <p:nvPicPr>
          <p:cNvPr id="22016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9"/>
          <a:stretch>
            <a:fillRect/>
          </a:stretch>
        </p:blipFill>
        <p:spPr bwMode="auto">
          <a:xfrm>
            <a:off x="2852351" y="3120729"/>
            <a:ext cx="6670704" cy="10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7B4B51-8AF6-F8EA-03D4-2A3C1E59E5EB}"/>
              </a:ext>
            </a:extLst>
          </p:cNvPr>
          <p:cNvSpPr txBox="1"/>
          <p:nvPr/>
        </p:nvSpPr>
        <p:spPr>
          <a:xfrm>
            <a:off x="1749778" y="4865511"/>
            <a:ext cx="9662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model </a:t>
            </a:r>
            <a:r>
              <a:rPr lang="en-US" sz="2400" i="1" dirty="0"/>
              <a:t>N </a:t>
            </a:r>
            <a:r>
              <a:rPr lang="en-US" sz="2400" dirty="0" err="1"/>
              <a:t>overdispersed</a:t>
            </a:r>
            <a:r>
              <a:rPr lang="en-US" sz="2400" dirty="0"/>
              <a:t> counts as function of mean, </a:t>
            </a:r>
            <a:r>
              <a:rPr lang="en-US" sz="2400" i="1" dirty="0"/>
              <a:t>m</a:t>
            </a:r>
            <a:r>
              <a:rPr lang="en-US" sz="2400" dirty="0"/>
              <a:t>, and dispersion, </a:t>
            </a:r>
            <a:r>
              <a:rPr lang="en-US" sz="2400" i="1" dirty="0"/>
              <a:t>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06650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87074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The Negative Binomial Distribution</a:t>
            </a:r>
            <a:br>
              <a:rPr lang="en-US" sz="4000" dirty="0"/>
            </a:br>
            <a:r>
              <a:rPr lang="en-US" sz="2400" dirty="0"/>
              <a:t>(2) Poisson with a variable rate parameter </a:t>
            </a:r>
          </a:p>
        </p:txBody>
      </p:sp>
      <p:pic>
        <p:nvPicPr>
          <p:cNvPr id="2222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9"/>
          <a:stretch>
            <a:fillRect/>
          </a:stretch>
        </p:blipFill>
        <p:spPr bwMode="auto">
          <a:xfrm>
            <a:off x="2943225" y="1360488"/>
            <a:ext cx="58674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17850"/>
            <a:ext cx="2768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2" name="TextBox 8"/>
          <p:cNvSpPr txBox="1">
            <a:spLocks noChangeArrowheads="1"/>
          </p:cNvSpPr>
          <p:nvPr/>
        </p:nvSpPr>
        <p:spPr bwMode="auto">
          <a:xfrm>
            <a:off x="3292475" y="2478088"/>
            <a:ext cx="5170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What is the probability of no events?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201864" y="4724401"/>
            <a:ext cx="7813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This probability can be large if </a:t>
            </a:r>
            <a:r>
              <a:rPr lang="en-US" altLang="en-US" sz="2400" i="1"/>
              <a:t>k </a:t>
            </a:r>
            <a:r>
              <a:rPr lang="en-US" altLang="en-US" sz="2400"/>
              <a:t>is small even if </a:t>
            </a:r>
            <a:r>
              <a:rPr lang="en-US" altLang="en-US" sz="2400" i="1"/>
              <a:t>m </a:t>
            </a:r>
            <a:r>
              <a:rPr lang="en-US" altLang="en-US" sz="2400"/>
              <a:t>is big</a:t>
            </a:r>
          </a:p>
        </p:txBody>
      </p:sp>
    </p:spTree>
    <p:extLst>
      <p:ext uri="{BB962C8B-B14F-4D97-AF65-F5344CB8AC3E}">
        <p14:creationId xmlns:p14="http://schemas.microsoft.com/office/powerpoint/2010/main" val="2558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71550"/>
            <a:ext cx="60071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76200"/>
            <a:ext cx="87074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Poisson vs. Negative Binomial </a:t>
            </a:r>
            <a:br>
              <a:rPr lang="en-US" sz="40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2343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The Geometric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3254" y="2017713"/>
            <a:ext cx="10083114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This is a special case of the negative binomial distribution for which </a:t>
            </a:r>
            <a:r>
              <a:rPr lang="en-US" i="1" dirty="0"/>
              <a:t>k </a:t>
            </a:r>
            <a:r>
              <a:rPr lang="en-US" dirty="0"/>
              <a:t>=1 (i.e. the probability of the number of trials </a:t>
            </a:r>
            <a:r>
              <a:rPr lang="en-US" u="sng" dirty="0"/>
              <a:t>or</a:t>
            </a:r>
            <a:r>
              <a:rPr lang="en-US" dirty="0"/>
              <a:t> failures until one success is recorded).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811477-F79B-84B5-E2AE-7CCE931CA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595571"/>
            <a:ext cx="6261538" cy="315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4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-762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200"/>
              <a:t>Summary of Discrete Distributions</a:t>
            </a:r>
          </a:p>
        </p:txBody>
      </p:sp>
      <p:graphicFrame>
        <p:nvGraphicFramePr>
          <p:cNvPr id="576580" name="Group 68"/>
          <p:cNvGraphicFramePr>
            <a:graphicFrameLocks noGrp="1"/>
          </p:cNvGraphicFramePr>
          <p:nvPr>
            <p:ph type="tbl" idx="1"/>
          </p:nvPr>
        </p:nvGraphicFramePr>
        <p:xfrm>
          <a:off x="1905000" y="1323976"/>
          <a:ext cx="8574088" cy="4848224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7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9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Distribution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Number of trials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Random Variable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Parameters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74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Binomial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Pre-specified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Number of successes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</a:t>
                      </a: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, </a:t>
                      </a:r>
                      <a:r>
                        <a:rPr kumimoji="0" lang="en-US" alt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912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Negative Binomial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Repeated until a given number of successes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Number of failures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r, p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9126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Geometric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Repeated until one success occurs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Number of failures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99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Poisson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N/A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Number of occurrences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sym typeface="Symbol" charset="2"/>
                        </a:rPr>
                        <a:t>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95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13913</TotalTime>
  <Words>2025</Words>
  <Application>Microsoft Macintosh PowerPoint</Application>
  <PresentationFormat>Widescreen</PresentationFormat>
  <Paragraphs>254</Paragraphs>
  <Slides>41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Calibri</vt:lpstr>
      <vt:lpstr>Calibri Light</vt:lpstr>
      <vt:lpstr>Courier New</vt:lpstr>
      <vt:lpstr>Symbol</vt:lpstr>
      <vt:lpstr>Tahoma</vt:lpstr>
      <vt:lpstr>Times New Roman</vt:lpstr>
      <vt:lpstr>Wingdings</vt:lpstr>
      <vt:lpstr>Office Theme</vt:lpstr>
      <vt:lpstr>Equation</vt:lpstr>
      <vt:lpstr>Discrete Probability Distributions </vt:lpstr>
      <vt:lpstr>Binomial Experiments-I</vt:lpstr>
      <vt:lpstr>Binomial Experiments-II</vt:lpstr>
      <vt:lpstr>Binomial Experiments-II (Notation)</vt:lpstr>
      <vt:lpstr>Binomial Probabilities-I</vt:lpstr>
      <vt:lpstr>One Binomial Trial: The Bernoulli Distribution</vt:lpstr>
      <vt:lpstr>PowerPoint Presentation</vt:lpstr>
      <vt:lpstr>PowerPoint Presentation</vt:lpstr>
      <vt:lpstr>Binomial Probabilities-II</vt:lpstr>
      <vt:lpstr>The Binomial Distribution</vt:lpstr>
      <vt:lpstr>Examples of the Binomial Distribution-I</vt:lpstr>
      <vt:lpstr>Sneak peak: Maximum likelihood is just doing this in reverse!!!</vt:lpstr>
      <vt:lpstr>PowerPoint Presentation</vt:lpstr>
      <vt:lpstr>Sneak peak: Maximum Likelihood is just doing this in reverse!!!</vt:lpstr>
      <vt:lpstr>Sneak peak: Maximum likelihood is just doing this in reverse!!!</vt:lpstr>
      <vt:lpstr>PowerPoint Presentation</vt:lpstr>
      <vt:lpstr>PowerPoint Presentation</vt:lpstr>
      <vt:lpstr>Back to distributions</vt:lpstr>
      <vt:lpstr>PowerPoint Presentation</vt:lpstr>
      <vt:lpstr>The Poisson Distribution-I</vt:lpstr>
      <vt:lpstr>The Poisson Distribution-I</vt:lpstr>
      <vt:lpstr>The Poisson Distribution - pmf</vt:lpstr>
      <vt:lpstr>Where does the Poisson distribution come from?</vt:lpstr>
      <vt:lpstr>Where does the Poisson distribution come from?</vt:lpstr>
      <vt:lpstr>Zero term of the Poisson Distribution</vt:lpstr>
      <vt:lpstr>First term of the Poisson Distribution</vt:lpstr>
      <vt:lpstr>The Poisson Distribution - pmf</vt:lpstr>
      <vt:lpstr>The Poisson Distribution Graphically</vt:lpstr>
      <vt:lpstr>An Example of the Poisson Distribution-I</vt:lpstr>
      <vt:lpstr>Example of using Poisson Probabilistic Arguments in Research</vt:lpstr>
      <vt:lpstr>The Poisson Distribution - Caveat</vt:lpstr>
      <vt:lpstr>But first: MLE for the Poisson Distribution</vt:lpstr>
      <vt:lpstr>The Negative Binomial Distribution (1) # failures/trials before fixed number of successes</vt:lpstr>
      <vt:lpstr>PowerPoint Presentation</vt:lpstr>
      <vt:lpstr>The Negative Binomial Distribution (2) Poisson with a variable rate parameter </vt:lpstr>
      <vt:lpstr>Quick note on Gamma function</vt:lpstr>
      <vt:lpstr>The Negative Binomial Distribution (2) Poisson with a variable rate parameter </vt:lpstr>
      <vt:lpstr>The Negative Binomial Distribution (2) Poisson with a variable rate parameter </vt:lpstr>
      <vt:lpstr>Poisson vs. Negative Binomial  </vt:lpstr>
      <vt:lpstr>The Geometric Distribution</vt:lpstr>
      <vt:lpstr>Summary of Discrete Distributions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Probability Distributions</dc:title>
  <dc:creator>Levi, Taal</dc:creator>
  <cp:lastModifiedBy>Levi, Taal</cp:lastModifiedBy>
  <cp:revision>98</cp:revision>
  <dcterms:created xsi:type="dcterms:W3CDTF">2018-09-30T16:59:02Z</dcterms:created>
  <dcterms:modified xsi:type="dcterms:W3CDTF">2026-09-13T19:00:52Z</dcterms:modified>
</cp:coreProperties>
</file>