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342" r:id="rId2"/>
    <p:sldId id="336" r:id="rId3"/>
    <p:sldId id="259" r:id="rId4"/>
    <p:sldId id="343" r:id="rId5"/>
    <p:sldId id="307" r:id="rId6"/>
    <p:sldId id="262" r:id="rId7"/>
    <p:sldId id="263" r:id="rId8"/>
    <p:sldId id="264" r:id="rId9"/>
    <p:sldId id="266" r:id="rId10"/>
    <p:sldId id="338" r:id="rId11"/>
    <p:sldId id="267" r:id="rId12"/>
    <p:sldId id="268" r:id="rId13"/>
    <p:sldId id="269" r:id="rId14"/>
    <p:sldId id="271" r:id="rId15"/>
    <p:sldId id="272" r:id="rId16"/>
    <p:sldId id="315" r:id="rId17"/>
    <p:sldId id="316" r:id="rId18"/>
    <p:sldId id="273" r:id="rId19"/>
    <p:sldId id="274" r:id="rId20"/>
    <p:sldId id="275" r:id="rId21"/>
    <p:sldId id="276" r:id="rId22"/>
    <p:sldId id="279" r:id="rId23"/>
    <p:sldId id="280" r:id="rId24"/>
    <p:sldId id="281" r:id="rId25"/>
    <p:sldId id="282" r:id="rId26"/>
    <p:sldId id="313" r:id="rId27"/>
    <p:sldId id="314" r:id="rId28"/>
    <p:sldId id="317" r:id="rId29"/>
    <p:sldId id="283" r:id="rId30"/>
    <p:sldId id="284" r:id="rId31"/>
    <p:sldId id="285" r:id="rId32"/>
    <p:sldId id="286" r:id="rId33"/>
    <p:sldId id="287" r:id="rId34"/>
    <p:sldId id="318" r:id="rId35"/>
    <p:sldId id="258" r:id="rId36"/>
    <p:sldId id="340" r:id="rId37"/>
    <p:sldId id="339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29" r:id="rId47"/>
    <p:sldId id="312" r:id="rId48"/>
    <p:sldId id="330" r:id="rId49"/>
    <p:sldId id="331" r:id="rId50"/>
    <p:sldId id="333" r:id="rId51"/>
    <p:sldId id="335" r:id="rId52"/>
    <p:sldId id="265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45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FFA9F-E4FE-2949-B991-E9E1D16A3A2F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0412F-5F96-B744-9A4D-B829948529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24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2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820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180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01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0412F-5F96-B744-9A4D-B829948529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224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46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506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57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878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898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727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061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96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917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603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603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254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3736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012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095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134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5522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875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940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5845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3097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5598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6739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3093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6765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0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7518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9118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5846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2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2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30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6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739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7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48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84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26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9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76917" y="2017713"/>
            <a:ext cx="10363200" cy="4114800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441E6-8D1F-A143-9351-CE1EA8F40A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056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093E5-1CB7-9246-9732-7969A55B11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468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4496D-90B9-BC44-898C-3D243456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7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59C97-01B5-694B-9820-37B576367CF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71A4F-83EA-F74E-A241-2BC44134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2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21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9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6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1981200"/>
            <a:ext cx="8763000" cy="22098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000" b="1" dirty="0">
                <a:latin typeface="Arial" charset="0"/>
                <a:ea typeface="Arial" charset="0"/>
                <a:cs typeface="Arial" charset="0"/>
              </a:rPr>
              <a:t>FW536 – Statistical modeling for ecology and conservation </a:t>
            </a:r>
            <a:br>
              <a:rPr lang="en-US" altLang="en-US" sz="4000" b="1" dirty="0">
                <a:latin typeface="Arial" charset="0"/>
                <a:ea typeface="Arial" charset="0"/>
                <a:cs typeface="Arial" charset="0"/>
              </a:rPr>
            </a:br>
            <a:br>
              <a:rPr lang="en-US" altLang="en-US" sz="4000" b="1" dirty="0">
                <a:latin typeface="Arial" charset="0"/>
                <a:ea typeface="Arial" charset="0"/>
                <a:cs typeface="Arial" charset="0"/>
              </a:rPr>
            </a:br>
            <a:r>
              <a:rPr lang="en-US" altLang="en-US" sz="4000" b="1" dirty="0">
                <a:latin typeface="Arial" charset="0"/>
                <a:ea typeface="Arial" charset="0"/>
                <a:cs typeface="Arial" charset="0"/>
              </a:rPr>
              <a:t>AKA Get your data on!</a:t>
            </a:r>
            <a:endParaRPr lang="en-AU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17864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-1143000"/>
            <a:ext cx="8763000" cy="2209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 b="1" dirty="0">
                <a:latin typeface="Arial" charset="0"/>
                <a:ea typeface="Arial" charset="0"/>
                <a:cs typeface="Arial" charset="0"/>
              </a:rPr>
              <a:t>What is this course?</a:t>
            </a:r>
            <a:endParaRPr lang="en-AU" altLang="en-US" sz="3200" b="1" dirty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524000" y="1905001"/>
            <a:ext cx="90868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rgbClr val="000000"/>
                </a:solidFill>
              </a:rPr>
              <a:t>Goal</a:t>
            </a:r>
            <a:r>
              <a:rPr lang="en-US" altLang="en-US" sz="2400" dirty="0">
                <a:solidFill>
                  <a:srgbClr val="000000"/>
                </a:solidFill>
              </a:rPr>
              <a:t>: Provide a strong statistical foundation and transferable skills to help you (1) understand and analyze data, and (2) conduct more complex statistical modeling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137226-3991-D4C1-4468-D3805F3F6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154" y="4511687"/>
            <a:ext cx="97802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We are going for </a:t>
            </a:r>
            <a:r>
              <a:rPr lang="en-US" altLang="en-US" sz="2400" b="1" dirty="0">
                <a:solidFill>
                  <a:srgbClr val="000000"/>
                </a:solidFill>
              </a:rPr>
              <a:t>deep understanding </a:t>
            </a:r>
            <a:r>
              <a:rPr lang="en-US" altLang="en-US" sz="2400" dirty="0">
                <a:solidFill>
                  <a:srgbClr val="000000"/>
                </a:solidFill>
              </a:rPr>
              <a:t>not just implementing R code.</a:t>
            </a:r>
          </a:p>
        </p:txBody>
      </p:sp>
    </p:spTree>
    <p:extLst>
      <p:ext uri="{BB962C8B-B14F-4D97-AF65-F5344CB8AC3E}">
        <p14:creationId xmlns:p14="http://schemas.microsoft.com/office/powerpoint/2010/main" val="121291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-1143000"/>
            <a:ext cx="8763000" cy="2209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 b="1" dirty="0">
                <a:latin typeface="Arial" charset="0"/>
                <a:ea typeface="Arial" charset="0"/>
                <a:cs typeface="Arial" charset="0"/>
              </a:rPr>
              <a:t>Course oath</a:t>
            </a:r>
            <a:endParaRPr lang="en-AU" altLang="en-US" sz="3200" b="1" dirty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133803" y="2115208"/>
            <a:ext cx="1015299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“I agree to ask questions when something is not clear or I am confused.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I will strive to work together to help one another.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I will not be afraid to look stupid because we’re all just apes in a room”</a:t>
            </a:r>
          </a:p>
        </p:txBody>
      </p:sp>
    </p:spTree>
    <p:extLst>
      <p:ext uri="{BB962C8B-B14F-4D97-AF65-F5344CB8AC3E}">
        <p14:creationId xmlns:p14="http://schemas.microsoft.com/office/powerpoint/2010/main" val="179736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80297" y="-1104900"/>
            <a:ext cx="8763000" cy="2209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 b="1" dirty="0">
                <a:latin typeface="Arial" charset="0"/>
                <a:ea typeface="Arial" charset="0"/>
                <a:cs typeface="Arial" charset="0"/>
              </a:rPr>
              <a:t>Grading</a:t>
            </a:r>
            <a:endParaRPr lang="en-AU" altLang="en-US" sz="32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4035" y="1822409"/>
            <a:ext cx="10895525" cy="160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200" kern="0" dirty="0">
                <a:solidFill>
                  <a:schemeClr val="tx1"/>
                </a:solidFill>
                <a:latin typeface="Arial" charset="0"/>
                <a:cs typeface="Arial" charset="0"/>
              </a:rPr>
              <a:t>Labs (180 points)</a:t>
            </a:r>
            <a:endParaRPr lang="en-AU" altLang="en-US" sz="3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80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4" y="0"/>
            <a:ext cx="10515600" cy="1325563"/>
          </a:xfrm>
        </p:spPr>
        <p:txBody>
          <a:bodyPr/>
          <a:lstStyle/>
          <a:p>
            <a:r>
              <a:rPr lang="en-US"/>
              <a:t>This course is just a </a:t>
            </a:r>
            <a:r>
              <a:rPr lang="en-US" dirty="0"/>
              <a:t>jumping off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614" y="1453184"/>
            <a:ext cx="10515600" cy="4351338"/>
          </a:xfrm>
        </p:spPr>
        <p:txBody>
          <a:bodyPr/>
          <a:lstStyle/>
          <a:p>
            <a:r>
              <a:rPr lang="en-US" dirty="0"/>
              <a:t>Train yourself by reading books.</a:t>
            </a:r>
          </a:p>
          <a:p>
            <a:r>
              <a:rPr lang="en-US" dirty="0"/>
              <a:t>Consider pursuing side project using methods you want to learn</a:t>
            </a:r>
          </a:p>
          <a:p>
            <a:r>
              <a:rPr lang="en-US" dirty="0"/>
              <a:t>Consider attending weekly math/stats seminars</a:t>
            </a:r>
          </a:p>
        </p:txBody>
      </p:sp>
      <p:pic>
        <p:nvPicPr>
          <p:cNvPr id="1026" name="Picture 2" descr="https://images-na.ssl-images-amazon.com/images/I/31u9N2X5r8L._SX322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60" y="3228073"/>
            <a:ext cx="2137647" cy="329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-na.ssl-images-amazon.com/images/I/51XOcl4OxJL._SX352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164" y="3309711"/>
            <a:ext cx="2219745" cy="312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mages-na.ssl-images-amazon.com/images/I/41kftfun6qL._SX350_BO1,204,203,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497" y="3309711"/>
            <a:ext cx="2305910" cy="326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images-na.ssl-images-amazon.com/images/I/51WB04KqNOL._SX404_BO1,204,203,2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280" y="168436"/>
            <a:ext cx="2284385" cy="281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images-na.ssl-images-amazon.com/images/I/51jDoyeOrDL._SX405_BO1,204,203,200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653" y="3479908"/>
            <a:ext cx="2290012" cy="281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images-na.ssl-images-amazon.com/images/I/51Qk2MOCfWL._SX312_BO1,204,203,200_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403" y="3326099"/>
            <a:ext cx="2036350" cy="32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060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857" name="Rectangle 9"/>
          <p:cNvSpPr>
            <a:spLocks noChangeArrowheads="1"/>
          </p:cNvSpPr>
          <p:nvPr/>
        </p:nvSpPr>
        <p:spPr bwMode="auto">
          <a:xfrm>
            <a:off x="4953001" y="985839"/>
            <a:ext cx="5573713" cy="455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81D58">
                        <a:gamma/>
                        <a:shade val="29804"/>
                        <a:invGamma/>
                      </a:srgbClr>
                    </a:gs>
                    <a:gs pos="50000">
                      <a:srgbClr val="081D58"/>
                    </a:gs>
                    <a:gs pos="100000">
                      <a:srgbClr val="081D58">
                        <a:gamma/>
                        <a:shade val="29804"/>
                        <a:invGamma/>
                      </a:srgbClr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C1CE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71842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0434" tIns="39511" rIns="80434" bIns="39511"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one sample  </a:t>
            </a:r>
            <a:r>
              <a:rPr lang="en-US" altLang="en-US" sz="2133" i="1" dirty="0">
                <a:solidFill>
                  <a:srgbClr val="000000"/>
                </a:solidFill>
              </a:rPr>
              <a:t>t</a:t>
            </a:r>
            <a:r>
              <a:rPr lang="en-US" altLang="en-US" sz="2133" dirty="0">
                <a:solidFill>
                  <a:srgbClr val="000000"/>
                </a:solidFill>
              </a:rPr>
              <a:t>-test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two sample </a:t>
            </a:r>
            <a:r>
              <a:rPr lang="en-US" altLang="en-US" sz="2133" i="1" dirty="0">
                <a:solidFill>
                  <a:srgbClr val="000000"/>
                </a:solidFill>
              </a:rPr>
              <a:t>t</a:t>
            </a:r>
            <a:r>
              <a:rPr lang="en-US" altLang="en-US" sz="2133" dirty="0">
                <a:solidFill>
                  <a:srgbClr val="000000"/>
                </a:solidFill>
              </a:rPr>
              <a:t>-test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paired </a:t>
            </a:r>
            <a:r>
              <a:rPr lang="en-US" altLang="en-US" sz="2133" i="1" dirty="0">
                <a:solidFill>
                  <a:srgbClr val="000000"/>
                </a:solidFill>
              </a:rPr>
              <a:t>t</a:t>
            </a:r>
            <a:r>
              <a:rPr lang="en-US" altLang="en-US" sz="2133" dirty="0">
                <a:solidFill>
                  <a:srgbClr val="000000"/>
                </a:solidFill>
              </a:rPr>
              <a:t>-test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Analysis of Variance (ANOVA)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Analysis of Covariance (ANCOVA)</a:t>
            </a:r>
          </a:p>
          <a:p>
            <a:pPr lvl="2" eaLnBrk="1" hangingPunct="1">
              <a:defRPr/>
            </a:pPr>
            <a:r>
              <a:rPr lang="en-US" altLang="en-US" sz="2133" dirty="0" err="1">
                <a:solidFill>
                  <a:srgbClr val="000000"/>
                </a:solidFill>
              </a:rPr>
              <a:t>Chi.sq</a:t>
            </a:r>
            <a:r>
              <a:rPr lang="en-US" altLang="en-US" sz="2133" dirty="0">
                <a:solidFill>
                  <a:srgbClr val="000000"/>
                </a:solidFill>
              </a:rPr>
              <a:t> test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linear regression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multiple regression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logistic regression</a:t>
            </a:r>
          </a:p>
          <a:p>
            <a:pPr lvl="1" eaLnBrk="1" hangingPunct="1">
              <a:buFontTx/>
              <a:buNone/>
              <a:defRPr/>
            </a:pPr>
            <a:endParaRPr lang="en-US" altLang="en-US" sz="2489" dirty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  <a:defRPr/>
            </a:pPr>
            <a:endParaRPr lang="en-US" altLang="en-US" sz="2844" b="1" dirty="0">
              <a:solidFill>
                <a:srgbClr val="000000"/>
              </a:solidFill>
            </a:endParaRPr>
          </a:p>
        </p:txBody>
      </p:sp>
      <p:sp>
        <p:nvSpPr>
          <p:cNvPr id="1998860" name="Rectangle 12"/>
          <p:cNvSpPr>
            <a:spLocks noChangeArrowheads="1"/>
          </p:cNvSpPr>
          <p:nvPr/>
        </p:nvSpPr>
        <p:spPr bwMode="auto">
          <a:xfrm>
            <a:off x="1893889" y="76200"/>
            <a:ext cx="879633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C1CE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71842" dir="2700000" algn="ctr" rotWithShape="0">
                    <a:schemeClr val="bg1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0434" tIns="39511" rIns="80434" bIns="39511" anchor="ctr"/>
          <a:lstStyle>
            <a:lvl1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1pPr>
            <a:lvl2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2pPr>
            <a:lvl3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3pPr>
            <a:lvl4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4pPr>
            <a:lvl5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en-US" sz="2844" dirty="0">
                <a:solidFill>
                  <a:srgbClr val="000000"/>
                </a:solidFill>
              </a:rPr>
              <a:t>GLM: the superset of all stuff you learned</a:t>
            </a:r>
          </a:p>
        </p:txBody>
      </p:sp>
      <p:pic>
        <p:nvPicPr>
          <p:cNvPr id="129026" name="Picture 2" descr="mage result for cookbook julia chi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5" y="2365376"/>
            <a:ext cx="29908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2895600" y="5553075"/>
            <a:ext cx="8796338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C1CE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71842" dir="2700000" algn="ctr" rotWithShape="0">
                    <a:schemeClr val="bg1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0434" tIns="39511" rIns="80434" bIns="39511" anchor="ctr"/>
          <a:lstStyle>
            <a:lvl1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1pPr>
            <a:lvl2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2pPr>
            <a:lvl3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3pPr>
            <a:lvl4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4pPr>
            <a:lvl5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en-US" sz="2844" b="0" dirty="0">
                <a:solidFill>
                  <a:srgbClr val="000000"/>
                </a:solidFill>
              </a:rPr>
              <a:t>Useful to get started. </a:t>
            </a:r>
          </a:p>
          <a:p>
            <a:pPr eaLnBrk="1" hangingPunct="1">
              <a:defRPr/>
            </a:pPr>
            <a:r>
              <a:rPr lang="en-US" altLang="en-US" sz="2844" b="0" dirty="0">
                <a:solidFill>
                  <a:srgbClr val="000000"/>
                </a:solidFill>
              </a:rPr>
              <a:t>But a </a:t>
            </a:r>
            <a:r>
              <a:rPr lang="en-US" altLang="en-US" sz="2844" b="0" i="1" dirty="0">
                <a:solidFill>
                  <a:srgbClr val="000000"/>
                </a:solidFill>
              </a:rPr>
              <a:t>really </a:t>
            </a:r>
            <a:r>
              <a:rPr lang="en-US" altLang="en-US" sz="2844" b="0" dirty="0">
                <a:solidFill>
                  <a:srgbClr val="000000"/>
                </a:solidFill>
              </a:rPr>
              <a:t>stupid way to </a:t>
            </a:r>
            <a:r>
              <a:rPr lang="en-US" altLang="en-US" sz="2844" u="sng" dirty="0">
                <a:solidFill>
                  <a:srgbClr val="000000"/>
                </a:solidFill>
              </a:rPr>
              <a:t>learn</a:t>
            </a:r>
            <a:r>
              <a:rPr lang="en-US" altLang="en-US" sz="2844" b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41989" name="TextBox 1"/>
          <p:cNvSpPr txBox="1">
            <a:spLocks noChangeArrowheads="1"/>
          </p:cNvSpPr>
          <p:nvPr/>
        </p:nvSpPr>
        <p:spPr bwMode="auto">
          <a:xfrm>
            <a:off x="1676401" y="942976"/>
            <a:ext cx="36734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en-US" altLang="en-US" dirty="0"/>
              <a:t>General linear model vs.</a:t>
            </a:r>
          </a:p>
          <a:p>
            <a:r>
              <a:rPr lang="en-US" altLang="en-US" dirty="0"/>
              <a:t>Generalized linear model?</a:t>
            </a:r>
          </a:p>
        </p:txBody>
      </p:sp>
    </p:spTree>
    <p:extLst>
      <p:ext uri="{BB962C8B-B14F-4D97-AF65-F5344CB8AC3E}">
        <p14:creationId xmlns:p14="http://schemas.microsoft.com/office/powerpoint/2010/main" val="158834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857" name="Rectangle 9"/>
          <p:cNvSpPr>
            <a:spLocks noChangeArrowheads="1"/>
          </p:cNvSpPr>
          <p:nvPr/>
        </p:nvSpPr>
        <p:spPr bwMode="auto">
          <a:xfrm>
            <a:off x="682625" y="1219200"/>
            <a:ext cx="5575300" cy="455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81D58">
                        <a:gamma/>
                        <a:shade val="29804"/>
                        <a:invGamma/>
                      </a:srgbClr>
                    </a:gs>
                    <a:gs pos="50000">
                      <a:srgbClr val="081D58"/>
                    </a:gs>
                    <a:gs pos="100000">
                      <a:srgbClr val="081D58">
                        <a:gamma/>
                        <a:shade val="29804"/>
                        <a:invGamma/>
                      </a:srgbClr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C1CE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71842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0434" tIns="39511" rIns="80434" bIns="39511"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one sample </a:t>
            </a:r>
            <a:r>
              <a:rPr lang="en-US" altLang="en-US" sz="2133" i="1" dirty="0">
                <a:solidFill>
                  <a:srgbClr val="000000"/>
                </a:solidFill>
              </a:rPr>
              <a:t>t</a:t>
            </a:r>
            <a:r>
              <a:rPr lang="en-US" altLang="en-US" sz="2133" dirty="0">
                <a:solidFill>
                  <a:srgbClr val="000000"/>
                </a:solidFill>
              </a:rPr>
              <a:t>-test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two sample </a:t>
            </a:r>
            <a:r>
              <a:rPr lang="en-US" altLang="en-US" sz="2133" i="1" dirty="0">
                <a:solidFill>
                  <a:srgbClr val="000000"/>
                </a:solidFill>
              </a:rPr>
              <a:t>t</a:t>
            </a:r>
            <a:r>
              <a:rPr lang="en-US" altLang="en-US" sz="2133" dirty="0">
                <a:solidFill>
                  <a:srgbClr val="000000"/>
                </a:solidFill>
              </a:rPr>
              <a:t>-test</a:t>
            </a:r>
          </a:p>
          <a:p>
            <a:pPr lvl="2" eaLnBrk="1" hangingPunct="1">
              <a:defRPr/>
            </a:pPr>
            <a:endParaRPr lang="en-US" altLang="en-US" sz="2133" dirty="0">
              <a:solidFill>
                <a:srgbClr val="000000"/>
              </a:solidFill>
            </a:endParaRP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paired </a:t>
            </a:r>
            <a:r>
              <a:rPr lang="en-US" altLang="en-US" sz="2133" i="1" dirty="0">
                <a:solidFill>
                  <a:srgbClr val="000000"/>
                </a:solidFill>
              </a:rPr>
              <a:t>t</a:t>
            </a:r>
            <a:r>
              <a:rPr lang="en-US" altLang="en-US" sz="2133" dirty="0">
                <a:solidFill>
                  <a:srgbClr val="000000"/>
                </a:solidFill>
              </a:rPr>
              <a:t>-test</a:t>
            </a:r>
          </a:p>
          <a:p>
            <a:pPr lvl="2" eaLnBrk="1" hangingPunct="1">
              <a:defRPr/>
            </a:pPr>
            <a:endParaRPr lang="en-US" altLang="en-US" sz="2133" dirty="0">
              <a:solidFill>
                <a:srgbClr val="000000"/>
              </a:solidFill>
            </a:endParaRP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Analysis of Variance (ANOVA)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Analysis of Covariance (ANCOVA)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linear regression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multiple regression</a:t>
            </a:r>
          </a:p>
          <a:p>
            <a:pPr lvl="2" eaLnBrk="1" hangingPunct="1">
              <a:defRPr/>
            </a:pPr>
            <a:r>
              <a:rPr lang="en-US" altLang="en-US" sz="2133" dirty="0">
                <a:solidFill>
                  <a:srgbClr val="000000"/>
                </a:solidFill>
              </a:rPr>
              <a:t>logistic regression</a:t>
            </a:r>
          </a:p>
          <a:p>
            <a:pPr lvl="1" eaLnBrk="1" hangingPunct="1">
              <a:buFontTx/>
              <a:buNone/>
              <a:defRPr/>
            </a:pPr>
            <a:endParaRPr lang="en-US" altLang="en-US" sz="2489" dirty="0">
              <a:solidFill>
                <a:srgbClr val="000000"/>
              </a:solidFill>
            </a:endParaRPr>
          </a:p>
          <a:p>
            <a:pPr eaLnBrk="1" hangingPunct="1">
              <a:buFontTx/>
              <a:buNone/>
              <a:defRPr/>
            </a:pPr>
            <a:endParaRPr lang="en-US" altLang="en-US" sz="2844" b="1" dirty="0">
              <a:solidFill>
                <a:srgbClr val="000000"/>
              </a:solidFill>
            </a:endParaRPr>
          </a:p>
        </p:txBody>
      </p:sp>
      <p:sp>
        <p:nvSpPr>
          <p:cNvPr id="1998860" name="Rectangle 12"/>
          <p:cNvSpPr>
            <a:spLocks noChangeArrowheads="1"/>
          </p:cNvSpPr>
          <p:nvPr/>
        </p:nvSpPr>
        <p:spPr bwMode="auto">
          <a:xfrm>
            <a:off x="1893889" y="76200"/>
            <a:ext cx="879633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C1CE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71842" dir="2700000" algn="ctr" rotWithShape="0">
                    <a:schemeClr val="bg1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0434" tIns="39511" rIns="80434" bIns="39511" anchor="ctr"/>
          <a:lstStyle>
            <a:lvl1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1pPr>
            <a:lvl2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2pPr>
            <a:lvl3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3pPr>
            <a:lvl4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4pPr>
            <a:lvl5pPr algn="ctr"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 Unicode MS" charset="0"/>
                <a:ea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en-US" sz="2844" dirty="0">
                <a:solidFill>
                  <a:srgbClr val="000000"/>
                </a:solidFill>
              </a:rPr>
              <a:t>GLM: the superset of almost all stuff you learned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094287" y="1176576"/>
            <a:ext cx="6451949" cy="478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81D58">
                        <a:gamma/>
                        <a:shade val="29804"/>
                        <a:invGamma/>
                      </a:srgbClr>
                    </a:gs>
                    <a:gs pos="50000">
                      <a:srgbClr val="081D58"/>
                    </a:gs>
                    <a:gs pos="100000">
                      <a:srgbClr val="081D58">
                        <a:gamma/>
                        <a:shade val="29804"/>
                        <a:invGamma/>
                      </a:srgbClr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rgbClr val="C1CE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71842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0434" tIns="39511" rIns="80434" bIns="39511"/>
          <a:lstStyle>
            <a:lvl1pPr marL="3429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eaLnBrk="1" hangingPunct="1">
              <a:defRPr/>
            </a:pPr>
            <a:r>
              <a:rPr lang="en-US" altLang="en-US" dirty="0">
                <a:solidFill>
                  <a:srgbClr val="000000"/>
                </a:solidFill>
              </a:rPr>
              <a:t>Is mean of one measured continuous thing different from what you expect?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srgbClr val="000000"/>
                </a:solidFill>
              </a:rPr>
              <a:t>Are means of two measured continuous things different from each other?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srgbClr val="000000"/>
                </a:solidFill>
              </a:rPr>
              <a:t>Are means of two measured continuous things collected in a paired treatment (e.g. same subject at two times) different?</a:t>
            </a:r>
            <a:endParaRPr lang="en-US" altLang="en-US" u="sng" dirty="0">
              <a:solidFill>
                <a:srgbClr val="000000"/>
              </a:solidFill>
            </a:endParaRPr>
          </a:p>
          <a:p>
            <a:pPr lvl="2" eaLnBrk="1" hangingPunct="1">
              <a:defRPr/>
            </a:pPr>
            <a:r>
              <a:rPr lang="en-US" altLang="en-US" dirty="0">
                <a:solidFill>
                  <a:srgbClr val="000000"/>
                </a:solidFill>
              </a:rPr>
              <a:t>X=factor, Y=continuous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srgbClr val="000000"/>
                </a:solidFill>
              </a:rPr>
              <a:t>X=both factor and continuous, Y=continuous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srgbClr val="000000"/>
                </a:solidFill>
              </a:rPr>
              <a:t>X=continuous, Y=continuous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srgbClr val="000000"/>
                </a:solidFill>
              </a:rPr>
              <a:t>X1, X2</a:t>
            </a:r>
            <a:r>
              <a:rPr lang="mr-IN" altLang="en-US" dirty="0">
                <a:solidFill>
                  <a:srgbClr val="000000"/>
                </a:solidFill>
              </a:rPr>
              <a:t>…</a:t>
            </a:r>
            <a:r>
              <a:rPr lang="en-US" altLang="en-US" dirty="0">
                <a:solidFill>
                  <a:srgbClr val="000000"/>
                </a:solidFill>
              </a:rPr>
              <a:t>=continuous, Y=continuous</a:t>
            </a:r>
          </a:p>
          <a:p>
            <a:pPr lvl="2" eaLnBrk="1" hangingPunct="1">
              <a:defRPr/>
            </a:pPr>
            <a:r>
              <a:rPr lang="en-US" altLang="en-US" dirty="0">
                <a:solidFill>
                  <a:srgbClr val="000000"/>
                </a:solidFill>
              </a:rPr>
              <a:t>X=continuous, Y=binary  (mostly taught this way) </a:t>
            </a:r>
            <a:r>
              <a:rPr lang="mr-IN" altLang="en-US" dirty="0">
                <a:solidFill>
                  <a:srgbClr val="000000"/>
                </a:solidFill>
              </a:rPr>
              <a:t>–</a:t>
            </a:r>
            <a:r>
              <a:rPr lang="en-US" altLang="en-US" dirty="0">
                <a:solidFill>
                  <a:srgbClr val="000000"/>
                </a:solidFill>
              </a:rPr>
              <a:t> Note that is a “generalized” linear model because the errors are not Normal</a:t>
            </a:r>
          </a:p>
        </p:txBody>
      </p:sp>
    </p:spTree>
    <p:extLst>
      <p:ext uri="{BB962C8B-B14F-4D97-AF65-F5344CB8AC3E}">
        <p14:creationId xmlns:p14="http://schemas.microsoft.com/office/powerpoint/2010/main" val="115244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8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8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8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8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8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8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8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8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Box 1"/>
          <p:cNvSpPr txBox="1">
            <a:spLocks noChangeArrowheads="1"/>
          </p:cNvSpPr>
          <p:nvPr/>
        </p:nvSpPr>
        <p:spPr bwMode="auto">
          <a:xfrm>
            <a:off x="3657600" y="1"/>
            <a:ext cx="4400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en-US" altLang="en-US"/>
              <a:t>This can be generalized further</a:t>
            </a:r>
          </a:p>
        </p:txBody>
      </p:sp>
      <p:pic>
        <p:nvPicPr>
          <p:cNvPr id="4403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09600"/>
            <a:ext cx="9144000" cy="616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793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851" y="457200"/>
            <a:ext cx="112690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3333B2"/>
                </a:solidFill>
                <a:latin typeface="CMSS12" charset="0"/>
              </a:rPr>
              <a:t>Probability vs. Statistics </a:t>
            </a:r>
            <a:endParaRPr lang="en-US" sz="2400" dirty="0"/>
          </a:p>
          <a:p>
            <a:pPr>
              <a:defRPr/>
            </a:pPr>
            <a:endParaRPr lang="en-US" sz="2400" dirty="0">
              <a:latin typeface="CMSS12" charset="0"/>
            </a:endParaRPr>
          </a:p>
          <a:p>
            <a:pPr>
              <a:defRPr/>
            </a:pPr>
            <a:r>
              <a:rPr lang="en-US" sz="2400" dirty="0">
                <a:latin typeface="CMSS12" charset="0"/>
              </a:rPr>
              <a:t>Different subjects: both about random processes </a:t>
            </a:r>
            <a:endParaRPr lang="en-US" sz="2400" dirty="0"/>
          </a:p>
          <a:p>
            <a:pPr>
              <a:defRPr/>
            </a:pPr>
            <a:endParaRPr lang="en-US" sz="2400" dirty="0">
              <a:latin typeface="CMSS12" charset="0"/>
            </a:endParaRPr>
          </a:p>
          <a:p>
            <a:pPr>
              <a:defRPr/>
            </a:pPr>
            <a:r>
              <a:rPr lang="en-US" sz="2400" b="1" dirty="0">
                <a:latin typeface="CMSS12" charset="0"/>
              </a:rPr>
              <a:t>Probability</a:t>
            </a:r>
            <a:endParaRPr lang="en-US" sz="2400" dirty="0">
              <a:latin typeface="CMSS12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latin typeface="CMSS12" charset="0"/>
              </a:rPr>
              <a:t>Logically self-contained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latin typeface="CMSS12" charset="0"/>
              </a:rPr>
              <a:t>A few rules for computing probabilities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latin typeface="CMSS12" charset="0"/>
              </a:rPr>
              <a:t>One correct answer </a:t>
            </a:r>
            <a:endParaRPr lang="en-US" sz="2400" dirty="0"/>
          </a:p>
          <a:p>
            <a:pPr marL="342900" indent="-342900">
              <a:buFont typeface="Arial" charset="0"/>
              <a:buChar char="•"/>
              <a:defRPr/>
            </a:pPr>
            <a:endParaRPr lang="en-US" sz="2400" dirty="0">
              <a:latin typeface="CMSS12" charset="0"/>
            </a:endParaRPr>
          </a:p>
          <a:p>
            <a:pPr>
              <a:defRPr/>
            </a:pPr>
            <a:r>
              <a:rPr lang="en-US" sz="2400" b="1" dirty="0">
                <a:latin typeface="CMSS12" charset="0"/>
              </a:rPr>
              <a:t>Statistics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latin typeface="CMSS12" charset="0"/>
              </a:rPr>
              <a:t>Messier and more of an art </a:t>
            </a:r>
            <a:endParaRPr lang="en-US" sz="2400" dirty="0"/>
          </a:p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latin typeface="CMSS12" charset="0"/>
              </a:rPr>
              <a:t>Get experimental data and try to draw probabilistic conclusions </a:t>
            </a:r>
            <a:endParaRPr lang="en-US" sz="2400" dirty="0"/>
          </a:p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latin typeface="CMSS12" charset="0"/>
              </a:rPr>
              <a:t>No single correct answer 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en-US" sz="2400" dirty="0">
                <a:latin typeface="CMSS12" charset="0"/>
              </a:rPr>
              <a:t>But built on probability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2188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54250" y="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/>
              <a:t>Probability Experiments</a:t>
            </a:r>
            <a:endParaRPr lang="en-US" alt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2FD44-86CB-3B24-E40B-926ADA96ECE2}"/>
              </a:ext>
            </a:extLst>
          </p:cNvPr>
          <p:cNvSpPr txBox="1"/>
          <p:nvPr/>
        </p:nvSpPr>
        <p:spPr>
          <a:xfrm>
            <a:off x="1225826" y="1656523"/>
            <a:ext cx="974034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A </a:t>
            </a:r>
            <a:r>
              <a:rPr lang="en-US" sz="2800" b="1" dirty="0"/>
              <a:t>probability experiment</a:t>
            </a:r>
            <a:r>
              <a:rPr lang="en-US" sz="2800" dirty="0"/>
              <a:t> is a process or action that can be repeated under the same conditions and results in well-defined outcomes, but the outcome is uncertain or random. Each possible outcome of the experiment has an associated probability, which is a measure of how likely that outcome is to occur.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8715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54250" y="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/>
              <a:t>Probability Experiments</a:t>
            </a:r>
            <a:endParaRPr lang="en-US" altLang="en-US" sz="4000" dirty="0"/>
          </a:p>
        </p:txBody>
      </p:sp>
      <p:graphicFrame>
        <p:nvGraphicFramePr>
          <p:cNvPr id="423979" name="Group 43"/>
          <p:cNvGraphicFramePr>
            <a:graphicFrameLocks noGrp="1"/>
          </p:cNvGraphicFramePr>
          <p:nvPr>
            <p:ph type="tbl" idx="1"/>
          </p:nvPr>
        </p:nvGraphicFramePr>
        <p:xfrm>
          <a:off x="2286000" y="1400175"/>
          <a:ext cx="7772400" cy="4972139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8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Probability Experiment</a:t>
                      </a:r>
                    </a:p>
                  </a:txBody>
                  <a:tcPr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Count of the number of trees in a stand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01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Sample Space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(all possible outcomes)</a:t>
                      </a:r>
                    </a:p>
                  </a:txBody>
                  <a:tcPr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{0, 1, 2, ….}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6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Event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(subset of interest from sample space)</a:t>
                      </a:r>
                    </a:p>
                  </a:txBody>
                  <a:tcPr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&gt;10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6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Outcome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(the actual result in the probability experiment)</a:t>
                      </a:r>
                    </a:p>
                  </a:txBody>
                  <a:tcPr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831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762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4000"/>
              <a:t>Probability Experiments</a:t>
            </a:r>
            <a:endParaRPr lang="en-US" altLang="en-US" sz="4000" dirty="0"/>
          </a:p>
        </p:txBody>
      </p:sp>
      <p:graphicFrame>
        <p:nvGraphicFramePr>
          <p:cNvPr id="427011" name="Group 3"/>
          <p:cNvGraphicFramePr>
            <a:graphicFrameLocks noGrp="1"/>
          </p:cNvGraphicFramePr>
          <p:nvPr>
            <p:ph type="tbl" idx="1"/>
          </p:nvPr>
        </p:nvGraphicFramePr>
        <p:xfrm>
          <a:off x="2317750" y="1476375"/>
          <a:ext cx="7772400" cy="411480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Probability Experiment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Determine the maturity state of a baleen whale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Sample Space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Mature, Calf, Juvenile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Event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Immature = {Juvenile OR Calf}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Outcome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Calf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137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-316605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Classical Probability</a:t>
            </a:r>
          </a:p>
        </p:txBody>
      </p:sp>
      <p:pic>
        <p:nvPicPr>
          <p:cNvPr id="5017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1" y="3695008"/>
            <a:ext cx="2163763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02596"/>
            <a:ext cx="91440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0" descr="https://images-na.ssl-images-amazon.com/images/I/41kftfun6qL._SX350_BO1,204,203,200_.jpg">
            <a:extLst>
              <a:ext uri="{FF2B5EF4-FFF2-40B4-BE49-F238E27FC236}">
                <a16:creationId xmlns:a16="http://schemas.microsoft.com/office/drawing/2014/main" id="{6672C688-9D98-AEBE-FC9C-A03409D04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418" y="4146698"/>
            <a:ext cx="1912582" cy="271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951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1" y="617538"/>
            <a:ext cx="8639175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000"/>
              <a:t>Classical Probability-II</a:t>
            </a:r>
            <a:br>
              <a:rPr lang="en-US" altLang="en-US" sz="4000"/>
            </a:br>
            <a:r>
              <a:rPr lang="en-US" altLang="en-US" sz="4000"/>
              <a:t>(Example)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9258" y="2028223"/>
            <a:ext cx="963826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What is the (classical) probability of selecting the King of Clubs from a pack of 52 cards?</a:t>
            </a:r>
          </a:p>
          <a:p>
            <a:pPr lvl="1">
              <a:defRPr/>
            </a:pPr>
            <a:r>
              <a:rPr lang="en-US" altLang="en-US" dirty="0"/>
              <a:t>What are the sample space and event?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If you drew a card from a pack and it was the King of Clubs, what is the probability of then randomly drawing another club?</a:t>
            </a:r>
          </a:p>
          <a:p>
            <a:pPr lvl="1">
              <a:defRPr/>
            </a:pPr>
            <a:r>
              <a:rPr lang="en-US" altLang="en-US" dirty="0"/>
              <a:t>What are the sample space and event?</a:t>
            </a:r>
          </a:p>
          <a:p>
            <a:pPr eaLnBrk="1" hangingPunct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2163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90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DNA Example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2901" y="762000"/>
            <a:ext cx="8791575" cy="6705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DNA is made of sequences of nucleotides: A, C, G, T.</a:t>
            </a:r>
          </a:p>
          <a:p>
            <a:pPr marL="0" indent="0">
              <a:buNone/>
              <a:defRPr/>
            </a:pPr>
            <a:r>
              <a:rPr lang="en-US" dirty="0"/>
              <a:t>How many DNA sequences of length 3 are there? (This is a sample space of all possible outcome)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</a:p>
          <a:p>
            <a:pPr>
              <a:defRPr/>
            </a:pP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12  (ii) 24  (iii) 64  (iv) 81</a:t>
            </a:r>
          </a:p>
          <a:p>
            <a:pPr marL="0" indent="0">
              <a:buNone/>
              <a:defRPr/>
            </a:pPr>
            <a:br>
              <a:rPr lang="en-US" dirty="0"/>
            </a:br>
            <a:r>
              <a:rPr lang="en-US" dirty="0"/>
              <a:t>How many DNA sequences of length 3 are there with no repeats? (This could be an event)</a:t>
            </a:r>
          </a:p>
          <a:p>
            <a:pPr>
              <a:defRPr/>
            </a:pP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12  (ii) 24  (iii) 64  (iv) 81  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What is the probability that a DNA sequence of length 3 has no repeat nucleotides?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FB6830-1FBA-1225-06C6-9FFA45A9C0AB}"/>
              </a:ext>
            </a:extLst>
          </p:cNvPr>
          <p:cNvSpPr/>
          <p:nvPr/>
        </p:nvSpPr>
        <p:spPr>
          <a:xfrm>
            <a:off x="1435100" y="3594538"/>
            <a:ext cx="8969376" cy="2827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50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90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DNA Example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2901" y="762000"/>
            <a:ext cx="8791575" cy="6705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DNA is made of sequences of nucleotides: A, C, G, T.</a:t>
            </a:r>
          </a:p>
          <a:p>
            <a:pPr marL="0" indent="0">
              <a:buNone/>
              <a:defRPr/>
            </a:pPr>
            <a:r>
              <a:rPr lang="en-US" dirty="0"/>
              <a:t>How many DNA sequences of length 3 are there? (This is a sample space of all possible outcome)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</a:p>
          <a:p>
            <a:pPr>
              <a:defRPr/>
            </a:pP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12  (ii) 24  (iii) 64  (iv) 81</a:t>
            </a:r>
          </a:p>
          <a:p>
            <a:pPr marL="0" indent="0">
              <a:buNone/>
              <a:defRPr/>
            </a:pPr>
            <a:br>
              <a:rPr lang="en-US" dirty="0"/>
            </a:br>
            <a:r>
              <a:rPr lang="en-US" dirty="0"/>
              <a:t>How many DNA sequences of length 3 are there with no repeats? (This could be an event)</a:t>
            </a:r>
          </a:p>
          <a:p>
            <a:pPr>
              <a:defRPr/>
            </a:pP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12  (ii) 24  (iii) 64  (iv) 81  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What is the probability that a DNA sequence of length 3 has no repeat nucleotides?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57E5CC-113D-B6CF-E031-860D0D61A517}"/>
              </a:ext>
            </a:extLst>
          </p:cNvPr>
          <p:cNvSpPr/>
          <p:nvPr/>
        </p:nvSpPr>
        <p:spPr>
          <a:xfrm>
            <a:off x="1435100" y="5163015"/>
            <a:ext cx="8969376" cy="1258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014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90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DNA Example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2901" y="762000"/>
            <a:ext cx="8791575" cy="6705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DNA is made of sequences of nucleotides: A, C, G, T.</a:t>
            </a:r>
          </a:p>
          <a:p>
            <a:pPr marL="0" indent="0">
              <a:buNone/>
              <a:defRPr/>
            </a:pPr>
            <a:r>
              <a:rPr lang="en-US" dirty="0"/>
              <a:t>How many DNA sequences of length 3 are there? (This is a sample space of all possible outcome)</a:t>
            </a:r>
          </a:p>
          <a:p>
            <a:pPr marL="0" indent="0">
              <a:buNone/>
              <a:defRPr/>
            </a:pPr>
            <a:r>
              <a:rPr lang="en-US" dirty="0"/>
              <a:t>	</a:t>
            </a:r>
          </a:p>
          <a:p>
            <a:pPr>
              <a:defRPr/>
            </a:pP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12  (ii) 24  (iii) 64  (iv) 81</a:t>
            </a:r>
          </a:p>
          <a:p>
            <a:pPr marL="0" indent="0">
              <a:buNone/>
              <a:defRPr/>
            </a:pPr>
            <a:br>
              <a:rPr lang="en-US" dirty="0"/>
            </a:br>
            <a:r>
              <a:rPr lang="en-US" dirty="0"/>
              <a:t>How many DNA sequences of length 3 are there with no repeats? (This could be an event)</a:t>
            </a:r>
          </a:p>
          <a:p>
            <a:pPr>
              <a:defRPr/>
            </a:pP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12  (ii) 24  (iii) 64  (iv) 81  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What is the probability that a DNA sequence of length 3 has no repeat nucleotides?</a:t>
            </a:r>
          </a:p>
        </p:txBody>
      </p:sp>
    </p:spTree>
    <p:extLst>
      <p:ext uri="{BB962C8B-B14F-4D97-AF65-F5344CB8AC3E}">
        <p14:creationId xmlns:p14="http://schemas.microsoft.com/office/powerpoint/2010/main" val="1878629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/>
              <a:t>Probabilities Formalized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1" y="1447801"/>
            <a:ext cx="8303172" cy="450691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 dirty="0"/>
              <a:t>A probability cannot be negative and cannot exceed 1, i.e.:</a:t>
            </a:r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r>
              <a:rPr lang="en-US" altLang="en-US" sz="2400" dirty="0"/>
              <a:t>The complement of the event </a:t>
            </a:r>
            <a:r>
              <a:rPr lang="en-US" altLang="en-US" sz="2400" i="1" dirty="0"/>
              <a:t>E</a:t>
            </a:r>
            <a:r>
              <a:rPr lang="en-US" altLang="en-US" sz="2400" dirty="0"/>
              <a:t> is the set of outcomes not part of </a:t>
            </a:r>
            <a:r>
              <a:rPr lang="en-US" altLang="en-US" sz="2400" i="1" dirty="0"/>
              <a:t>E</a:t>
            </a:r>
            <a:r>
              <a:rPr lang="en-US" altLang="en-US" sz="2400" dirty="0"/>
              <a:t>. The probability of the complement of </a:t>
            </a:r>
            <a:r>
              <a:rPr lang="en-US" altLang="en-US" sz="2400" i="1" dirty="0"/>
              <a:t>E</a:t>
            </a:r>
            <a:r>
              <a:rPr lang="en-US" altLang="en-US" sz="2400" dirty="0"/>
              <a:t> (denoted </a:t>
            </a:r>
            <a:r>
              <a:rPr lang="en-US" altLang="en-US" sz="2400" i="1" dirty="0"/>
              <a:t>E </a:t>
            </a:r>
            <a:r>
              <a:rPr lang="en-US" altLang="en-US" sz="2400" dirty="0"/>
              <a:t>’) is:</a:t>
            </a:r>
          </a:p>
          <a:p>
            <a:pPr eaLnBrk="1" hangingPunct="1">
              <a:defRPr/>
            </a:pPr>
            <a:endParaRPr lang="en-US" altLang="en-US" sz="2400" dirty="0"/>
          </a:p>
        </p:txBody>
      </p:sp>
      <p:graphicFrame>
        <p:nvGraphicFramePr>
          <p:cNvPr id="55299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953000" y="2362200"/>
          <a:ext cx="218598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87058" imgH="203112" progId="Equation.DSMT4">
                  <p:embed/>
                </p:oleObj>
              </mc:Choice>
              <mc:Fallback>
                <p:oleObj name="Equation" r:id="rId3" imgW="787058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362200"/>
                        <a:ext cx="218598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763483402"/>
              </p:ext>
            </p:extLst>
          </p:nvPr>
        </p:nvGraphicFramePr>
        <p:xfrm>
          <a:off x="4453759" y="4750676"/>
          <a:ext cx="29718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54100" imgH="203200" progId="Equation.DSMT4">
                  <p:embed/>
                </p:oleObj>
              </mc:Choice>
              <mc:Fallback>
                <p:oleObj name="Equation" r:id="rId5" imgW="1054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3759" y="4750676"/>
                        <a:ext cx="297180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1" name="TextBox 1"/>
          <p:cNvSpPr txBox="1">
            <a:spLocks noChangeArrowheads="1"/>
          </p:cNvSpPr>
          <p:nvPr/>
        </p:nvSpPr>
        <p:spPr bwMode="auto">
          <a:xfrm>
            <a:off x="4943476" y="6019801"/>
            <a:ext cx="2143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Why “1” here?</a:t>
            </a:r>
          </a:p>
        </p:txBody>
      </p:sp>
    </p:spTree>
    <p:extLst>
      <p:ext uri="{BB962C8B-B14F-4D97-AF65-F5344CB8AC3E}">
        <p14:creationId xmlns:p14="http://schemas.microsoft.com/office/powerpoint/2010/main" val="215590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446339" y="762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Example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62130" y="1744664"/>
            <a:ext cx="10496281" cy="4114800"/>
          </a:xfrm>
        </p:spPr>
        <p:txBody>
          <a:bodyPr/>
          <a:lstStyle/>
          <a:p>
            <a:pPr marL="609600" indent="-609600">
              <a:defRPr/>
            </a:pPr>
            <a:r>
              <a:rPr lang="en-US" altLang="en-US" sz="2400" dirty="0"/>
              <a:t>The sex ratio at birth for a particular pinniped is 55:45 </a:t>
            </a:r>
            <a:r>
              <a:rPr lang="en-US" altLang="en-US" sz="2400" dirty="0" err="1"/>
              <a:t>male:female</a:t>
            </a:r>
            <a:r>
              <a:rPr lang="en-US" altLang="en-US" sz="2400" dirty="0"/>
              <a:t>. You select two pups at random from the (large) population. What is the probability that:</a:t>
            </a:r>
          </a:p>
          <a:p>
            <a:pPr marL="990600" lvl="1" indent="-533400">
              <a:defRPr/>
            </a:pPr>
            <a:r>
              <a:rPr lang="en-US" altLang="en-US" sz="2000" dirty="0"/>
              <a:t>a. they are both male?</a:t>
            </a:r>
          </a:p>
          <a:p>
            <a:pPr marL="990600" lvl="1" indent="-533400">
              <a:defRPr/>
            </a:pPr>
            <a:r>
              <a:rPr lang="en-US" altLang="en-US" sz="2000" dirty="0"/>
              <a:t>b. at least one of them is male?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905000" y="5397501"/>
            <a:ext cx="8134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How would this be different if the population wasn’t large?</a:t>
            </a:r>
          </a:p>
        </p:txBody>
      </p:sp>
    </p:spTree>
    <p:extLst>
      <p:ext uri="{BB962C8B-B14F-4D97-AF65-F5344CB8AC3E}">
        <p14:creationId xmlns:p14="http://schemas.microsoft.com/office/powerpoint/2010/main" val="109008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3048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Conditional Probability-I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0841" y="1704975"/>
            <a:ext cx="8622457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70C0"/>
                </a:solidFill>
              </a:rPr>
              <a:t>conditional probability </a:t>
            </a:r>
            <a:r>
              <a:rPr lang="en-US" altLang="en-US" dirty="0"/>
              <a:t>is the probability of an event occurring given that another event has </a:t>
            </a:r>
            <a:r>
              <a:rPr lang="en-US" altLang="en-US" i="1" dirty="0">
                <a:solidFill>
                  <a:schemeClr val="hlink"/>
                </a:solidFill>
              </a:rPr>
              <a:t>already</a:t>
            </a:r>
            <a:r>
              <a:rPr lang="en-US" altLang="en-US" dirty="0"/>
              <a:t> occurred. 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The conditional probability of event </a:t>
            </a:r>
            <a:r>
              <a:rPr lang="en-US" altLang="en-US" i="1" dirty="0"/>
              <a:t>B</a:t>
            </a:r>
            <a:r>
              <a:rPr lang="en-US" altLang="en-US" dirty="0"/>
              <a:t> occurring given that event </a:t>
            </a:r>
            <a:r>
              <a:rPr lang="en-US" altLang="en-US" i="1" dirty="0"/>
              <a:t>A</a:t>
            </a:r>
            <a:r>
              <a:rPr lang="en-US" altLang="en-US" dirty="0"/>
              <a:t> has already occurred is denoted </a:t>
            </a:r>
            <a:r>
              <a:rPr lang="en-US" altLang="en-US" i="1" dirty="0"/>
              <a:t>P</a:t>
            </a:r>
            <a:r>
              <a:rPr lang="en-US" altLang="en-US" dirty="0"/>
              <a:t>(</a:t>
            </a:r>
            <a:r>
              <a:rPr lang="en-US" altLang="en-US" i="1" dirty="0"/>
              <a:t>B</a:t>
            </a:r>
            <a:r>
              <a:rPr lang="en-US" altLang="en-US" dirty="0"/>
              <a:t>|</a:t>
            </a:r>
            <a:r>
              <a:rPr lang="en-US" altLang="en-US" i="1" dirty="0"/>
              <a:t>A</a:t>
            </a:r>
            <a:r>
              <a:rPr lang="en-US" altLang="en-US" dirty="0"/>
              <a:t>) and is read as “probability of </a:t>
            </a:r>
            <a:r>
              <a:rPr lang="en-US" altLang="en-US" i="1" dirty="0"/>
              <a:t>B</a:t>
            </a:r>
            <a:r>
              <a:rPr lang="en-US" altLang="en-US" dirty="0"/>
              <a:t> given </a:t>
            </a:r>
            <a:r>
              <a:rPr lang="en-US" altLang="en-US" i="1" dirty="0"/>
              <a:t>A</a:t>
            </a:r>
            <a:r>
              <a:rPr lang="en-US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6207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674939" y="3048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Conditional Probability-II</a:t>
            </a:r>
          </a:p>
        </p:txBody>
      </p:sp>
      <p:graphicFrame>
        <p:nvGraphicFramePr>
          <p:cNvPr id="448515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892409800"/>
              </p:ext>
            </p:extLst>
          </p:nvPr>
        </p:nvGraphicFramePr>
        <p:xfrm>
          <a:off x="3200400" y="1914526"/>
          <a:ext cx="6135688" cy="2422526"/>
        </p:xfrm>
        <a:graphic>
          <a:graphicData uri="http://schemas.openxmlformats.org/drawingml/2006/table">
            <a:tbl>
              <a:tblPr/>
              <a:tblGrid>
                <a:gridCol w="153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5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0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Gene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Present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Gene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Not Present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0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Spring Run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33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Fall Run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39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038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72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511" name="Text Box 36"/>
          <p:cNvSpPr txBox="1">
            <a:spLocks noChangeArrowheads="1"/>
          </p:cNvSpPr>
          <p:nvPr/>
        </p:nvSpPr>
        <p:spPr bwMode="auto">
          <a:xfrm>
            <a:off x="2090738" y="4792664"/>
            <a:ext cx="838248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altLang="en-US" sz="2000" dirty="0"/>
              <a:t> What is the probability of being a spring run fish?</a:t>
            </a:r>
          </a:p>
          <a:p>
            <a:pPr eaLnBrk="1" hangingPunct="1">
              <a:defRPr/>
            </a:pPr>
            <a:r>
              <a:rPr lang="en-US" altLang="en-US" sz="2000" dirty="0"/>
              <a:t> 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n-US" sz="2000" dirty="0"/>
              <a:t> What is the probability of being a spring run fish if you have the gene?</a:t>
            </a:r>
          </a:p>
        </p:txBody>
      </p:sp>
      <p:pic>
        <p:nvPicPr>
          <p:cNvPr id="1028" name="Picture 4" descr="ll king salmon fishing to close in Kenai drainage - Alaska Publ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94825" cy="212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884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-314094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Conditional Probability-V</a:t>
            </a:r>
          </a:p>
        </p:txBody>
      </p:sp>
      <p:pic>
        <p:nvPicPr>
          <p:cNvPr id="6758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86200"/>
            <a:ext cx="1898650" cy="272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4401"/>
            <a:ext cx="83820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6888" y="6488668"/>
            <a:ext cx="1803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Mangel’s</a:t>
            </a:r>
            <a:r>
              <a:rPr lang="en-US" dirty="0"/>
              <a:t> Toolbox</a:t>
            </a:r>
          </a:p>
        </p:txBody>
      </p:sp>
    </p:spTree>
    <p:extLst>
      <p:ext uri="{BB962C8B-B14F-4D97-AF65-F5344CB8AC3E}">
        <p14:creationId xmlns:p14="http://schemas.microsoft.com/office/powerpoint/2010/main" val="1056572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393950" y="3048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Independent Events-I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21837" y="1716157"/>
            <a:ext cx="8865151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Two events are said to be </a:t>
            </a:r>
            <a:r>
              <a:rPr lang="en-US" altLang="en-US" b="1" dirty="0">
                <a:solidFill>
                  <a:srgbClr val="0070C0"/>
                </a:solidFill>
              </a:rPr>
              <a:t>independent </a:t>
            </a:r>
            <a:r>
              <a:rPr lang="en-US" altLang="en-US" dirty="0"/>
              <a:t>if the occurrence of one does not affect the probability of the other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Two events are independent therefore if:</a:t>
            </a:r>
          </a:p>
        </p:txBody>
      </p:sp>
      <p:graphicFrame>
        <p:nvGraphicFramePr>
          <p:cNvPr id="69636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05766225"/>
              </p:ext>
            </p:extLst>
          </p:nvPr>
        </p:nvGraphicFramePr>
        <p:xfrm>
          <a:off x="2393950" y="4096924"/>
          <a:ext cx="61722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14600" imgH="203200" progId="Equation.DSMT4">
                  <p:embed/>
                </p:oleObj>
              </mc:Choice>
              <mc:Fallback>
                <p:oleObj name="Equation" r:id="rId3" imgW="2514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950" y="4096924"/>
                        <a:ext cx="617220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0024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36550"/>
            <a:ext cx="86868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dirty="0"/>
              <a:t>“AND” - The Multiplication Rule</a:t>
            </a:r>
            <a:br>
              <a:rPr lang="en-US" altLang="en-US" dirty="0"/>
            </a:br>
            <a:r>
              <a:rPr lang="en-US" altLang="en-US" dirty="0"/>
              <a:t>The “joint distribution” of A and B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37062" y="1981200"/>
            <a:ext cx="10158761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The probability that two events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i="1" dirty="0">
                <a:solidFill>
                  <a:schemeClr val="hlink"/>
                </a:solidFill>
              </a:rPr>
              <a:t>and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will occur in sequence is: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If </a:t>
            </a:r>
            <a:r>
              <a:rPr lang="en-US" altLang="en-US" i="1" dirty="0"/>
              <a:t>A</a:t>
            </a:r>
            <a:r>
              <a:rPr lang="en-US" altLang="en-US" dirty="0"/>
              <a:t> and </a:t>
            </a:r>
            <a:r>
              <a:rPr lang="en-US" altLang="en-US" i="1" dirty="0"/>
              <a:t>B</a:t>
            </a:r>
            <a:r>
              <a:rPr lang="en-US" altLang="en-US" dirty="0"/>
              <a:t> are independent, then the multiplication rule becomes:</a:t>
            </a:r>
          </a:p>
        </p:txBody>
      </p:sp>
      <p:graphicFrame>
        <p:nvGraphicFramePr>
          <p:cNvPr id="71683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668018776"/>
              </p:ext>
            </p:extLst>
          </p:nvPr>
        </p:nvGraphicFramePr>
        <p:xfrm>
          <a:off x="2779713" y="2743995"/>
          <a:ext cx="5943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38400" imgH="203200" progId="Equation.DSMT4">
                  <p:embed/>
                </p:oleObj>
              </mc:Choice>
              <mc:Fallback>
                <p:oleObj name="Equation" r:id="rId3" imgW="2438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9713" y="2743995"/>
                        <a:ext cx="59436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138061314"/>
              </p:ext>
            </p:extLst>
          </p:nvPr>
        </p:nvGraphicFramePr>
        <p:xfrm>
          <a:off x="4018756" y="4658158"/>
          <a:ext cx="4154487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000" imgH="203200" progId="Equation.DSMT4">
                  <p:embed/>
                </p:oleObj>
              </mc:Choice>
              <mc:Fallback>
                <p:oleObj name="Equation" r:id="rId5" imgW="1524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8756" y="4658158"/>
                        <a:ext cx="4154487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37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12713"/>
            <a:ext cx="86106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altLang="en-US" dirty="0"/>
              <a:t>“AND” - The Multiplication Rule</a:t>
            </a:r>
            <a:br>
              <a:rPr lang="en-US" altLang="en-US" dirty="0"/>
            </a:br>
            <a:r>
              <a:rPr lang="en-US" altLang="en-US" dirty="0"/>
              <a:t>The “joint distribution” of A and B</a:t>
            </a:r>
          </a:p>
        </p:txBody>
      </p:sp>
      <p:pic>
        <p:nvPicPr>
          <p:cNvPr id="7373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1258888"/>
            <a:ext cx="78232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730" y="2482394"/>
            <a:ext cx="21748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3732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023378143"/>
              </p:ext>
            </p:extLst>
          </p:nvPr>
        </p:nvGraphicFramePr>
        <p:xfrm>
          <a:off x="3086100" y="5715000"/>
          <a:ext cx="5943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38400" imgH="203200" progId="Equation.DSMT4">
                  <p:embed/>
                </p:oleObj>
              </mc:Choice>
              <mc:Fallback>
                <p:oleObj name="Equation" r:id="rId5" imgW="2438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5715000"/>
                        <a:ext cx="59436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3" name="TextBox 1"/>
          <p:cNvSpPr txBox="1">
            <a:spLocks noChangeArrowheads="1"/>
          </p:cNvSpPr>
          <p:nvPr/>
        </p:nvSpPr>
        <p:spPr bwMode="auto">
          <a:xfrm>
            <a:off x="4605132" y="6210300"/>
            <a:ext cx="73396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en-US" altLang="en-US" sz="2200" i="1" dirty="0"/>
              <a:t>Note the multiplication. What’s another way to write this?</a:t>
            </a:r>
          </a:p>
        </p:txBody>
      </p:sp>
    </p:spTree>
    <p:extLst>
      <p:ext uri="{BB962C8B-B14F-4D97-AF65-F5344CB8AC3E}">
        <p14:creationId xmlns:p14="http://schemas.microsoft.com/office/powerpoint/2010/main" val="7685909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36710" y="54470"/>
            <a:ext cx="10189028" cy="1116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en-US" dirty="0"/>
              <a:t>Factoring joint distributions into conditionals “the chain rule”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581609" y="3010228"/>
            <a:ext cx="7581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en-US" altLang="en-US" sz="2800" dirty="0"/>
              <a:t>P(A, B, C, D) = P(A|B,C,D)P(B|C,D)P(C|D)P(D)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-60022" y="1636127"/>
            <a:ext cx="123824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/>
            <a:r>
              <a:rPr lang="en-US" altLang="en-US" sz="2200" dirty="0"/>
              <a:t>The probability of multiple events (or random variables) is called the </a:t>
            </a:r>
            <a:r>
              <a:rPr lang="en-US" altLang="en-US" sz="2200" b="1" dirty="0"/>
              <a:t>joint </a:t>
            </a:r>
            <a:r>
              <a:rPr lang="en-US" altLang="en-US" sz="2200" dirty="0"/>
              <a:t>distribution of A and B.</a:t>
            </a:r>
          </a:p>
          <a:p>
            <a:pPr algn="ctr"/>
            <a:r>
              <a:rPr lang="en-US" altLang="en-US" sz="2200" dirty="0"/>
              <a:t>The joint distribution can be factored into conditional distributions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2603" y="4272104"/>
            <a:ext cx="12120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The conditional distributions can further be simplified if variables are independent</a:t>
            </a:r>
          </a:p>
        </p:txBody>
      </p:sp>
    </p:spTree>
    <p:extLst>
      <p:ext uri="{BB962C8B-B14F-4D97-AF65-F5344CB8AC3E}">
        <p14:creationId xmlns:p14="http://schemas.microsoft.com/office/powerpoint/2010/main" val="122490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7" t="17674" r="21317" b="10697"/>
          <a:stretch/>
        </p:blipFill>
        <p:spPr>
          <a:xfrm>
            <a:off x="737811" y="1097509"/>
            <a:ext cx="6041035" cy="57604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0944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The conditional distributions can be represented by a Directed Acyclic Graph (DAG) based on the dependencies of the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8927" y="2734838"/>
            <a:ext cx="60885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Variables with arrowheads: LHS of conditionality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 They depend on tails of arrows, which go on RHS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 Variables without arrow pointing to them are independent</a:t>
            </a:r>
          </a:p>
        </p:txBody>
      </p:sp>
    </p:spTree>
    <p:extLst>
      <p:ext uri="{BB962C8B-B14F-4D97-AF65-F5344CB8AC3E}">
        <p14:creationId xmlns:p14="http://schemas.microsoft.com/office/powerpoint/2010/main" val="1580147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math problem with numbers and symbols&#10;&#10;Description automatically generated with medium confidence">
            <a:extLst>
              <a:ext uri="{FF2B5EF4-FFF2-40B4-BE49-F238E27FC236}">
                <a16:creationId xmlns:a16="http://schemas.microsoft.com/office/drawing/2014/main" id="{39D16852-C2FE-61B8-AA0A-27F0793212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2" b="1"/>
          <a:stretch/>
        </p:blipFill>
        <p:spPr>
          <a:xfrm>
            <a:off x="1807778" y="1360840"/>
            <a:ext cx="9396250" cy="52844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836AAA-C401-A374-488F-3554F6CA8A2A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Bayesian models are often represented by DAGs</a:t>
            </a:r>
          </a:p>
        </p:txBody>
      </p:sp>
    </p:spTree>
    <p:extLst>
      <p:ext uri="{BB962C8B-B14F-4D97-AF65-F5344CB8AC3E}">
        <p14:creationId xmlns:p14="http://schemas.microsoft.com/office/powerpoint/2010/main" val="2189756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89164" y="2286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“OR” - The Additive Rule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20913" y="1628775"/>
            <a:ext cx="7504112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The probability that events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i="1" dirty="0">
                <a:solidFill>
                  <a:schemeClr val="hlink"/>
                </a:solidFill>
              </a:rPr>
              <a:t>or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will occur is:</a:t>
            </a:r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endParaRPr lang="en-US" altLang="en-US" dirty="0"/>
          </a:p>
          <a:p>
            <a:pPr eaLnBrk="1" hangingPunct="1">
              <a:defRPr/>
            </a:pPr>
            <a:r>
              <a:rPr lang="en-US" altLang="en-US" dirty="0"/>
              <a:t>If events </a:t>
            </a:r>
            <a:r>
              <a:rPr lang="en-US" altLang="en-US" i="1" dirty="0"/>
              <a:t>A</a:t>
            </a:r>
            <a:r>
              <a:rPr lang="en-US" altLang="en-US" dirty="0"/>
              <a:t> and </a:t>
            </a:r>
            <a:r>
              <a:rPr lang="en-US" altLang="en-US" i="1" dirty="0"/>
              <a:t>B</a:t>
            </a:r>
            <a:r>
              <a:rPr lang="en-US" altLang="en-US" dirty="0"/>
              <a:t> are mutually exclusive, then:</a:t>
            </a:r>
          </a:p>
          <a:p>
            <a:pPr eaLnBrk="1" hangingPunct="1">
              <a:defRPr/>
            </a:pPr>
            <a:endParaRPr lang="en-US" altLang="en-US" dirty="0"/>
          </a:p>
        </p:txBody>
      </p:sp>
      <p:graphicFrame>
        <p:nvGraphicFramePr>
          <p:cNvPr id="75779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019425" y="2857501"/>
          <a:ext cx="622458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73400" imgH="203200" progId="Equation.DSMT4">
                  <p:embed/>
                </p:oleObj>
              </mc:Choice>
              <mc:Fallback>
                <p:oleObj name="Equation" r:id="rId3" imgW="3073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425" y="2857501"/>
                        <a:ext cx="6224588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0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695825" y="4551363"/>
          <a:ext cx="2971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36033" imgH="203112" progId="Equation.DSMT4">
                  <p:embed/>
                </p:oleObj>
              </mc:Choice>
              <mc:Fallback>
                <p:oleObj name="Equation" r:id="rId5" imgW="1536033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5825" y="4551363"/>
                        <a:ext cx="29718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1" name="TextBox 5"/>
          <p:cNvSpPr txBox="1">
            <a:spLocks noChangeArrowheads="1"/>
          </p:cNvSpPr>
          <p:nvPr/>
        </p:nvSpPr>
        <p:spPr bwMode="auto">
          <a:xfrm>
            <a:off x="4916489" y="4986338"/>
            <a:ext cx="23383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en-US" altLang="en-US" sz="2200" i="1"/>
              <a:t>Note the addition</a:t>
            </a:r>
          </a:p>
        </p:txBody>
      </p:sp>
      <p:sp>
        <p:nvSpPr>
          <p:cNvPr id="75782" name="TextBox 6"/>
          <p:cNvSpPr txBox="1">
            <a:spLocks noChangeArrowheads="1"/>
          </p:cNvSpPr>
          <p:nvPr/>
        </p:nvSpPr>
        <p:spPr bwMode="auto">
          <a:xfrm>
            <a:off x="9113838" y="2178051"/>
            <a:ext cx="8683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en-US" altLang="en-US" sz="2200" i="1"/>
              <a:t>Why?</a:t>
            </a:r>
          </a:p>
        </p:txBody>
      </p:sp>
      <p:cxnSp>
        <p:nvCxnSpPr>
          <p:cNvPr id="75783" name="Straight Arrow Connector 2"/>
          <p:cNvCxnSpPr>
            <a:cxnSpLocks noChangeShapeType="1"/>
            <a:stCxn id="75782" idx="1"/>
          </p:cNvCxnSpPr>
          <p:nvPr/>
        </p:nvCxnSpPr>
        <p:spPr bwMode="auto">
          <a:xfrm flipH="1">
            <a:off x="8839200" y="2393950"/>
            <a:ext cx="274638" cy="463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1709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93964" y="-2286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“OR” - The Additive Rule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25713" y="1171575"/>
            <a:ext cx="7504112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The probability that events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i="1" dirty="0">
                <a:solidFill>
                  <a:schemeClr val="hlink"/>
                </a:solidFill>
              </a:rPr>
              <a:t>or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will occur</a:t>
            </a:r>
          </a:p>
        </p:txBody>
      </p:sp>
      <p:graphicFrame>
        <p:nvGraphicFramePr>
          <p:cNvPr id="77827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324225" y="2400301"/>
          <a:ext cx="622458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73400" imgH="203200" progId="Equation.DSMT4">
                  <p:embed/>
                </p:oleObj>
              </mc:Choice>
              <mc:Fallback>
                <p:oleObj name="Equation" r:id="rId3" imgW="3073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4225" y="2400301"/>
                        <a:ext cx="6224588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828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847976"/>
            <a:ext cx="264795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15176" y="3854451"/>
            <a:ext cx="3171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To avoid double count</a:t>
            </a:r>
          </a:p>
        </p:txBody>
      </p:sp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flipV="1">
            <a:off x="8701088" y="2971800"/>
            <a:ext cx="0" cy="882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744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8739" y="533400"/>
            <a:ext cx="7793037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000"/>
              <a:t>Using the Rules of Probability</a:t>
            </a:r>
            <a:br>
              <a:rPr lang="en-US" altLang="en-US" sz="4000"/>
            </a:br>
            <a:r>
              <a:rPr lang="en-US" altLang="en-US" sz="4000"/>
              <a:t>(Example)</a:t>
            </a:r>
          </a:p>
        </p:txBody>
      </p:sp>
      <p:graphicFrame>
        <p:nvGraphicFramePr>
          <p:cNvPr id="473177" name="Group 89"/>
          <p:cNvGraphicFramePr>
            <a:graphicFrameLocks noGrp="1"/>
          </p:cNvGraphicFramePr>
          <p:nvPr>
            <p:ph idx="1"/>
          </p:nvPr>
        </p:nvGraphicFramePr>
        <p:xfrm>
          <a:off x="2630488" y="1933575"/>
          <a:ext cx="7580312" cy="2154238"/>
        </p:xfrm>
        <a:graphic>
          <a:graphicData uri="http://schemas.openxmlformats.org/drawingml/2006/table">
            <a:tbl>
              <a:tblPr/>
              <a:tblGrid>
                <a:gridCol w="87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0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4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8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Blood Type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8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O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B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AB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00">
                <a:tc rowSpan="3"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Rh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factor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Positive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156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139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37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344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0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Negative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8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4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65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184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164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45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16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charset="2"/>
                        <a:defRPr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charset="2"/>
                        <a:defRPr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409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87" name="Text Box 90"/>
          <p:cNvSpPr txBox="1">
            <a:spLocks noChangeArrowheads="1"/>
          </p:cNvSpPr>
          <p:nvPr/>
        </p:nvSpPr>
        <p:spPr bwMode="auto">
          <a:xfrm>
            <a:off x="1676400" y="4259264"/>
            <a:ext cx="87630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US" altLang="en-US" sz="2000" dirty="0"/>
              <a:t>The above table is based on data for 409 randomly selected blood donors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n-US" sz="2000" dirty="0"/>
              <a:t> What is the probability that a donor has type O or type A blood?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n-US" sz="2000" dirty="0"/>
              <a:t> What is the probability that a donor has type B blood and is Rh-negative?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n-US" sz="2000" dirty="0"/>
              <a:t> What is the probability that a donor has type A blood and is Rh-negative?</a:t>
            </a:r>
          </a:p>
          <a:p>
            <a:pPr eaLnBrk="1" hangingPunct="1">
              <a:buFontTx/>
              <a:buChar char="•"/>
              <a:defRPr/>
            </a:pPr>
            <a:r>
              <a:rPr lang="en-US" altLang="en-US" sz="2000" dirty="0"/>
              <a:t> What is the probability that a donor is Rh-positive given he / she has</a:t>
            </a:r>
          </a:p>
          <a:p>
            <a:pPr eaLnBrk="1" hangingPunct="1">
              <a:defRPr/>
            </a:pPr>
            <a:r>
              <a:rPr lang="en-US" altLang="en-US" sz="2000" dirty="0"/>
              <a:t>   blood type O?</a:t>
            </a:r>
          </a:p>
        </p:txBody>
      </p:sp>
    </p:spTree>
    <p:extLst>
      <p:ext uri="{BB962C8B-B14F-4D97-AF65-F5344CB8AC3E}">
        <p14:creationId xmlns:p14="http://schemas.microsoft.com/office/powerpoint/2010/main" val="1920884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98739" y="1524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600"/>
              <a:t>Review of Concepts and Formulae</a:t>
            </a:r>
          </a:p>
        </p:txBody>
      </p:sp>
      <p:graphicFrame>
        <p:nvGraphicFramePr>
          <p:cNvPr id="8192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828800" y="1820863"/>
          <a:ext cx="8686800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749800" imgH="2032000" progId="Equation.DSMT4">
                  <p:embed/>
                </p:oleObj>
              </mc:Choice>
              <mc:Fallback>
                <p:oleObj name="Equation" r:id="rId3" imgW="4749800" imgH="203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820863"/>
                        <a:ext cx="8686800" cy="371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066" y="2313263"/>
            <a:ext cx="1318548" cy="26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82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228600"/>
            <a:ext cx="8763000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400" b="1" dirty="0">
                <a:latin typeface="Arial" charset="0"/>
                <a:cs typeface="Arial" charset="0"/>
              </a:rPr>
              <a:t>QUESTION: Prove the equality in Bayes rule using simple probability rules</a:t>
            </a:r>
            <a:endParaRPr lang="en-AU" sz="2400" b="1" dirty="0"/>
          </a:p>
        </p:txBody>
      </p:sp>
      <p:pic>
        <p:nvPicPr>
          <p:cNvPr id="83970" name="Picture 2" descr="mage result for bayes ru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76400"/>
            <a:ext cx="69913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64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5F9C1-7E75-3561-9974-64A3417EA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324" y="2103437"/>
            <a:ext cx="10515600" cy="1325563"/>
          </a:xfrm>
        </p:spPr>
        <p:txBody>
          <a:bodyPr/>
          <a:lstStyle/>
          <a:p>
            <a:r>
              <a:rPr lang="en-US" dirty="0"/>
              <a:t>BREAK: Up Next - Operationalizing Probability</a:t>
            </a:r>
          </a:p>
        </p:txBody>
      </p:sp>
    </p:spTree>
    <p:extLst>
      <p:ext uri="{BB962C8B-B14F-4D97-AF65-F5344CB8AC3E}">
        <p14:creationId xmlns:p14="http://schemas.microsoft.com/office/powerpoint/2010/main" val="181893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/>
              <a:t>Random Variables-I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</a:t>
            </a:r>
            <a:r>
              <a:rPr lang="en-US" b="1" dirty="0">
                <a:solidFill>
                  <a:srgbClr val="0070C0"/>
                </a:solidFill>
              </a:rPr>
              <a:t>random variable </a:t>
            </a:r>
            <a:r>
              <a:rPr lang="en-US" i="1" dirty="0"/>
              <a:t>X</a:t>
            </a:r>
            <a:r>
              <a:rPr lang="en-US" dirty="0"/>
              <a:t>  represents a </a:t>
            </a:r>
            <a:r>
              <a:rPr lang="en-US" dirty="0">
                <a:solidFill>
                  <a:schemeClr val="hlink"/>
                </a:solidFill>
              </a:rPr>
              <a:t>numerical</a:t>
            </a:r>
            <a:r>
              <a:rPr lang="en-US" dirty="0"/>
              <a:t> value associated with each outcome of a probability experiment.</a:t>
            </a:r>
          </a:p>
          <a:p>
            <a:pPr eaLnBrk="1" hangingPunct="1">
              <a:defRPr/>
            </a:pPr>
            <a:r>
              <a:rPr lang="en-US" dirty="0"/>
              <a:t>“Random” implies that there is an element of chance involved. Typical random variables:</a:t>
            </a:r>
          </a:p>
          <a:p>
            <a:pPr lvl="1" eaLnBrk="1" hangingPunct="1">
              <a:defRPr/>
            </a:pPr>
            <a:r>
              <a:rPr lang="en-US" dirty="0"/>
              <a:t>Time that a tagged animal is at large.</a:t>
            </a:r>
          </a:p>
          <a:p>
            <a:pPr lvl="1" eaLnBrk="1" hangingPunct="1">
              <a:defRPr/>
            </a:pPr>
            <a:r>
              <a:rPr lang="en-US" dirty="0"/>
              <a:t>Number of offspring produced by a female Panda bear in one year / over her lifespan.</a:t>
            </a:r>
          </a:p>
          <a:p>
            <a:pPr lvl="1" eaLnBrk="1" hangingPunct="1">
              <a:defRPr/>
            </a:pPr>
            <a:r>
              <a:rPr lang="en-US" dirty="0"/>
              <a:t>Length / weight of a sampled fish</a:t>
            </a:r>
          </a:p>
          <a:p>
            <a:pPr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991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4572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Random Variables - II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545" y="1610139"/>
            <a:ext cx="10991947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/>
              <a:t>Notation:</a:t>
            </a:r>
          </a:p>
          <a:p>
            <a:pPr lvl="1" eaLnBrk="1" hangingPunct="1">
              <a:defRPr/>
            </a:pPr>
            <a:r>
              <a:rPr lang="en-US" sz="2600" dirty="0"/>
              <a:t>Convention is to use upper case letters to denote random variables and lower case letters to denote particular values of random variables.</a:t>
            </a:r>
          </a:p>
          <a:p>
            <a:pPr lvl="1" eaLnBrk="1" hangingPunct="1">
              <a:defRPr/>
            </a:pPr>
            <a:endParaRPr lang="en-US" sz="2600" dirty="0"/>
          </a:p>
          <a:p>
            <a:pPr lvl="1" eaLnBrk="1" hangingPunct="1">
              <a:defRPr/>
            </a:pPr>
            <a:r>
              <a:rPr lang="en-US" sz="2600" dirty="0"/>
              <a:t>The probability that the random variable </a:t>
            </a:r>
            <a:r>
              <a:rPr lang="en-US" sz="2600" i="1" dirty="0"/>
              <a:t>X</a:t>
            </a:r>
            <a:r>
              <a:rPr lang="en-US" sz="2600" dirty="0"/>
              <a:t> has value </a:t>
            </a:r>
            <a:r>
              <a:rPr lang="en-US" sz="2600" i="1" dirty="0"/>
              <a:t>x</a:t>
            </a:r>
            <a:r>
              <a:rPr lang="en-US" sz="2600" dirty="0"/>
              <a:t> is written as </a:t>
            </a:r>
            <a:r>
              <a:rPr lang="en-US" sz="2600" i="1" dirty="0"/>
              <a:t>P </a:t>
            </a:r>
            <a:r>
              <a:rPr lang="en-US" sz="2600" dirty="0"/>
              <a:t>(</a:t>
            </a:r>
            <a:r>
              <a:rPr lang="en-US" sz="2600" i="1" dirty="0"/>
              <a:t>X</a:t>
            </a:r>
            <a:r>
              <a:rPr lang="en-US" sz="2600" dirty="0"/>
              <a:t>=</a:t>
            </a:r>
            <a:r>
              <a:rPr lang="en-US" sz="2600" i="1" dirty="0"/>
              <a:t>x</a:t>
            </a:r>
            <a:r>
              <a:rPr lang="en-US" sz="26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63112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46339" y="1524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/>
              <a:t>Random Variables - III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3425" y="1552575"/>
            <a:ext cx="10429461" cy="4687888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/>
              <a:t>A random variable is:</a:t>
            </a:r>
          </a:p>
          <a:p>
            <a:pPr lvl="1" eaLnBrk="1" hangingPunct="1">
              <a:defRPr/>
            </a:pPr>
            <a:r>
              <a:rPr lang="en-US" sz="2800" b="1" dirty="0">
                <a:solidFill>
                  <a:srgbClr val="0070C0"/>
                </a:solidFill>
              </a:rPr>
              <a:t>Discrete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/>
              <a:t>if it has a countable number of possible outcomes that can be listed.</a:t>
            </a:r>
          </a:p>
          <a:p>
            <a:pPr lvl="1" eaLnBrk="1" hangingPunct="1">
              <a:defRPr/>
            </a:pPr>
            <a:endParaRPr lang="en-US" sz="2800" dirty="0"/>
          </a:p>
          <a:p>
            <a:pPr lvl="1" eaLnBrk="1" hangingPunct="1">
              <a:defRPr/>
            </a:pPr>
            <a:r>
              <a:rPr lang="en-US" sz="2800" b="1" dirty="0">
                <a:solidFill>
                  <a:srgbClr val="0070C0"/>
                </a:solidFill>
              </a:rPr>
              <a:t>Continuous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/>
              <a:t>if it has an uncountable number of possible outcomes  (or the number of outcomes cannot be listed). Continuous random variables can (at least conceptually) be measured to any degree of accuracy.</a:t>
            </a:r>
          </a:p>
          <a:p>
            <a:pPr lvl="1"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270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400175"/>
            <a:ext cx="6897688" cy="4114800"/>
          </a:xfrm>
        </p:spPr>
        <p:txBody>
          <a:bodyPr/>
          <a:lstStyle/>
          <a:p>
            <a:pPr>
              <a:defRPr/>
            </a:pPr>
            <a:r>
              <a:rPr lang="en-US" dirty="0"/>
              <a:t>The number of scales forming the lateral line of a fish?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Max swimming speed of a blue whale?</a:t>
            </a:r>
          </a:p>
          <a:p>
            <a:pPr lvl="1">
              <a:defRPr/>
            </a:pPr>
            <a:endParaRPr lang="en-US" i="1" dirty="0"/>
          </a:p>
          <a:p>
            <a:pPr>
              <a:defRPr/>
            </a:pPr>
            <a:r>
              <a:rPr lang="en-US" dirty="0"/>
              <a:t>Number of reproductive events of a Fathead minnow each year?</a:t>
            </a:r>
          </a:p>
          <a:p>
            <a:pPr lvl="1">
              <a:defRPr/>
            </a:pPr>
            <a:endParaRPr lang="en-US" i="1" dirty="0"/>
          </a:p>
        </p:txBody>
      </p:sp>
      <p:pic>
        <p:nvPicPr>
          <p:cNvPr id="119810" name="Picture 2" descr="http://fishingnoob.com/wp-content/uploads/2007/11/laterallineontrou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4" y="1668463"/>
            <a:ext cx="19383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1" name="Picture 4" descr="http://3.bp.blogspot.com/_PsKY4RgJMkw/SbcWbL2B9YI/AAAAAAAABEo/SsKPVLnszWs/s400/BlueWh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68664"/>
            <a:ext cx="205740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2" name="Picture 6" descr="http://www.lakesuperiorstreams.org/understanding/images/fatheadminno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8" y="4868863"/>
            <a:ext cx="20304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827339" y="152400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>
              <a:defRPr/>
            </a:pPr>
            <a:r>
              <a:rPr lang="en-US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Random Variables - III</a:t>
            </a:r>
            <a:endParaRPr lang="en-US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06436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446339" y="457200"/>
            <a:ext cx="7793037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/>
              <a:t>Probability Distributions </a:t>
            </a:r>
            <a:br>
              <a:rPr lang="en-US" sz="4000"/>
            </a:br>
            <a:r>
              <a:rPr lang="en-US" sz="4000"/>
              <a:t>(Discrete-I)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085" y="1820863"/>
            <a:ext cx="10755085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 </a:t>
            </a:r>
            <a:r>
              <a:rPr lang="en-US" b="1" dirty="0">
                <a:solidFill>
                  <a:srgbClr val="0070C0"/>
                </a:solidFill>
              </a:rPr>
              <a:t>discrete probability distribution </a:t>
            </a:r>
            <a:r>
              <a:rPr lang="en-US" dirty="0"/>
              <a:t>lists each possible value the random variable can take, together with its probability.</a:t>
            </a:r>
          </a:p>
          <a:p>
            <a:pPr lvl="1" eaLnBrk="1" hangingPunct="1">
              <a:defRPr/>
            </a:pPr>
            <a:r>
              <a:rPr lang="en-US" dirty="0"/>
              <a:t>typically called a </a:t>
            </a:r>
            <a:r>
              <a:rPr lang="en-US" b="1" u="sng" dirty="0">
                <a:solidFill>
                  <a:srgbClr val="0070C0"/>
                </a:solidFill>
              </a:rPr>
              <a:t>probability mass function </a:t>
            </a:r>
            <a:r>
              <a:rPr lang="en-US" b="1" dirty="0">
                <a:solidFill>
                  <a:srgbClr val="0070C0"/>
                </a:solidFill>
              </a:rPr>
              <a:t>(PMF)</a:t>
            </a:r>
          </a:p>
          <a:p>
            <a:pPr lvl="1"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From our earlier discussion of probability, it must be true that:</a:t>
            </a:r>
          </a:p>
          <a:p>
            <a:pPr lvl="1" eaLnBrk="1" hangingPunct="1">
              <a:defRPr/>
            </a:pPr>
            <a:r>
              <a:rPr lang="en-US" dirty="0"/>
              <a:t>The probability of each value of the discrete random variable must lie between 0 and 1.</a:t>
            </a:r>
          </a:p>
          <a:p>
            <a:pPr lvl="1" eaLnBrk="1" hangingPunct="1">
              <a:defRPr/>
            </a:pPr>
            <a:r>
              <a:rPr lang="en-US" dirty="0"/>
              <a:t>The sum of all the probabilities must equal 1.</a:t>
            </a:r>
          </a:p>
        </p:txBody>
      </p:sp>
    </p:spTree>
    <p:extLst>
      <p:ext uri="{BB962C8B-B14F-4D97-AF65-F5344CB8AC3E}">
        <p14:creationId xmlns:p14="http://schemas.microsoft.com/office/powerpoint/2010/main" val="807985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93964" y="304800"/>
            <a:ext cx="7793037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/>
              <a:t>Probability Distributions </a:t>
            </a:r>
            <a:br>
              <a:rPr lang="en-US" sz="4000"/>
            </a:br>
            <a:r>
              <a:rPr lang="en-US" sz="4000"/>
              <a:t>(Discrete-II)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16114" y="1704975"/>
            <a:ext cx="8316458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Mathematically:</a:t>
            </a:r>
          </a:p>
          <a:p>
            <a:pPr lvl="1" eaLnBrk="1" hangingPunct="1">
              <a:defRPr/>
            </a:pPr>
            <a:r>
              <a:rPr lang="en-US" dirty="0"/>
              <a:t>Let the possible values for the random variable be: </a:t>
            </a:r>
          </a:p>
          <a:p>
            <a:pPr lvl="1" eaLnBrk="1" hangingPunct="1">
              <a:defRPr/>
            </a:pPr>
            <a:r>
              <a:rPr lang="en-US" dirty="0"/>
              <a:t>By the first condition:</a:t>
            </a:r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/>
              <a:t>By the second condition:</a:t>
            </a:r>
          </a:p>
        </p:txBody>
      </p:sp>
      <p:graphicFrame>
        <p:nvGraphicFramePr>
          <p:cNvPr id="122883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015412" y="2115006"/>
          <a:ext cx="18827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39754" imgH="228738" progId="">
                  <p:embed/>
                </p:oleObj>
              </mc:Choice>
              <mc:Fallback>
                <p:oleObj name="Equation" r:id="rId3" imgW="939754" imgH="228738" progId="">
                  <p:embed/>
                  <p:pic>
                    <p:nvPicPr>
                      <p:cNvPr id="122883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5412" y="2115006"/>
                        <a:ext cx="18827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4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237707" y="2973387"/>
          <a:ext cx="2422525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87078" imgH="228738" progId="">
                  <p:embed/>
                </p:oleObj>
              </mc:Choice>
              <mc:Fallback>
                <p:oleObj name="Equation" r:id="rId5" imgW="787078" imgH="228738" progId="">
                  <p:embed/>
                  <p:pic>
                    <p:nvPicPr>
                      <p:cNvPr id="122884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7707" y="2973387"/>
                        <a:ext cx="2422525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5" name="Object 8"/>
          <p:cNvGraphicFramePr>
            <a:graphicFrameLocks noChangeAspect="1"/>
          </p:cNvGraphicFramePr>
          <p:nvPr/>
        </p:nvGraphicFramePr>
        <p:xfrm>
          <a:off x="4543426" y="4945064"/>
          <a:ext cx="2286000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49047" imgH="431570" progId="">
                  <p:embed/>
                </p:oleObj>
              </mc:Choice>
              <mc:Fallback>
                <p:oleObj name="Equation" r:id="rId7" imgW="749047" imgH="431570" progId="">
                  <p:embed/>
                  <p:pic>
                    <p:nvPicPr>
                      <p:cNvPr id="12288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426" y="4945064"/>
                        <a:ext cx="2286000" cy="131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6" name="TextBox 6"/>
          <p:cNvSpPr txBox="1">
            <a:spLocks noChangeArrowheads="1"/>
          </p:cNvSpPr>
          <p:nvPr/>
        </p:nvSpPr>
        <p:spPr bwMode="auto">
          <a:xfrm>
            <a:off x="6660924" y="2829381"/>
            <a:ext cx="29749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The probability of each value of the discrete random variable is between 0 and 1, inclusive.</a:t>
            </a:r>
          </a:p>
        </p:txBody>
      </p:sp>
      <p:sp>
        <p:nvSpPr>
          <p:cNvPr id="122887" name="TextBox 7"/>
          <p:cNvSpPr txBox="1">
            <a:spLocks noChangeArrowheads="1"/>
          </p:cNvSpPr>
          <p:nvPr/>
        </p:nvSpPr>
        <p:spPr bwMode="auto">
          <a:xfrm>
            <a:off x="7426099" y="5211763"/>
            <a:ext cx="2209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The sum of all the probabilities is 1.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4543426" y="4945063"/>
            <a:ext cx="685800" cy="457200"/>
          </a:xfrm>
          <a:prstGeom prst="ellipse">
            <a:avLst/>
          </a:prstGeom>
          <a:noFill/>
          <a:ln w="571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 sz="3200">
              <a:latin typeface="Tahom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543426" y="5859463"/>
            <a:ext cx="685800" cy="457200"/>
          </a:xfrm>
          <a:prstGeom prst="ellipse">
            <a:avLst/>
          </a:prstGeom>
          <a:noFill/>
          <a:ln w="571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 sz="3200">
              <a:latin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96855" y="5021263"/>
            <a:ext cx="235949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Upper summation limit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76751" y="5935663"/>
            <a:ext cx="235051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Lower summation limit</a:t>
            </a:r>
          </a:p>
        </p:txBody>
      </p:sp>
    </p:spTree>
    <p:extLst>
      <p:ext uri="{BB962C8B-B14F-4D97-AF65-F5344CB8AC3E}">
        <p14:creationId xmlns:p14="http://schemas.microsoft.com/office/powerpoint/2010/main" val="55930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43315" y="174172"/>
            <a:ext cx="848723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dirty="0"/>
              <a:t>Discrete Cumulative Distribution Function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1"/>
          </p:nvPr>
        </p:nvSpPr>
        <p:spPr>
          <a:xfrm>
            <a:off x="1290637" y="1607682"/>
            <a:ext cx="10146620" cy="5348287"/>
          </a:xfrm>
        </p:spPr>
        <p:txBody>
          <a:bodyPr/>
          <a:lstStyle/>
          <a:p>
            <a:pPr>
              <a:defRPr/>
            </a:pPr>
            <a:r>
              <a:rPr lang="en-US" dirty="0"/>
              <a:t>The probability that random variable </a:t>
            </a:r>
            <a:r>
              <a:rPr lang="en-US" i="1" dirty="0"/>
              <a:t>X </a:t>
            </a:r>
            <a:r>
              <a:rPr lang="en-US" dirty="0"/>
              <a:t>takes values less than or equal to a specific value </a:t>
            </a:r>
            <a:r>
              <a:rPr lang="en-US" i="1" dirty="0"/>
              <a:t>x</a:t>
            </a:r>
          </a:p>
          <a:p>
            <a:pPr>
              <a:defRPr/>
            </a:pPr>
            <a:endParaRPr lang="en-US" i="1" dirty="0"/>
          </a:p>
          <a:p>
            <a:pPr>
              <a:defRPr/>
            </a:pPr>
            <a:endParaRPr lang="en-US" i="1" dirty="0"/>
          </a:p>
          <a:p>
            <a:pPr>
              <a:defRPr/>
            </a:pPr>
            <a:endParaRPr lang="en-US" i="1" dirty="0"/>
          </a:p>
          <a:p>
            <a:pPr>
              <a:defRPr/>
            </a:pPr>
            <a:r>
              <a:rPr lang="en-US" dirty="0"/>
              <a:t>It is common for f(x), or here p(x), to refer to the probability mass function (what people usually mean when they say “distribution”) and F(x) to refer to the cumulative distribution function</a:t>
            </a:r>
          </a:p>
        </p:txBody>
      </p:sp>
      <p:pic>
        <p:nvPicPr>
          <p:cNvPr id="12493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257" y="2841168"/>
            <a:ext cx="67691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0488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35200" y="290514"/>
            <a:ext cx="7793037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dirty="0"/>
              <a:t>Discrete Cumulative Distribution Function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1"/>
          </p:nvPr>
        </p:nvSpPr>
        <p:spPr>
          <a:xfrm>
            <a:off x="1493838" y="1433514"/>
            <a:ext cx="9021763" cy="5348287"/>
          </a:xfrm>
        </p:spPr>
        <p:txBody>
          <a:bodyPr/>
          <a:lstStyle/>
          <a:p>
            <a:pPr>
              <a:defRPr/>
            </a:pPr>
            <a:r>
              <a:rPr lang="en-US" dirty="0"/>
              <a:t>The probability that random variable </a:t>
            </a:r>
            <a:r>
              <a:rPr lang="en-US" i="1" dirty="0"/>
              <a:t>X </a:t>
            </a:r>
            <a:r>
              <a:rPr lang="en-US" dirty="0"/>
              <a:t>takes values less than or equal to a specific value </a:t>
            </a:r>
            <a:r>
              <a:rPr lang="en-US" i="1" dirty="0"/>
              <a:t>x</a:t>
            </a:r>
          </a:p>
          <a:p>
            <a:pPr>
              <a:defRPr/>
            </a:pPr>
            <a:endParaRPr lang="en-US" i="1" dirty="0"/>
          </a:p>
          <a:p>
            <a:pPr>
              <a:defRPr/>
            </a:pPr>
            <a:endParaRPr lang="en-US" i="1" dirty="0"/>
          </a:p>
          <a:p>
            <a:pPr>
              <a:defRPr/>
            </a:pPr>
            <a:endParaRPr lang="en-US" i="1" dirty="0"/>
          </a:p>
          <a:p>
            <a:pPr>
              <a:defRPr/>
            </a:pPr>
            <a:r>
              <a:rPr lang="en-US" dirty="0"/>
              <a:t>The probability that </a:t>
            </a:r>
            <a:r>
              <a:rPr lang="en-US" i="1" dirty="0"/>
              <a:t>X </a:t>
            </a:r>
            <a:r>
              <a:rPr lang="en-US" dirty="0"/>
              <a:t>is between </a:t>
            </a:r>
            <a:r>
              <a:rPr lang="en-US" i="1" dirty="0">
                <a:latin typeface="Times New Roman" charset="0"/>
                <a:ea typeface="Times New Roman" charset="0"/>
                <a:cs typeface="Times New Roman" charset="0"/>
              </a:rPr>
              <a:t>a</a:t>
            </a:r>
            <a:r>
              <a:rPr lang="en-US" dirty="0"/>
              <a:t> and </a:t>
            </a:r>
            <a:r>
              <a:rPr lang="en-US" i="1" dirty="0">
                <a:latin typeface="Times New Roman" charset="0"/>
                <a:ea typeface="Times New Roman" charset="0"/>
                <a:cs typeface="Times New Roman" charset="0"/>
              </a:rPr>
              <a:t>b</a:t>
            </a:r>
            <a:r>
              <a:rPr lang="en-US" dirty="0"/>
              <a:t> is</a:t>
            </a:r>
            <a:endParaRPr lang="en-US" i="1" dirty="0"/>
          </a:p>
          <a:p>
            <a:pPr>
              <a:defRPr/>
            </a:pPr>
            <a:endParaRPr lang="en-US" i="1" dirty="0"/>
          </a:p>
          <a:p>
            <a:pPr>
              <a:defRPr/>
            </a:pPr>
            <a:endParaRPr lang="en-US" i="1" dirty="0"/>
          </a:p>
          <a:p>
            <a:pPr lvl="1">
              <a:defRPr/>
            </a:pPr>
            <a:r>
              <a:rPr lang="en-US" dirty="0"/>
              <a:t>Notice the inequalities are not the same. Why?</a:t>
            </a:r>
          </a:p>
        </p:txBody>
      </p:sp>
      <p:pic>
        <p:nvPicPr>
          <p:cNvPr id="12697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2576514"/>
            <a:ext cx="67691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0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656" y="4394200"/>
            <a:ext cx="54483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93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53143" y="617538"/>
            <a:ext cx="11272158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dirty="0"/>
              <a:t>Means, Variances and Standard Deviations-I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06688" y="2017713"/>
            <a:ext cx="7046912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The</a:t>
            </a:r>
            <a:r>
              <a:rPr lang="en-US" sz="2400" b="1" dirty="0">
                <a:solidFill>
                  <a:srgbClr val="0070C0"/>
                </a:solidFill>
              </a:rPr>
              <a:t> mean </a:t>
            </a:r>
            <a:r>
              <a:rPr lang="en-US" sz="2400" dirty="0"/>
              <a:t>of a discrete random variable is given by:</a:t>
            </a:r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endParaRPr lang="en-US" sz="2400" dirty="0"/>
          </a:p>
        </p:txBody>
      </p:sp>
      <p:graphicFrame>
        <p:nvGraphicFramePr>
          <p:cNvPr id="129028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5105400" y="2971800"/>
          <a:ext cx="2362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39754" imgH="431570" progId="">
                  <p:embed/>
                </p:oleObj>
              </mc:Choice>
              <mc:Fallback>
                <p:oleObj name="Equation" r:id="rId3" imgW="939754" imgH="431570" progId="">
                  <p:embed/>
                  <p:pic>
                    <p:nvPicPr>
                      <p:cNvPr id="129028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971800"/>
                        <a:ext cx="2362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29" name="TextBox 5"/>
          <p:cNvSpPr txBox="1">
            <a:spLocks noChangeArrowheads="1"/>
          </p:cNvSpPr>
          <p:nvPr/>
        </p:nvSpPr>
        <p:spPr bwMode="auto">
          <a:xfrm>
            <a:off x="7620001" y="2819401"/>
            <a:ext cx="236061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Each value of </a:t>
            </a:r>
            <a:r>
              <a:rPr lang="en-US" altLang="en-US" sz="1800" i="1" dirty="0"/>
              <a:t>x</a:t>
            </a:r>
            <a:r>
              <a:rPr lang="en-US" altLang="en-US" sz="1800" dirty="0"/>
              <a:t> is multiplied by its corresponding probability and the products are added.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144000" y="2819400"/>
            <a:ext cx="457200" cy="381000"/>
          </a:xfrm>
          <a:prstGeom prst="rect">
            <a:avLst/>
          </a:prstGeom>
          <a:noFill/>
          <a:ln w="57150">
            <a:solidFill>
              <a:srgbClr val="D32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172200" y="3352800"/>
            <a:ext cx="457200" cy="381000"/>
          </a:xfrm>
          <a:prstGeom prst="rect">
            <a:avLst/>
          </a:prstGeom>
          <a:noFill/>
          <a:ln w="57150">
            <a:solidFill>
              <a:srgbClr val="D32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772400" y="3429000"/>
            <a:ext cx="1752600" cy="533400"/>
          </a:xfrm>
          <a:prstGeom prst="rect">
            <a:avLst/>
          </a:prstGeom>
          <a:noFill/>
          <a:ln w="57150">
            <a:solidFill>
              <a:srgbClr val="D32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553200" y="3352800"/>
            <a:ext cx="914400" cy="381000"/>
          </a:xfrm>
          <a:prstGeom prst="rect">
            <a:avLst/>
          </a:prstGeom>
          <a:noFill/>
          <a:ln w="57150">
            <a:solidFill>
              <a:srgbClr val="D32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696200" y="3962400"/>
            <a:ext cx="2209800" cy="381000"/>
          </a:xfrm>
          <a:prstGeom prst="rect">
            <a:avLst/>
          </a:prstGeom>
          <a:noFill/>
          <a:ln w="57150">
            <a:solidFill>
              <a:srgbClr val="D32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715000" y="2971800"/>
            <a:ext cx="609600" cy="1143000"/>
          </a:xfrm>
          <a:prstGeom prst="rect">
            <a:avLst/>
          </a:prstGeom>
          <a:noFill/>
          <a:ln w="57150">
            <a:solidFill>
              <a:srgbClr val="D32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129036" name="TextBox 12"/>
          <p:cNvSpPr txBox="1">
            <a:spLocks noChangeArrowheads="1"/>
          </p:cNvSpPr>
          <p:nvPr/>
        </p:nvSpPr>
        <p:spPr bwMode="auto">
          <a:xfrm>
            <a:off x="3802063" y="4725988"/>
            <a:ext cx="4506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This is just a weighted average!</a:t>
            </a:r>
          </a:p>
        </p:txBody>
      </p:sp>
    </p:spTree>
    <p:extLst>
      <p:ext uri="{BB962C8B-B14F-4D97-AF65-F5344CB8AC3E}">
        <p14:creationId xmlns:p14="http://schemas.microsoft.com/office/powerpoint/2010/main" val="125267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43025" y="15441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Expected Value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22401" y="1476375"/>
            <a:ext cx="9434286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</a:t>
            </a:r>
            <a:r>
              <a:rPr lang="en-US" b="1" dirty="0">
                <a:solidFill>
                  <a:srgbClr val="0070C0"/>
                </a:solidFill>
              </a:rPr>
              <a:t>expected value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of a discrete random variable (jargon for the mean) is:</a:t>
            </a:r>
          </a:p>
        </p:txBody>
      </p:sp>
      <p:graphicFrame>
        <p:nvGraphicFramePr>
          <p:cNvPr id="131076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3802063" y="2617391"/>
          <a:ext cx="3865562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4368" imgH="431831" progId="">
                  <p:embed/>
                </p:oleObj>
              </mc:Choice>
              <mc:Fallback>
                <p:oleObj name="Equation" r:id="rId3" imgW="1524368" imgH="431831" progId="">
                  <p:embed/>
                  <p:pic>
                    <p:nvPicPr>
                      <p:cNvPr id="131076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2063" y="2617391"/>
                        <a:ext cx="3865562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7" name="TextBox 1"/>
          <p:cNvSpPr txBox="1">
            <a:spLocks noChangeArrowheads="1"/>
          </p:cNvSpPr>
          <p:nvPr/>
        </p:nvSpPr>
        <p:spPr bwMode="auto">
          <a:xfrm>
            <a:off x="3481388" y="4389041"/>
            <a:ext cx="4506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This is just a weighted average!</a:t>
            </a:r>
          </a:p>
        </p:txBody>
      </p:sp>
    </p:spTree>
    <p:extLst>
      <p:ext uri="{BB962C8B-B14F-4D97-AF65-F5344CB8AC3E}">
        <p14:creationId xmlns:p14="http://schemas.microsoft.com/office/powerpoint/2010/main" val="356994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57691" y="237738"/>
            <a:ext cx="10390716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/>
              <a:t>Means, Variances and </a:t>
            </a:r>
            <a:br>
              <a:rPr lang="en-US" sz="4000"/>
            </a:br>
            <a:r>
              <a:rPr lang="en-US" sz="4000"/>
              <a:t>Standard Deviations-II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34585" y="1905747"/>
            <a:ext cx="8523815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</a:t>
            </a:r>
            <a:r>
              <a:rPr lang="en-US" b="1" dirty="0">
                <a:solidFill>
                  <a:srgbClr val="0070C0"/>
                </a:solidFill>
              </a:rPr>
              <a:t>variance</a:t>
            </a:r>
            <a:r>
              <a:rPr lang="en-US" dirty="0"/>
              <a:t> of a discrete random variable is given by: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/>
              <a:t>	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/>
              <a:t>                     Which is the same as </a:t>
            </a:r>
            <a:r>
              <a:rPr lang="en-US" i="1" dirty="0"/>
              <a:t>E</a:t>
            </a:r>
            <a:r>
              <a:rPr lang="en-US" dirty="0"/>
              <a:t>{(X</a:t>
            </a:r>
            <a:r>
              <a:rPr lang="en-US" i="1" dirty="0"/>
              <a:t> - µ</a:t>
            </a:r>
            <a:r>
              <a:rPr lang="en-US" dirty="0"/>
              <a:t> )</a:t>
            </a:r>
            <a:r>
              <a:rPr lang="en-US" baseline="30000" dirty="0"/>
              <a:t>2</a:t>
            </a:r>
            <a:r>
              <a:rPr lang="en-US" dirty="0"/>
              <a:t>}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/>
          </a:p>
          <a:p>
            <a:pPr>
              <a:buNone/>
              <a:defRPr/>
            </a:pPr>
            <a:r>
              <a:rPr lang="en-US" dirty="0"/>
              <a:t> 	</a:t>
            </a:r>
            <a:r>
              <a:rPr lang="en-US" b="1" dirty="0"/>
              <a:t>Question</a:t>
            </a:r>
            <a:r>
              <a:rPr lang="en-US" dirty="0"/>
              <a:t>: show that  an equivalent definition is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  <p:graphicFrame>
        <p:nvGraphicFramePr>
          <p:cNvPr id="133123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881076" y="2434774"/>
          <a:ext cx="2855913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6678" imgH="431570" progId="">
                  <p:embed/>
                </p:oleObj>
              </mc:Choice>
              <mc:Fallback>
                <p:oleObj name="Equation" r:id="rId3" imgW="1396678" imgH="431570" progId="">
                  <p:embed/>
                  <p:pic>
                    <p:nvPicPr>
                      <p:cNvPr id="133123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1076" y="2434774"/>
                        <a:ext cx="2855913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25" name="Rectangle 1"/>
          <p:cNvSpPr>
            <a:spLocks noChangeArrowheads="1"/>
          </p:cNvSpPr>
          <p:nvPr/>
        </p:nvSpPr>
        <p:spPr bwMode="auto">
          <a:xfrm>
            <a:off x="3392621" y="2658612"/>
            <a:ext cx="1421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" charset="2"/>
              <a:buNone/>
            </a:pPr>
            <a:r>
              <a:rPr lang="en-US" altLang="en-US" sz="2400" i="1" dirty="0" err="1"/>
              <a:t>Var</a:t>
            </a:r>
            <a:r>
              <a:rPr lang="en-US" altLang="en-US" sz="2400" dirty="0"/>
              <a:t>{X} =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31231" y="5785566"/>
            <a:ext cx="2162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Recall that </a:t>
            </a:r>
          </a:p>
        </p:txBody>
      </p:sp>
      <p:graphicFrame>
        <p:nvGraphicFramePr>
          <p:cNvPr id="8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4985267" y="5561043"/>
          <a:ext cx="3865562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368" imgH="431831" progId="">
                  <p:embed/>
                </p:oleObj>
              </mc:Choice>
              <mc:Fallback>
                <p:oleObj name="Equation" r:id="rId5" imgW="1524368" imgH="431831" progId="">
                  <p:embed/>
                  <p:pic>
                    <p:nvPicPr>
                      <p:cNvPr id="8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5267" y="5561043"/>
                        <a:ext cx="3865562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380931" y="4834479"/>
            <a:ext cx="867746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i="1" dirty="0" err="1"/>
              <a:t>Var</a:t>
            </a:r>
            <a:r>
              <a:rPr lang="en-US" altLang="en-US" sz="2800" dirty="0"/>
              <a:t>{X} = </a:t>
            </a:r>
            <a:r>
              <a:rPr lang="en-US" sz="2800" i="1" dirty="0"/>
              <a:t>E</a:t>
            </a:r>
            <a:r>
              <a:rPr lang="en-US" sz="2800" dirty="0"/>
              <a:t>{X</a:t>
            </a:r>
            <a:r>
              <a:rPr lang="en-US" sz="2800" baseline="30000" dirty="0"/>
              <a:t>2</a:t>
            </a:r>
            <a:r>
              <a:rPr lang="en-US" sz="2800" dirty="0"/>
              <a:t>} </a:t>
            </a:r>
            <a:r>
              <a:rPr lang="en-US" altLang="en-US" sz="2800" dirty="0"/>
              <a:t>- (</a:t>
            </a:r>
            <a:r>
              <a:rPr lang="en-US" sz="2800" i="1" dirty="0"/>
              <a:t>E</a:t>
            </a:r>
            <a:r>
              <a:rPr lang="en-US" sz="2800" dirty="0"/>
              <a:t>{X})</a:t>
            </a:r>
            <a:r>
              <a:rPr lang="en-US" sz="2800" baseline="30000" dirty="0"/>
              <a:t>2</a:t>
            </a:r>
            <a:endParaRPr lang="en-US" sz="2800" dirty="0"/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charset="2"/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4145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0"/>
          <a:stretch/>
        </p:blipFill>
        <p:spPr>
          <a:xfrm>
            <a:off x="1306285" y="0"/>
            <a:ext cx="10151707" cy="691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971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0"/>
          <a:stretch/>
        </p:blipFill>
        <p:spPr>
          <a:xfrm>
            <a:off x="668175" y="227563"/>
            <a:ext cx="10472576" cy="490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553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3"/>
          <a:stretch/>
        </p:blipFill>
        <p:spPr>
          <a:xfrm>
            <a:off x="1399591" y="0"/>
            <a:ext cx="9927772" cy="676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96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Algebra </a:t>
            </a:r>
            <a:r>
              <a:rPr lang="en-US"/>
              <a:t>with Expectation and Variance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6" y="2017713"/>
            <a:ext cx="9339899" cy="4114800"/>
          </a:xfrm>
        </p:spPr>
        <p:txBody>
          <a:bodyPr/>
          <a:lstStyle/>
          <a:p>
            <a:r>
              <a:rPr lang="en-US" dirty="0"/>
              <a:t>Expectation is a linear operator that can be distributed across a function of a random variable, X, but variance is not </a:t>
            </a:r>
          </a:p>
          <a:p>
            <a:endParaRPr lang="en-US" dirty="0"/>
          </a:p>
          <a:p>
            <a:r>
              <a:rPr lang="en-US" dirty="0"/>
              <a:t>What is </a:t>
            </a:r>
            <a:r>
              <a:rPr lang="en-US" i="1" dirty="0"/>
              <a:t>E</a:t>
            </a:r>
            <a:r>
              <a:rPr lang="en-US" dirty="0"/>
              <a:t>{a + </a:t>
            </a:r>
            <a:r>
              <a:rPr lang="en-US" dirty="0" err="1"/>
              <a:t>bX</a:t>
            </a:r>
            <a:r>
              <a:rPr lang="en-US" dirty="0"/>
              <a:t>}</a:t>
            </a:r>
          </a:p>
          <a:p>
            <a:endParaRPr lang="en-US" dirty="0"/>
          </a:p>
          <a:p>
            <a:r>
              <a:rPr lang="en-US" dirty="0"/>
              <a:t> What is </a:t>
            </a:r>
            <a:r>
              <a:rPr lang="en-US" i="1" dirty="0" err="1"/>
              <a:t>Var</a:t>
            </a:r>
            <a:r>
              <a:rPr lang="en-US" dirty="0"/>
              <a:t>{a + </a:t>
            </a:r>
            <a:r>
              <a:rPr lang="en-US" dirty="0" err="1"/>
              <a:t>bX</a:t>
            </a:r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76916" y="5435581"/>
            <a:ext cx="867746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/>
              <a:t>Recall: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Var</a:t>
            </a:r>
            <a:r>
              <a:rPr lang="en-US" altLang="en-US" sz="2800" dirty="0"/>
              <a:t>{X} = </a:t>
            </a:r>
            <a:r>
              <a:rPr lang="en-US" sz="2800" i="1" dirty="0"/>
              <a:t>E</a:t>
            </a:r>
            <a:r>
              <a:rPr lang="en-US" sz="2800" dirty="0"/>
              <a:t>{X</a:t>
            </a:r>
            <a:r>
              <a:rPr lang="en-US" sz="2800" baseline="30000" dirty="0"/>
              <a:t>2</a:t>
            </a:r>
            <a:r>
              <a:rPr lang="en-US" sz="2800" dirty="0"/>
              <a:t>} </a:t>
            </a:r>
            <a:r>
              <a:rPr lang="en-US" altLang="en-US" sz="2800" dirty="0"/>
              <a:t>- (</a:t>
            </a:r>
            <a:r>
              <a:rPr lang="en-US" sz="2800" i="1" dirty="0"/>
              <a:t>E</a:t>
            </a:r>
            <a:r>
              <a:rPr lang="en-US" sz="2800" dirty="0"/>
              <a:t>{X})</a:t>
            </a:r>
            <a:r>
              <a:rPr lang="en-US" sz="2800" baseline="30000" dirty="0"/>
              <a:t>2</a:t>
            </a:r>
            <a:endParaRPr lang="en-US" sz="2800" dirty="0"/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charset="2"/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051118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Algebra </a:t>
            </a:r>
            <a:r>
              <a:rPr lang="en-US"/>
              <a:t>with Expectation and Variance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6" y="2017713"/>
            <a:ext cx="9339899" cy="4114800"/>
          </a:xfrm>
        </p:spPr>
        <p:txBody>
          <a:bodyPr/>
          <a:lstStyle/>
          <a:p>
            <a:r>
              <a:rPr lang="en-US" dirty="0"/>
              <a:t>If X and Y are independent, what is </a:t>
            </a:r>
            <a:r>
              <a:rPr lang="en-US" i="1" dirty="0" err="1"/>
              <a:t>Var</a:t>
            </a:r>
            <a:r>
              <a:rPr lang="en-US" dirty="0"/>
              <a:t>{X + Y}?</a:t>
            </a:r>
          </a:p>
          <a:p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90304" y="2804348"/>
            <a:ext cx="867746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dirty="0"/>
              <a:t>Recall:</a:t>
            </a:r>
            <a:r>
              <a:rPr lang="en-US" altLang="en-US" sz="2800" i="1" dirty="0"/>
              <a:t> </a:t>
            </a:r>
            <a:r>
              <a:rPr lang="en-US" altLang="en-US" sz="2800" i="1" dirty="0" err="1"/>
              <a:t>Var</a:t>
            </a:r>
            <a:r>
              <a:rPr lang="en-US" altLang="en-US" sz="2800" dirty="0"/>
              <a:t>{X} = </a:t>
            </a:r>
            <a:r>
              <a:rPr lang="en-US" sz="2800" i="1" dirty="0"/>
              <a:t>E</a:t>
            </a:r>
            <a:r>
              <a:rPr lang="en-US" sz="2800" dirty="0"/>
              <a:t>{X</a:t>
            </a:r>
            <a:r>
              <a:rPr lang="en-US" sz="2800" baseline="30000" dirty="0"/>
              <a:t>2</a:t>
            </a:r>
            <a:r>
              <a:rPr lang="en-US" sz="2800" dirty="0"/>
              <a:t>} </a:t>
            </a:r>
            <a:r>
              <a:rPr lang="en-US" altLang="en-US" sz="2800" dirty="0"/>
              <a:t>- (</a:t>
            </a:r>
            <a:r>
              <a:rPr lang="en-US" sz="2800" i="1" dirty="0"/>
              <a:t>E</a:t>
            </a:r>
            <a:r>
              <a:rPr lang="en-US" sz="2800" dirty="0"/>
              <a:t>{X})</a:t>
            </a:r>
            <a:r>
              <a:rPr lang="en-US" sz="2800" baseline="30000" dirty="0"/>
              <a:t>2</a:t>
            </a:r>
            <a:endParaRPr lang="en-US" sz="2800" dirty="0"/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charset="2"/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218476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312989" y="114300"/>
            <a:ext cx="7793037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dirty="0"/>
              <a:t>Key terms moving forward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12989" y="1436914"/>
            <a:ext cx="8342570" cy="4444139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3200" dirty="0"/>
              <a:t>Probability mass function, PMF</a:t>
            </a:r>
          </a:p>
          <a:p>
            <a:pPr eaLnBrk="1" hangingPunct="1">
              <a:defRPr/>
            </a:pPr>
            <a:endParaRPr lang="en-US" sz="3200" dirty="0"/>
          </a:p>
          <a:p>
            <a:pPr eaLnBrk="1" hangingPunct="1">
              <a:defRPr/>
            </a:pPr>
            <a:r>
              <a:rPr lang="en-US" sz="3200" dirty="0"/>
              <a:t>Cumulative distribution function, CDF</a:t>
            </a:r>
          </a:p>
          <a:p>
            <a:pPr eaLnBrk="1" hangingPunct="1">
              <a:defRPr/>
            </a:pPr>
            <a:endParaRPr lang="en-US" sz="3200" dirty="0"/>
          </a:p>
          <a:p>
            <a:pPr eaLnBrk="1" hangingPunct="1">
              <a:defRPr/>
            </a:pPr>
            <a:r>
              <a:rPr lang="en-US" sz="3200" dirty="0"/>
              <a:t>Expectation/Expected value</a:t>
            </a:r>
          </a:p>
          <a:p>
            <a:pPr eaLnBrk="1" hangingPunct="1">
              <a:defRPr/>
            </a:pPr>
            <a:endParaRPr lang="en-US" sz="3200" dirty="0"/>
          </a:p>
          <a:p>
            <a:pPr eaLnBrk="1" hangingPunct="1">
              <a:defRPr/>
            </a:pPr>
            <a:r>
              <a:rPr lang="en-US" sz="3200" dirty="0"/>
              <a:t>Variance</a:t>
            </a:r>
          </a:p>
          <a:p>
            <a:pPr eaLnBrk="1" hangingPunct="1">
              <a:defRPr/>
            </a:pPr>
            <a:endParaRPr lang="en-US" sz="3200" dirty="0"/>
          </a:p>
          <a:p>
            <a:pPr eaLnBrk="1" hangingPunct="1">
              <a:defRPr/>
            </a:pPr>
            <a:r>
              <a:rPr lang="en-US" sz="3200" dirty="0"/>
              <a:t>Random variable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044288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78" y="-151284"/>
            <a:ext cx="10415382" cy="735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857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6185</TotalTime>
  <Words>2317</Words>
  <Application>Microsoft Macintosh PowerPoint</Application>
  <PresentationFormat>Widescreen</PresentationFormat>
  <Paragraphs>328</Paragraphs>
  <Slides>52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Calibri</vt:lpstr>
      <vt:lpstr>Calibri Light</vt:lpstr>
      <vt:lpstr>CMSS12</vt:lpstr>
      <vt:lpstr>Tahoma</vt:lpstr>
      <vt:lpstr>Times New Roman</vt:lpstr>
      <vt:lpstr>Wingdings</vt:lpstr>
      <vt:lpstr>Office Theme</vt:lpstr>
      <vt:lpstr>Equation</vt:lpstr>
      <vt:lpstr>FW536 – Statistical modeling for ecology and conservation   AKA Get your data on!</vt:lpstr>
      <vt:lpstr>What is this course?</vt:lpstr>
      <vt:lpstr>Course oath</vt:lpstr>
      <vt:lpstr>Grading</vt:lpstr>
      <vt:lpstr>This course is just a jumping off point</vt:lpstr>
      <vt:lpstr>PowerPoint Presentation</vt:lpstr>
      <vt:lpstr>PowerPoint Presentation</vt:lpstr>
      <vt:lpstr>PowerPoint Presentation</vt:lpstr>
      <vt:lpstr>PowerPoint Presentation</vt:lpstr>
      <vt:lpstr>Probability Experiments</vt:lpstr>
      <vt:lpstr>Probability Experiments</vt:lpstr>
      <vt:lpstr>Probability Experiments</vt:lpstr>
      <vt:lpstr>Classical Probability</vt:lpstr>
      <vt:lpstr>Classical Probability-II (Example)</vt:lpstr>
      <vt:lpstr>DNA Example  </vt:lpstr>
      <vt:lpstr>DNA Example  </vt:lpstr>
      <vt:lpstr>DNA Example  </vt:lpstr>
      <vt:lpstr>Probabilities Formalized</vt:lpstr>
      <vt:lpstr>Example</vt:lpstr>
      <vt:lpstr>Conditional Probability-I</vt:lpstr>
      <vt:lpstr>Conditional Probability-II</vt:lpstr>
      <vt:lpstr>Conditional Probability-V</vt:lpstr>
      <vt:lpstr>Independent Events-I</vt:lpstr>
      <vt:lpstr>“AND” - The Multiplication Rule The “joint distribution” of A and B</vt:lpstr>
      <vt:lpstr>“AND” - The Multiplication Rule The “joint distribution” of A and B</vt:lpstr>
      <vt:lpstr>PowerPoint Presentation</vt:lpstr>
      <vt:lpstr>PowerPoint Presentation</vt:lpstr>
      <vt:lpstr>PowerPoint Presentation</vt:lpstr>
      <vt:lpstr>“OR” - The Additive Rule</vt:lpstr>
      <vt:lpstr>“OR” - The Additive Rule</vt:lpstr>
      <vt:lpstr>Using the Rules of Probability (Example)</vt:lpstr>
      <vt:lpstr>Review of Concepts and Formulae</vt:lpstr>
      <vt:lpstr>QUESTION: Prove the equality in Bayes rule using simple probability rules</vt:lpstr>
      <vt:lpstr>BREAK: Up Next - Operationalizing Probability</vt:lpstr>
      <vt:lpstr>Random Variables-I</vt:lpstr>
      <vt:lpstr>Random Variables - II</vt:lpstr>
      <vt:lpstr>Random Variables - III</vt:lpstr>
      <vt:lpstr>PowerPoint Presentation</vt:lpstr>
      <vt:lpstr>Probability Distributions  (Discrete-I)</vt:lpstr>
      <vt:lpstr>Probability Distributions  (Discrete-II)</vt:lpstr>
      <vt:lpstr>Discrete Cumulative Distribution Function</vt:lpstr>
      <vt:lpstr>Discrete Cumulative Distribution Function</vt:lpstr>
      <vt:lpstr>Means, Variances and Standard Deviations-I</vt:lpstr>
      <vt:lpstr>Expected Value</vt:lpstr>
      <vt:lpstr>Means, Variances and  Standard Deviations-II</vt:lpstr>
      <vt:lpstr>PowerPoint Presentation</vt:lpstr>
      <vt:lpstr>PowerPoint Presentation</vt:lpstr>
      <vt:lpstr>PowerPoint Presentation</vt:lpstr>
      <vt:lpstr>Algebra with Expectation and Variance</vt:lpstr>
      <vt:lpstr>Algebra with Expectation and Variance</vt:lpstr>
      <vt:lpstr>Key terms moving forward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FW599- Winter 2021 Seminar in Quantitative and Computational Biology</dc:title>
  <dc:creator>Levi, Taal</dc:creator>
  <cp:lastModifiedBy>Levi, Taal</cp:lastModifiedBy>
  <cp:revision>79</cp:revision>
  <dcterms:created xsi:type="dcterms:W3CDTF">2020-12-09T20:59:16Z</dcterms:created>
  <dcterms:modified xsi:type="dcterms:W3CDTF">2026-09-13T18:28:48Z</dcterms:modified>
</cp:coreProperties>
</file>