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7"/>
  </p:notesMasterIdLst>
  <p:sldIdLst>
    <p:sldId id="256" r:id="rId2"/>
    <p:sldId id="335" r:id="rId3"/>
    <p:sldId id="350" r:id="rId4"/>
    <p:sldId id="351" r:id="rId5"/>
    <p:sldId id="338" r:id="rId6"/>
    <p:sldId id="337" r:id="rId7"/>
    <p:sldId id="339" r:id="rId8"/>
    <p:sldId id="336" r:id="rId9"/>
    <p:sldId id="340" r:id="rId10"/>
    <p:sldId id="341" r:id="rId11"/>
    <p:sldId id="342" r:id="rId12"/>
    <p:sldId id="343" r:id="rId13"/>
    <p:sldId id="344" r:id="rId14"/>
    <p:sldId id="345" r:id="rId15"/>
    <p:sldId id="353" r:id="rId16"/>
    <p:sldId id="257" r:id="rId17"/>
    <p:sldId id="258" r:id="rId18"/>
    <p:sldId id="261" r:id="rId19"/>
    <p:sldId id="346" r:id="rId20"/>
    <p:sldId id="262" r:id="rId21"/>
    <p:sldId id="264" r:id="rId22"/>
    <p:sldId id="263" r:id="rId23"/>
    <p:sldId id="333" r:id="rId24"/>
    <p:sldId id="354" r:id="rId25"/>
    <p:sldId id="267" r:id="rId26"/>
    <p:sldId id="268" r:id="rId27"/>
    <p:sldId id="269" r:id="rId28"/>
    <p:sldId id="271" r:id="rId29"/>
    <p:sldId id="347" r:id="rId30"/>
    <p:sldId id="273" r:id="rId31"/>
    <p:sldId id="274" r:id="rId32"/>
    <p:sldId id="281" r:id="rId33"/>
    <p:sldId id="275" r:id="rId34"/>
    <p:sldId id="282" r:id="rId35"/>
    <p:sldId id="276" r:id="rId36"/>
    <p:sldId id="277" r:id="rId37"/>
    <p:sldId id="278" r:id="rId38"/>
    <p:sldId id="279" r:id="rId39"/>
    <p:sldId id="283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7" r:id="rId51"/>
    <p:sldId id="298" r:id="rId52"/>
    <p:sldId id="299" r:id="rId53"/>
    <p:sldId id="300" r:id="rId54"/>
    <p:sldId id="301" r:id="rId55"/>
    <p:sldId id="302" r:id="rId56"/>
    <p:sldId id="304" r:id="rId57"/>
    <p:sldId id="305" r:id="rId58"/>
    <p:sldId id="306" r:id="rId59"/>
    <p:sldId id="307" r:id="rId60"/>
    <p:sldId id="285" r:id="rId61"/>
    <p:sldId id="308" r:id="rId62"/>
    <p:sldId id="309" r:id="rId63"/>
    <p:sldId id="280" r:id="rId64"/>
    <p:sldId id="310" r:id="rId65"/>
    <p:sldId id="311" r:id="rId66"/>
    <p:sldId id="313" r:id="rId67"/>
    <p:sldId id="315" r:id="rId68"/>
    <p:sldId id="314" r:id="rId69"/>
    <p:sldId id="316" r:id="rId70"/>
    <p:sldId id="317" r:id="rId71"/>
    <p:sldId id="318" r:id="rId72"/>
    <p:sldId id="320" r:id="rId73"/>
    <p:sldId id="326" r:id="rId74"/>
    <p:sldId id="327" r:id="rId75"/>
    <p:sldId id="355" r:id="rId76"/>
    <p:sldId id="356" r:id="rId77"/>
    <p:sldId id="357" r:id="rId78"/>
    <p:sldId id="358" r:id="rId79"/>
    <p:sldId id="362" r:id="rId80"/>
    <p:sldId id="361" r:id="rId81"/>
    <p:sldId id="363" r:id="rId82"/>
    <p:sldId id="364" r:id="rId83"/>
    <p:sldId id="365" r:id="rId84"/>
    <p:sldId id="366" r:id="rId85"/>
    <p:sldId id="367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04"/>
    <p:restoredTop sz="96301"/>
  </p:normalViewPr>
  <p:slideViewPr>
    <p:cSldViewPr snapToGrid="0" snapToObjects="1">
      <p:cViewPr>
        <p:scale>
          <a:sx n="117" d="100"/>
          <a:sy n="117" d="100"/>
        </p:scale>
        <p:origin x="128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51F47-96D9-264D-A1B3-07300A130A9D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5E7BF-D1A8-7D40-B449-F0A2346CB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6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kind of model is this? (regression)</a:t>
            </a:r>
          </a:p>
          <a:p>
            <a:endParaRPr lang="en-US" dirty="0"/>
          </a:p>
          <a:p>
            <a:r>
              <a:rPr lang="en-US" dirty="0"/>
              <a:t>How would bad scientists interpret?</a:t>
            </a:r>
          </a:p>
          <a:p>
            <a:endParaRPr lang="en-US" dirty="0"/>
          </a:p>
          <a:p>
            <a:r>
              <a:rPr lang="en-US" dirty="0"/>
              <a:t>Let’s interpret correctly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05E7BF-D1A8-7D40-B449-F0A2346CBD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54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this model called in stats classes? (ANCOVA)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05E7BF-D1A8-7D40-B449-F0A2346CBD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00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to think about sample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05E7BF-D1A8-7D40-B449-F0A2346CBD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60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05E7BF-D1A8-7D40-B449-F0A2346CBD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68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2" name="Shape 2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06400">
              <a:lnSpc>
                <a:spcPct val="100000"/>
              </a:lnSpc>
              <a:defRPr sz="1800"/>
            </a:lvl1pPr>
          </a:lstStyle>
          <a:p>
            <a:r>
              <a:t>A minor revolution in ecology is using eDNA from water to sample aquatic species.  I have started a project with He Daming of the Asian International Rivers Center at Yunnan University to use this technology to map fish populations. </a:t>
            </a:r>
          </a:p>
        </p:txBody>
      </p:sp>
    </p:spTree>
    <p:extLst>
      <p:ext uri="{BB962C8B-B14F-4D97-AF65-F5344CB8AC3E}">
        <p14:creationId xmlns:p14="http://schemas.microsoft.com/office/powerpoint/2010/main" val="197743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5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1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5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7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6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2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4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7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1FFE8-F6DD-CE4C-96E8-BBE38A2B968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D7E08-75BC-1448-8F36-EC22C174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689" y="1122363"/>
            <a:ext cx="11227443" cy="2387600"/>
          </a:xfrm>
        </p:spPr>
        <p:txBody>
          <a:bodyPr>
            <a:normAutofit/>
          </a:bodyPr>
          <a:lstStyle/>
          <a:p>
            <a:r>
              <a:rPr lang="en-US" altLang="en-US" b="1" dirty="0">
                <a:latin typeface="Arial" charset="0"/>
                <a:ea typeface="Arial" charset="0"/>
                <a:cs typeface="Arial" charset="0"/>
              </a:rPr>
              <a:t>General</a:t>
            </a:r>
            <a:r>
              <a:rPr lang="en-US" altLang="en-US" i="1" dirty="0">
                <a:latin typeface="Arial" charset="0"/>
                <a:ea typeface="Arial" charset="0"/>
                <a:cs typeface="Arial" charset="0"/>
              </a:rPr>
              <a:t>ized</a:t>
            </a:r>
            <a:r>
              <a:rPr lang="en-US" altLang="en-US" b="1" dirty="0">
                <a:latin typeface="Arial" charset="0"/>
                <a:ea typeface="Arial" charset="0"/>
                <a:cs typeface="Arial" charset="0"/>
              </a:rPr>
              <a:t> Linear Models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50666" y="6299200"/>
            <a:ext cx="45511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Some material from Olivier </a:t>
            </a:r>
            <a:r>
              <a:rPr lang="en-US" sz="2000" dirty="0" err="1"/>
              <a:t>Gimenez</a:t>
            </a:r>
            <a:r>
              <a:rPr lang="en-US" sz="2000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1918894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9DEC-ACE9-0168-5DCB-F972202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831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What influences partying in college?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3127-7CBA-A0D6-AF36-8EE971DAC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8" y="1951564"/>
            <a:ext cx="5083444" cy="463521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is the average number of party hours for males and females who don’t drink?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average number of party hours for males and females who have an average of 5 drinks per week?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What does the algebra and geometry (graph) of this model look like?</a:t>
            </a:r>
          </a:p>
          <a:p>
            <a:pPr marL="514350" indent="-514350">
              <a:buFont typeface="+mj-lt"/>
              <a:buAutoNum type="arabicPeriod"/>
            </a:pP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6" name="Picture 5" descr="R code and output: fit1 &lt;- lm(partyHr ~ drinks + gender). Intercept 1.740, drinks 0.555, genderfemale 0.774 (p=0.008); R-squared 0.576." title="R code and output: fit1 &lt;- lm(partyHr ~ drinks + gender). Intercept 1.740, drink">
            <a:extLst>
              <a:ext uri="{FF2B5EF4-FFF2-40B4-BE49-F238E27FC236}">
                <a16:creationId xmlns:a16="http://schemas.microsoft.com/office/drawing/2014/main" id="{9E1C0020-F474-ACFB-62A2-94478D663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924" y="976392"/>
            <a:ext cx="8831990" cy="58816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D16E37-74C0-A380-772B-6F4C849ADBD0}"/>
              </a:ext>
            </a:extLst>
          </p:cNvPr>
          <p:cNvSpPr txBox="1"/>
          <p:nvPr/>
        </p:nvSpPr>
        <p:spPr>
          <a:xfrm>
            <a:off x="537728" y="1151186"/>
            <a:ext cx="2260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368802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3127-7CBA-A0D6-AF36-8EE971DAC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433" y="0"/>
            <a:ext cx="7935133" cy="4635216"/>
          </a:xfrm>
        </p:spPr>
        <p:txBody>
          <a:bodyPr>
            <a:normAutofit/>
          </a:bodyPr>
          <a:lstStyle/>
          <a:p>
            <a:r>
              <a:rPr lang="en-US" dirty="0"/>
              <a:t>Can change the reference level to female</a:t>
            </a:r>
          </a:p>
          <a:p>
            <a:pPr lvl="1"/>
            <a:r>
              <a:rPr lang="en-US" dirty="0"/>
              <a:t>survey$gender2 &lt;- relevel(</a:t>
            </a:r>
            <a:r>
              <a:rPr lang="en-US" dirty="0" err="1"/>
              <a:t>survey$gender</a:t>
            </a:r>
            <a:r>
              <a:rPr lang="en-US" dirty="0"/>
              <a:t>,"female")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7" name="Picture 6" descr="R code and output: fit2 &lt;- lm(partyHr ~ drinks + gender2) with female reference. Intercept 2.514, drinks 0.555, gender2male -0.774 (p=0.008); R-squared 0.576." title="R code and output: fit2 &lt;- lm(partyHr ~ drinks + gender2) with female reference.">
            <a:extLst>
              <a:ext uri="{FF2B5EF4-FFF2-40B4-BE49-F238E27FC236}">
                <a16:creationId xmlns:a16="http://schemas.microsoft.com/office/drawing/2014/main" id="{60ABF01B-01A1-F243-5611-185FB5E4E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433" y="976267"/>
            <a:ext cx="8870811" cy="588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7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9DEC-ACE9-0168-5DCB-F972202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831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Interaction 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3127-7CBA-A0D6-AF36-8EE971DAC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9" y="1951564"/>
            <a:ext cx="4680488" cy="463521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is the interpretation?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average number of party hours for males and females who have an average of 5 drinks per week?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What does the algebra and geometry (graph) of this model look like?</a:t>
            </a:r>
          </a:p>
          <a:p>
            <a:pPr marL="514350" indent="-514350">
              <a:buFont typeface="+mj-lt"/>
              <a:buAutoNum type="arabicPeriod"/>
            </a:pP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D16E37-74C0-A380-772B-6F4C849ADBD0}"/>
              </a:ext>
            </a:extLst>
          </p:cNvPr>
          <p:cNvSpPr txBox="1"/>
          <p:nvPr/>
        </p:nvSpPr>
        <p:spPr>
          <a:xfrm>
            <a:off x="537728" y="1151186"/>
            <a:ext cx="2260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Group Work</a:t>
            </a:r>
          </a:p>
        </p:txBody>
      </p:sp>
      <p:pic>
        <p:nvPicPr>
          <p:cNvPr id="4" name="Picture 3" descr="R output: fit3 &lt;- lm(partyHr ~ drinks + gender + drinks:gender). drinks 0.492, genderfemale -0.322 (ns), interaction drinks:genderfemale 0.152 (p=1.6e-07); R-squared 0.587." title="R output: fit3 &lt;- lm(partyHr ~ drinks + gender + drinks:gender). drinks 0.492, g">
            <a:extLst>
              <a:ext uri="{FF2B5EF4-FFF2-40B4-BE49-F238E27FC236}">
                <a16:creationId xmlns:a16="http://schemas.microsoft.com/office/drawing/2014/main" id="{A42BFAAF-0CE2-C71B-E7EB-660A884720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708"/>
          <a:stretch/>
        </p:blipFill>
        <p:spPr>
          <a:xfrm>
            <a:off x="4848503" y="1117251"/>
            <a:ext cx="7343497" cy="57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12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9DEC-ACE9-0168-5DCB-F972202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130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More than two levels – Drinking by religion</a:t>
            </a:r>
          </a:p>
        </p:txBody>
      </p:sp>
      <p:pic>
        <p:nvPicPr>
          <p:cNvPr id="5" name="Picture 4" descr="R output: lm(drinks ~ religion), reference Christian. Intercept 7.54; Muslim -5.35, Hindu -3.57, Buddhist -4.61 significant; R-squared 0.026." title="R output: lm(drinks ~ religion), reference Christian. Intercept 7.54; Muslim -5.">
            <a:extLst>
              <a:ext uri="{FF2B5EF4-FFF2-40B4-BE49-F238E27FC236}">
                <a16:creationId xmlns:a16="http://schemas.microsoft.com/office/drawing/2014/main" id="{4B2313E5-16A2-BBCA-FADA-59EC5F203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661666"/>
            <a:ext cx="7772400" cy="6197709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F9FAEB-BFC0-711A-535A-5644D0651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3476"/>
            <a:ext cx="4419600" cy="4351338"/>
          </a:xfrm>
        </p:spPr>
        <p:txBody>
          <a:bodyPr/>
          <a:lstStyle/>
          <a:p>
            <a:r>
              <a:rPr lang="en-US" dirty="0"/>
              <a:t>Start with reference level “Christian”</a:t>
            </a:r>
          </a:p>
        </p:txBody>
      </p:sp>
    </p:spTree>
    <p:extLst>
      <p:ext uri="{BB962C8B-B14F-4D97-AF65-F5344CB8AC3E}">
        <p14:creationId xmlns:p14="http://schemas.microsoft.com/office/powerpoint/2010/main" val="154794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9DEC-ACE9-0168-5DCB-F972202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130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More than two levels – Drinking by religion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F9FAEB-BFC0-711A-535A-5644D0651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3476"/>
            <a:ext cx="4419600" cy="4351338"/>
          </a:xfrm>
        </p:spPr>
        <p:txBody>
          <a:bodyPr/>
          <a:lstStyle/>
          <a:p>
            <a:r>
              <a:rPr lang="en-US" dirty="0"/>
              <a:t>Now with reference level “Atheist”</a:t>
            </a:r>
          </a:p>
        </p:txBody>
      </p:sp>
      <p:pic>
        <p:nvPicPr>
          <p:cNvPr id="3" name="Picture 2" descr="R output: lm(drinks ~ religion) with Atheist reference. Intercept 5.80; relChristian 1.74, relJewish 3.92 (p=0.006), relMuslim -3.62; R-squared 0.026." title="R output: lm(drinks ~ religion) with Atheist reference. Intercept 5.80; relChris">
            <a:extLst>
              <a:ext uri="{FF2B5EF4-FFF2-40B4-BE49-F238E27FC236}">
                <a16:creationId xmlns:a16="http://schemas.microsoft.com/office/drawing/2014/main" id="{26A409F6-822F-A1B1-429B-A4C87D3CF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078" y="1024263"/>
            <a:ext cx="8268922" cy="58337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11649C-96B1-7AD8-6704-3E58B8740C85}"/>
              </a:ext>
            </a:extLst>
          </p:cNvPr>
          <p:cNvSpPr txBox="1"/>
          <p:nvPr/>
        </p:nvSpPr>
        <p:spPr>
          <a:xfrm>
            <a:off x="197217" y="4079631"/>
            <a:ext cx="35286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Why might this model not by ideal?</a:t>
            </a:r>
          </a:p>
          <a:p>
            <a:endParaRPr lang="en-US" sz="2400" dirty="0"/>
          </a:p>
          <a:p>
            <a:r>
              <a:rPr lang="en-US" sz="2400" dirty="0"/>
              <a:t>Is there a problem with releveling to assess all pairwise interactions?</a:t>
            </a:r>
          </a:p>
        </p:txBody>
      </p:sp>
    </p:spTree>
    <p:extLst>
      <p:ext uri="{BB962C8B-B14F-4D97-AF65-F5344CB8AC3E}">
        <p14:creationId xmlns:p14="http://schemas.microsoft.com/office/powerpoint/2010/main" val="427608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1E5A7-18A7-D06B-2564-4A7555100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363" y="-291307"/>
            <a:ext cx="10515600" cy="1325563"/>
          </a:xfrm>
        </p:spPr>
        <p:txBody>
          <a:bodyPr/>
          <a:lstStyle/>
          <a:p>
            <a:r>
              <a:rPr lang="en-US" dirty="0"/>
              <a:t>Sometimes we can’t be Normal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F16120-E460-7B6D-FD87-824A7AA5D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580" b="4940"/>
          <a:stretch/>
        </p:blipFill>
        <p:spPr>
          <a:xfrm>
            <a:off x="1028700" y="917601"/>
            <a:ext cx="9729788" cy="5940399"/>
          </a:xfrm>
        </p:spPr>
      </p:pic>
    </p:spTree>
    <p:extLst>
      <p:ext uri="{BB962C8B-B14F-4D97-AF65-F5344CB8AC3E}">
        <p14:creationId xmlns:p14="http://schemas.microsoft.com/office/powerpoint/2010/main" val="3834258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35535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Try a </a:t>
            </a:r>
            <a:r>
              <a:rPr lang="en-US" b="1" u="sng" dirty="0"/>
              <a:t>General</a:t>
            </a:r>
            <a:r>
              <a:rPr lang="en-US" dirty="0"/>
              <a:t> Linear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72" y="803548"/>
            <a:ext cx="11229109" cy="4351338"/>
          </a:xfrm>
        </p:spPr>
        <p:txBody>
          <a:bodyPr/>
          <a:lstStyle/>
          <a:p>
            <a:r>
              <a:rPr lang="en-US" dirty="0"/>
              <a:t>Survival (1/0) for passengers with known age, sex, and class</a:t>
            </a:r>
          </a:p>
          <a:p>
            <a:r>
              <a:rPr lang="en-US" dirty="0"/>
              <a:t>We could try fitting the linear model for class (</a:t>
            </a:r>
            <a:r>
              <a:rPr lang="en-US" i="1" dirty="0"/>
              <a:t>crew, first, second, third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titanic.lm</a:t>
            </a:r>
            <a:r>
              <a:rPr lang="en-US" dirty="0"/>
              <a:t> &lt;- lm(survived ~ class, data = titanic) </a:t>
            </a:r>
          </a:p>
          <a:p>
            <a:pPr lvl="1"/>
            <a:r>
              <a:rPr lang="en-US" dirty="0"/>
              <a:t>But the residuals, of course, are not remotely normally distributed.</a:t>
            </a:r>
          </a:p>
          <a:p>
            <a:pPr lvl="2"/>
            <a:r>
              <a:rPr lang="en-US" dirty="0"/>
              <a:t>And model is grossly </a:t>
            </a:r>
            <a:r>
              <a:rPr lang="en-US" dirty="0" err="1"/>
              <a:t>misspecified</a:t>
            </a:r>
            <a:r>
              <a:rPr lang="en-US" dirty="0"/>
              <a:t> because “survival” can only be 0 or 1</a:t>
            </a:r>
          </a:p>
          <a:p>
            <a:endParaRPr lang="en-US" dirty="0"/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pPr lvl="1"/>
            <a:endParaRPr lang="en-US" dirty="0"/>
          </a:p>
        </p:txBody>
      </p:sp>
      <p:pic>
        <p:nvPicPr>
          <p:cNvPr id="4" name="Picture 3" descr="Histogram of residuals from a linear model of binary survival. Bars cluster near -0.25 and above 0.5, clearly bimodal and non-normal, showing the model is misspecified." title="Histogram of residuals from a linear model of binary survival. Bars cluster ne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724" y="2944460"/>
            <a:ext cx="5437909" cy="2739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207815" y="6184663"/>
                <a:ext cx="1303712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charset="0"/>
                            </a:rPr>
                            <m:t>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Cambria Math" charset="0"/>
                        </a:rPr>
                        <m:t>~</m:t>
                      </m:r>
                      <m:r>
                        <a:rPr lang="en-US" sz="2000" b="0" i="1" smtClean="0">
                          <a:latin typeface="Cambria Math" charset="0"/>
                        </a:rPr>
                        <m:t>𝑁𝑜𝑟𝑚𝑎𝑙</m:t>
                      </m:r>
                      <m:r>
                        <a:rPr lang="en-US" sz="2000" b="0" i="1" smtClean="0">
                          <a:latin typeface="Cambria Math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charset="0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 charset="0"/>
                        </a:rPr>
                        <m:t>𝐼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charset="0"/>
                            </a:rPr>
                            <m:t>𝑐𝑙𝑎𝑠𝑠</m:t>
                          </m:r>
                          <m:r>
                            <a:rPr lang="en-US" sz="20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 charset="0"/>
                            </a:rPr>
                            <m:t>𝑓𝑖𝑟𝑠𝑡</m:t>
                          </m:r>
                        </m:e>
                      </m:d>
                      <m:r>
                        <a:rPr lang="en-US" sz="2000" b="0" i="1" smtClean="0">
                          <a:latin typeface="Cambria Math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charset="0"/>
                            </a:rPr>
                            <m:t>2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𝐼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𝑐𝑙𝑎𝑠𝑠</m:t>
                          </m:r>
                          <m:r>
                            <a:rPr lang="en-US" sz="2000" i="1">
                              <a:latin typeface="Cambria Math" charset="0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 charset="0"/>
                            </a:rPr>
                            <m:t>𝑠𝑒𝑐𝑜𝑛𝑑</m:t>
                          </m:r>
                        </m:e>
                      </m:d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charset="0"/>
                            </a:rPr>
                            <m:t>3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𝐼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𝑐𝑙𝑎𝑠𝑠</m:t>
                          </m:r>
                          <m:r>
                            <a:rPr lang="en-US" sz="2000" i="1">
                              <a:latin typeface="Cambria Math" charset="0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 charset="0"/>
                            </a:rPr>
                            <m:t>𝑡h𝑖𝑟𝑑</m:t>
                          </m:r>
                        </m:e>
                      </m:d>
                      <m:r>
                        <a:rPr lang="en-US" sz="2000" b="0" i="1" smtClean="0">
                          <a:latin typeface="Cambria Math" charset="0"/>
                        </a:rPr>
                        <m:t>,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7815" y="6184663"/>
                <a:ext cx="13037127" cy="307777"/>
              </a:xfrm>
              <a:prstGeom prst="rect">
                <a:avLst/>
              </a:prstGeom>
              <a:blipFill rotWithShape="0">
                <a:blip r:embed="rId3"/>
                <a:stretch>
                  <a:fillRect t="-4000" b="-3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572724" y="5684501"/>
            <a:ext cx="53097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u="sng" dirty="0"/>
              <a:t>The actual probability model under the hood</a:t>
            </a:r>
          </a:p>
        </p:txBody>
      </p:sp>
    </p:spTree>
    <p:extLst>
      <p:ext uri="{BB962C8B-B14F-4D97-AF65-F5344CB8AC3E}">
        <p14:creationId xmlns:p14="http://schemas.microsoft.com/office/powerpoint/2010/main" val="177757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u="sng" dirty="0"/>
              <a:t>General</a:t>
            </a:r>
            <a:r>
              <a:rPr lang="en-US" dirty="0"/>
              <a:t> Linear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8" y="1039083"/>
            <a:ext cx="11748655" cy="5500262"/>
          </a:xfrm>
        </p:spPr>
        <p:txBody>
          <a:bodyPr>
            <a:normAutofit/>
          </a:bodyPr>
          <a:lstStyle/>
          <a:p>
            <a:r>
              <a:rPr lang="en-US" dirty="0"/>
              <a:t>Let’s interpret this output</a:t>
            </a:r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pPr lvl="1"/>
            <a:endParaRPr lang="en-US" dirty="0"/>
          </a:p>
        </p:txBody>
      </p:sp>
      <p:pic>
        <p:nvPicPr>
          <p:cNvPr id="6" name="Picture 5" descr="R output: summary(titanic.lm), lm(survived ~ class). Intercept 0.240; classfirst 0.385, classsecond 0.174 significant, classthird 0.013 (ns); R-squared 0.087." title="R output: summary(titanic.lm), lm(survived ~ class). Intercept 0.240; classfirs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01" y="1670918"/>
            <a:ext cx="6908248" cy="51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14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dirty="0"/>
              <a:t>Generalized Linear Model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21672" y="1814936"/>
                <a:ext cx="11748655" cy="50430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We want to see how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varies with predictors,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bounded by 0 and 1</a:t>
                </a:r>
              </a:p>
              <a:p>
                <a:pPr lvl="1"/>
                <a:r>
                  <a:rPr lang="en-US" dirty="0"/>
                  <a:t>A linear function of predictors is NOT bounded by 0 and 1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Solution: Use an appropriate </a:t>
                </a:r>
                <a:r>
                  <a:rPr lang="en-US" b="1" dirty="0">
                    <a:solidFill>
                      <a:srgbClr val="0070C0"/>
                    </a:solidFill>
                  </a:rPr>
                  <a:t>link function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</a:rPr>
                      <m:t>𝑙</m:t>
                    </m:r>
                    <m:r>
                      <a:rPr lang="en-US" b="0" i="1" smtClean="0">
                        <a:latin typeface="Cambria Math" charset="0"/>
                      </a:rPr>
                      <m:t>𝑜𝑔𝑖𝑡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charset="0"/>
                      </a:rPr>
                      <m:t>log</m:t>
                    </m:r>
                    <m:r>
                      <a:rPr lang="en-US" b="0" i="1" smtClean="0">
                        <a:latin typeface="Cambria Math" charset="0"/>
                      </a:rPr>
                      <m:t>⁡(</m:t>
                    </m:r>
                    <m:f>
                      <m:fPr>
                        <m:ctrlPr>
                          <a:rPr lang="mr-I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𝑝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𝑝</m:t>
                        </m:r>
                      </m:den>
                    </m:f>
                    <m:r>
                      <a:rPr lang="en-US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>
                    <a:effectLst/>
                  </a:rPr>
                  <a:t>,   can be called “log odds” </a:t>
                </a:r>
              </a:p>
              <a:p>
                <a:pPr lvl="1"/>
                <a:r>
                  <a:rPr lang="en-US" dirty="0"/>
                  <a:t>When </a:t>
                </a:r>
                <a:r>
                  <a:rPr lang="en-US" i="1" dirty="0"/>
                  <a:t>p</a:t>
                </a:r>
                <a:r>
                  <a:rPr lang="en-US" dirty="0"/>
                  <a:t> -&gt; 0, logit(</a:t>
                </a:r>
                <a:r>
                  <a:rPr lang="en-US" i="1" dirty="0"/>
                  <a:t>p</a:t>
                </a:r>
                <a:r>
                  <a:rPr lang="en-US" dirty="0"/>
                  <a:t>) -&gt;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−</m:t>
                    </m:r>
                    <m:r>
                      <a:rPr lang="en-US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∞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>
                    <a:effectLst/>
                  </a:rPr>
                  <a:t>When </a:t>
                </a:r>
                <a:r>
                  <a:rPr lang="en-US" i="1" dirty="0">
                    <a:effectLst/>
                  </a:rPr>
                  <a:t>p</a:t>
                </a:r>
                <a:r>
                  <a:rPr lang="en-US" dirty="0">
                    <a:effectLst/>
                  </a:rPr>
                  <a:t> </a:t>
                </a:r>
                <a:r>
                  <a:rPr lang="en-US" dirty="0"/>
                  <a:t>-&gt;</a:t>
                </a:r>
                <a:r>
                  <a:rPr lang="en-US" dirty="0">
                    <a:effectLst/>
                  </a:rPr>
                  <a:t> 1, logit(</a:t>
                </a:r>
                <a:r>
                  <a:rPr lang="en-US" i="1" dirty="0">
                    <a:effectLst/>
                  </a:rPr>
                  <a:t>p</a:t>
                </a:r>
                <a:r>
                  <a:rPr lang="en-US" dirty="0">
                    <a:effectLst/>
                  </a:rPr>
                  <a:t>) </a:t>
                </a:r>
                <a:r>
                  <a:rPr lang="en-US" dirty="0"/>
                  <a:t>-&gt;</a:t>
                </a:r>
                <a:r>
                  <a:rPr lang="en-US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∞</m:t>
                    </m:r>
                  </m:oMath>
                </a14:m>
                <a:endParaRPr lang="en-US" dirty="0">
                  <a:effectLst/>
                </a:endParaRPr>
              </a:p>
              <a:p>
                <a:endParaRPr lang="en-US" dirty="0"/>
              </a:p>
              <a:p>
                <a:r>
                  <a:rPr lang="en-US" dirty="0"/>
                  <a:t>We have transformed </a:t>
                </a:r>
                <a:r>
                  <a:rPr lang="en-US" i="1" dirty="0"/>
                  <a:t>p </a:t>
                </a:r>
                <a:r>
                  <a:rPr lang="en-US" dirty="0"/>
                  <a:t>to the whole real line, and can now fit a linear combination of our predictors, which in this case are discrete factors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1672" y="1814936"/>
                <a:ext cx="11748655" cy="5043063"/>
              </a:xfrm>
              <a:blipFill>
                <a:blip r:embed="rId2"/>
                <a:stretch>
                  <a:fillRect l="-756" t="-2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02614" y="1016251"/>
                <a:ext cx="84511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lang="en-US" sz="2400" b="0" i="1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charset="0"/>
                      </a:rPr>
                      <m:t>~</m:t>
                    </m:r>
                    <m:r>
                      <a:rPr lang="en-US" sz="2400" b="0" i="1" smtClean="0">
                        <a:latin typeface="Cambria Math" charset="0"/>
                      </a:rPr>
                      <m:t>𝐵𝑒𝑟𝑛𝑜𝑢𝑙𝑙𝑖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 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charset="0"/>
                          </a:rPr>
                          <m:t>𝑌</m:t>
                        </m:r>
                      </m:e>
                      <m:sub>
                        <m:r>
                          <a:rPr lang="en-US" sz="2400" b="0" i="1" smtClean="0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charset="0"/>
                      </a:rPr>
                      <m:t>~</m:t>
                    </m:r>
                    <m:r>
                      <a:rPr lang="en-US" sz="2400" b="0" i="1" smtClean="0">
                        <a:latin typeface="Cambria Math" charset="0"/>
                      </a:rPr>
                      <m:t>𝐵𝑖𝑛𝑜𝑚𝑖𝑎𝑙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charset="0"/>
                          </a:rPr>
                          <m:t>1,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614" y="1016251"/>
                <a:ext cx="845118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226" t="-143333" b="-17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40873" y="3611976"/>
                <a:ext cx="84511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charset="0"/>
                        </a:rPr>
                        <m:t>𝑙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𝑜𝑔𝑖𝑡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𝑏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873" y="3611976"/>
                <a:ext cx="8451186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Line plot titled Sigmoid relationship: a smooth S-shaped logistic curve of Y versus X, rising from near 0 at low X to near 1 at high X, passing 0.5 at X=0." title="Line plot titled Sigmoid relationship: a smooth S-shaped logistic curve of Y ver">
            <a:extLst>
              <a:ext uri="{FF2B5EF4-FFF2-40B4-BE49-F238E27FC236}">
                <a16:creationId xmlns:a16="http://schemas.microsoft.com/office/drawing/2014/main" id="{149B0B9C-679B-87C5-A33A-C1E6AEDE1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371"/>
          <a:stretch/>
        </p:blipFill>
        <p:spPr>
          <a:xfrm>
            <a:off x="7720463" y="2671763"/>
            <a:ext cx="4249864" cy="288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FF8DC-BF55-D5E7-0168-02B5E382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33333"/>
                </a:solidFill>
                <a:effectLst/>
              </a:rPr>
              <a:t>From probability to odds to log of odds</a:t>
            </a:r>
            <a:br>
              <a:rPr lang="en-US" b="1" dirty="0">
                <a:solidFill>
                  <a:srgbClr val="333333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EDFC9-6134-0D5E-B9C9-1EACEFC7D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336"/>
            <a:ext cx="10515600" cy="5486400"/>
          </a:xfrm>
        </p:spPr>
        <p:txBody>
          <a:bodyPr>
            <a:normAutofit/>
          </a:bodyPr>
          <a:lstStyle/>
          <a:p>
            <a:pPr algn="l">
              <a:spcAft>
                <a:spcPts val="1200"/>
              </a:spcAft>
            </a:pPr>
            <a:r>
              <a:rPr lang="en-US" b="0" i="0" dirty="0">
                <a:solidFill>
                  <a:srgbClr val="333333"/>
                </a:solidFill>
                <a:effectLst/>
                <a:latin typeface="ProximaNova"/>
              </a:rPr>
              <a:t>Imagine the probability of success of some event is .8.  Then the probability of failure is 1 – .8 = .2.  The odds of success is the ratio of the probability of success over the probability of failure.  0.8/0.2 = 4.  That is to say that the odds of success are  4 to 1.  If the probability of success is .5, i.e., 50-50 percent chance, then the odds of success is 1 to 1.</a:t>
            </a:r>
          </a:p>
          <a:p>
            <a:pPr algn="l">
              <a:spcAft>
                <a:spcPts val="1200"/>
              </a:spcAft>
            </a:pPr>
            <a:r>
              <a:rPr lang="en-US" b="0" i="0" dirty="0">
                <a:solidFill>
                  <a:srgbClr val="333333"/>
                </a:solidFill>
                <a:effectLst/>
                <a:latin typeface="ProximaNova"/>
              </a:rPr>
              <a:t>The transformation from probability to odds is a monotonic transformation, meaning the odds increase as the probability increases or vice versa.  Probability ranges from 0 and 1.  Odds range from 0 and positive infinity. Log odds from negative Inf to Inf</a:t>
            </a:r>
          </a:p>
          <a:p>
            <a:pPr algn="l">
              <a:spcAft>
                <a:spcPts val="1200"/>
              </a:spcAft>
            </a:pPr>
            <a:r>
              <a:rPr lang="en-US" dirty="0">
                <a:solidFill>
                  <a:srgbClr val="333333"/>
                </a:solidFill>
                <a:latin typeface="ProximaNova"/>
              </a:rPr>
              <a:t>MUCH easier to interpret probability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0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D2F62-9E23-F1CF-1357-DA84C0F8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General</a:t>
            </a:r>
            <a:r>
              <a:rPr lang="en-US" dirty="0"/>
              <a:t> Linear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DB1789-A87C-3067-4BBB-3FB4DB620D12}"/>
              </a:ext>
            </a:extLst>
          </p:cNvPr>
          <p:cNvSpPr txBox="1"/>
          <p:nvPr/>
        </p:nvSpPr>
        <p:spPr>
          <a:xfrm>
            <a:off x="301487" y="1915078"/>
            <a:ext cx="3076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Often written as: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BADE7D-1633-2B3E-5C8A-BAE2B74A3B5C}"/>
              </a:ext>
            </a:extLst>
          </p:cNvPr>
          <p:cNvSpPr txBox="1"/>
          <p:nvPr/>
        </p:nvSpPr>
        <p:spPr>
          <a:xfrm>
            <a:off x="165652" y="4492626"/>
            <a:ext cx="3074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But even clearer: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DE8253-5690-2C47-7394-3F470C60B399}"/>
              </a:ext>
            </a:extLst>
          </p:cNvPr>
          <p:cNvSpPr txBox="1"/>
          <p:nvPr/>
        </p:nvSpPr>
        <p:spPr>
          <a:xfrm>
            <a:off x="838200" y="5979974"/>
            <a:ext cx="10737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From this we can see assumption of constant variance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91835" y="4321463"/>
            <a:ext cx="7213600" cy="927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 b="0">
                <a:latin typeface="Cambria"/>
              </a:rPr>
              <a:t>y ~ N(β</a:t>
            </a:r>
            <a:r>
              <a:rPr sz="2600" b="0" baseline="-25000">
                <a:latin typeface="Cambria"/>
              </a:rPr>
              <a:t>0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1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1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2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2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3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3</a:t>
            </a:r>
            <a:r>
              <a:rPr sz="2600" b="0">
                <a:latin typeface="Cambria"/>
              </a:rPr>
              <a:t> + …, σ)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12435" y="1690688"/>
            <a:ext cx="7772400" cy="18993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 b="0" dirty="0">
                <a:latin typeface="Cambria"/>
              </a:rPr>
              <a:t>y = β</a:t>
            </a:r>
            <a:r>
              <a:rPr sz="2600" b="0" baseline="-25000" dirty="0">
                <a:latin typeface="Cambria"/>
              </a:rPr>
              <a:t>0</a:t>
            </a:r>
            <a:r>
              <a:rPr sz="2600" b="0" dirty="0">
                <a:latin typeface="Cambria"/>
              </a:rPr>
              <a:t> + β</a:t>
            </a:r>
            <a:r>
              <a:rPr sz="2600" b="0" baseline="-25000" dirty="0">
                <a:latin typeface="Cambria"/>
              </a:rPr>
              <a:t>1</a:t>
            </a:r>
            <a:r>
              <a:rPr sz="2600" b="0" dirty="0">
                <a:latin typeface="Cambria"/>
              </a:rPr>
              <a:t>x</a:t>
            </a:r>
            <a:r>
              <a:rPr sz="2600" b="0" baseline="-25000" dirty="0">
                <a:latin typeface="Cambria"/>
              </a:rPr>
              <a:t>1</a:t>
            </a:r>
            <a:r>
              <a:rPr sz="2600" b="0" dirty="0">
                <a:latin typeface="Cambria"/>
              </a:rPr>
              <a:t> + β</a:t>
            </a:r>
            <a:r>
              <a:rPr sz="2600" b="0" baseline="-25000" dirty="0">
                <a:latin typeface="Cambria"/>
              </a:rPr>
              <a:t>2</a:t>
            </a:r>
            <a:r>
              <a:rPr sz="2600" b="0" dirty="0">
                <a:latin typeface="Cambria"/>
              </a:rPr>
              <a:t>x</a:t>
            </a:r>
            <a:r>
              <a:rPr sz="2600" b="0" baseline="-25000" dirty="0">
                <a:latin typeface="Cambria"/>
              </a:rPr>
              <a:t>2</a:t>
            </a:r>
            <a:r>
              <a:rPr sz="2600" b="0" dirty="0">
                <a:latin typeface="Cambria"/>
              </a:rPr>
              <a:t> + β</a:t>
            </a:r>
            <a:r>
              <a:rPr sz="2600" b="0" baseline="-25000" dirty="0">
                <a:latin typeface="Cambria"/>
              </a:rPr>
              <a:t>3</a:t>
            </a:r>
            <a:r>
              <a:rPr sz="2600" b="0" dirty="0">
                <a:latin typeface="Cambria"/>
              </a:rPr>
              <a:t>x</a:t>
            </a:r>
            <a:r>
              <a:rPr sz="2600" b="0" baseline="-25000" dirty="0">
                <a:latin typeface="Cambria"/>
              </a:rPr>
              <a:t>3</a:t>
            </a:r>
            <a:r>
              <a:rPr sz="2600" b="0" dirty="0">
                <a:latin typeface="Cambria"/>
              </a:rPr>
              <a:t> + … + </a:t>
            </a:r>
            <a:r>
              <a:rPr sz="2600" b="0" dirty="0" err="1">
                <a:latin typeface="Cambria"/>
              </a:rPr>
              <a:t>ε</a:t>
            </a:r>
            <a:endParaRPr sz="2600" b="0" dirty="0">
              <a:latin typeface="Cambria"/>
            </a:endParaRPr>
          </a:p>
          <a:p>
            <a:r>
              <a:rPr sz="2600" b="0" dirty="0" err="1">
                <a:latin typeface="Cambria"/>
              </a:rPr>
              <a:t>ε</a:t>
            </a:r>
            <a:r>
              <a:rPr sz="2600" b="0" dirty="0">
                <a:latin typeface="Cambria"/>
              </a:rPr>
              <a:t> ~ N(0, </a:t>
            </a:r>
            <a:r>
              <a:rPr sz="2600" b="0" dirty="0" err="1">
                <a:latin typeface="Cambria"/>
              </a:rPr>
              <a:t>σ</a:t>
            </a:r>
            <a:r>
              <a:rPr sz="2600" b="0" dirty="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9630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dirty="0"/>
              <a:t>Generalized Linear Model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72" y="1814936"/>
            <a:ext cx="11748655" cy="5043063"/>
          </a:xfrm>
        </p:spPr>
        <p:txBody>
          <a:bodyPr>
            <a:normAutofit/>
          </a:bodyPr>
          <a:lstStyle/>
          <a:p>
            <a:r>
              <a:rPr lang="en-US" dirty="0"/>
              <a:t>The logit link function. If: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Then what is </a:t>
            </a:r>
            <a:r>
              <a:rPr lang="en-US" i="1" dirty="0"/>
              <a:t>p</a:t>
            </a:r>
            <a:r>
              <a:rPr lang="en-US" dirty="0"/>
              <a:t>? Find it.</a:t>
            </a:r>
            <a:endParaRPr lang="en-US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5019" y="2475903"/>
                <a:ext cx="84511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charset="0"/>
                        </a:rPr>
                        <m:t>𝑙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𝑜𝑔𝑖𝑡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𝑏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9" y="2475903"/>
                <a:ext cx="8451186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044D229-DDC9-83A0-9CEE-35D86A822451}"/>
              </a:ext>
            </a:extLst>
          </p:cNvPr>
          <p:cNvSpPr txBox="1"/>
          <p:nvPr/>
        </p:nvSpPr>
        <p:spPr>
          <a:xfrm>
            <a:off x="4605360" y="3152259"/>
            <a:ext cx="2722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174101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dirty="0"/>
              <a:t>Generalized Linear Model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72" y="1814936"/>
            <a:ext cx="11748655" cy="5043063"/>
          </a:xfrm>
        </p:spPr>
        <p:txBody>
          <a:bodyPr>
            <a:normAutofit/>
          </a:bodyPr>
          <a:lstStyle/>
          <a:p>
            <a:r>
              <a:rPr lang="en-US" dirty="0"/>
              <a:t>The logit link function. If: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Then what is </a:t>
            </a:r>
            <a:r>
              <a:rPr lang="en-US" i="1" dirty="0"/>
              <a:t>p</a:t>
            </a:r>
            <a:r>
              <a:rPr lang="en-US" dirty="0"/>
              <a:t>?</a:t>
            </a:r>
            <a:endParaRPr lang="en-US" dirty="0">
              <a:effectLst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Note: We have transformed </a:t>
            </a:r>
            <a:r>
              <a:rPr lang="en-US" i="1" dirty="0"/>
              <a:t>p </a:t>
            </a:r>
            <a:r>
              <a:rPr lang="en-US" dirty="0"/>
              <a:t>to the whole real line, and can now fit a linear combination of our predictors, which in this case are discrete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5019" y="2475903"/>
                <a:ext cx="84511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charset="0"/>
                        </a:rPr>
                        <m:t>𝑙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𝑜𝑔𝑖𝑡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)=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𝑏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9" y="2475903"/>
                <a:ext cx="8451186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38746" y="3334608"/>
                <a:ext cx="8451186" cy="754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𝑝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latin typeface="Cambria Math" charset="0"/>
                            </a:rPr>
                            <m:t>𝑙</m:t>
                          </m:r>
                          <m:r>
                            <a:rPr lang="en-US" sz="2400" b="0" i="1" smtClean="0">
                              <a:latin typeface="Cambria Math" charset="0"/>
                            </a:rPr>
                            <m:t>𝑜𝑔𝑖𝑡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𝑏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)=</m:t>
                      </m:r>
                      <m:f>
                        <m:fPr>
                          <m:ctrlPr>
                            <a:rPr lang="mr-I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mr-I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𝑏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mr-I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1+</m:t>
                              </m:r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charset="0"/>
                                </a:rPr>
                                <m:t>𝑏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746" y="3334608"/>
                <a:ext cx="8451186" cy="7549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124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Titanic Data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dirty="0"/>
              <a:t>Let’s look at the data</a:t>
            </a:r>
            <a:endParaRPr lang="en-US" dirty="0"/>
          </a:p>
        </p:txBody>
      </p:sp>
      <p:pic>
        <p:nvPicPr>
          <p:cNvPr id="7" name="Picture 6" descr="Stacked bar chart: passenger counts by class (crew, first, second, third), colored by survived (0 red, 1 teal). Crew and third are largest; first class has the highest survived proportion." title="Stacked bar chart: passenger counts by class (crew, first, second, third), col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44" y="1138151"/>
            <a:ext cx="7106805" cy="57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84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 output, logistic regression coefficients (log-odds): Intercept -1.155; classfirst 1.664, classsecond 0.808 significant; classthird 0.068 (ns)." title="R output, logistic regression coefficients (log-odds): Intercept -1.155; classf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16" y="2161465"/>
            <a:ext cx="8944041" cy="26273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GLM (i.e. Logistic Regression)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91339" y="5259554"/>
            <a:ext cx="73612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How do we interpret this?</a:t>
            </a:r>
          </a:p>
        </p:txBody>
      </p:sp>
    </p:spTree>
    <p:extLst>
      <p:ext uri="{BB962C8B-B14F-4D97-AF65-F5344CB8AC3E}">
        <p14:creationId xmlns:p14="http://schemas.microsoft.com/office/powerpoint/2010/main" val="827222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6CA81-57E9-FCB8-2A38-209A9B837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037"/>
            <a:ext cx="10515600" cy="1325563"/>
          </a:xfrm>
        </p:spPr>
        <p:txBody>
          <a:bodyPr/>
          <a:lstStyle/>
          <a:p>
            <a:r>
              <a:rPr lang="en-US" dirty="0"/>
              <a:t>Interpreting the effect size with </a:t>
            </a:r>
            <a:r>
              <a:rPr lang="en-US" b="1" dirty="0">
                <a:solidFill>
                  <a:srgbClr val="0070C0"/>
                </a:solidFill>
              </a:rPr>
              <a:t>odds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3E61FA-A400-C582-3686-AF52773917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2509" y="1413600"/>
                <a:ext cx="11249891" cy="489368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 smtClean="0"/>
                      <m:t>First</m:t>
                    </m:r>
                    <m:r>
                      <m:rPr>
                        <m:nor/>
                      </m:rPr>
                      <a:rPr lang="en-US" i="0" dirty="0" smtClean="0"/>
                      <m:t> </m:t>
                    </m:r>
                    <m:r>
                      <m:rPr>
                        <m:nor/>
                      </m:rPr>
                      <a:rPr lang="en-US" i="0" dirty="0" smtClean="0"/>
                      <m:t>class</m:t>
                    </m:r>
                    <m:r>
                      <m:rPr>
                        <m:nor/>
                      </m:rPr>
                      <a:rPr lang="en-US" i="0" dirty="0" smtClean="0"/>
                      <m:t> </m:t>
                    </m:r>
                    <m:r>
                      <m:rPr>
                        <m:nor/>
                      </m:rPr>
                      <a:rPr lang="en-US" i="0" dirty="0" smtClean="0"/>
                      <m:t>vs</m:t>
                    </m:r>
                    <m:r>
                      <m:rPr>
                        <m:nor/>
                      </m:rPr>
                      <a:rPr lang="en-US" i="0" dirty="0" smtClean="0"/>
                      <m:t>. </m:t>
                    </m:r>
                    <m:r>
                      <m:rPr>
                        <m:nor/>
                      </m:rPr>
                      <a:rPr lang="en-US" i="0" dirty="0" smtClean="0"/>
                      <m:t>crew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b="0" dirty="0"/>
                  <a:t>Log-odds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First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class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i="1" smtClean="0">
                        <a:latin typeface="Cambria Math" charset="0"/>
                      </a:rPr>
                      <m:t>𝑙</m:t>
                    </m:r>
                    <m:r>
                      <a:rPr lang="en-US" b="0" i="1" smtClean="0">
                        <a:latin typeface="Cambria Math" charset="0"/>
                      </a:rPr>
                      <m:t>𝑜𝑔𝑖𝑡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𝑝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dirty="0"/>
                  <a:t>=-1.155+1.664[</a:t>
                </a:r>
                <a:r>
                  <a:rPr lang="en-US" dirty="0" err="1"/>
                  <a:t>FirstClass</a:t>
                </a:r>
                <a:r>
                  <a:rPr lang="en-US" dirty="0"/>
                  <a:t>==T]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Log-odds of Crew: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𝑝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dirty="0"/>
                  <a:t>=-1.155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How much higher are </a:t>
                </a:r>
                <a:r>
                  <a:rPr lang="en-US" b="1" u="sng" dirty="0"/>
                  <a:t>odds</a:t>
                </a:r>
                <a:r>
                  <a:rPr lang="en-US" dirty="0"/>
                  <a:t> of survival for first class?</a:t>
                </a:r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en-US" dirty="0"/>
                  <a:t>Exponentiate and then take ratio of first class equation to crew equation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−1.155+1.664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−1.155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−1.155</m:t>
                            </m:r>
                          </m:sup>
                        </m:sSup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1.664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−1.155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1.664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=5.28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Odds of survival for first class were 5.28 times odds for the crew. You can also say 428% </a:t>
                </a:r>
                <a:r>
                  <a:rPr lang="en-US" u="sng" dirty="0"/>
                  <a:t>increase</a:t>
                </a:r>
                <a:r>
                  <a:rPr lang="en-US" dirty="0"/>
                  <a:t> in odds of survival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Conclusion: EXPONENTIATE COEFFICIENTS TO GET EFFECT SIZE IN TERMS OF ODDS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3E61FA-A400-C582-3686-AF52773917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2509" y="1413600"/>
                <a:ext cx="11249891" cy="4893682"/>
              </a:xfrm>
              <a:blipFill>
                <a:blip r:embed="rId2"/>
                <a:stretch>
                  <a:fillRect l="-1015" t="-1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0C2F5CC-51CC-FF2E-9852-8A9E97AE4CA3}"/>
              </a:ext>
            </a:extLst>
          </p:cNvPr>
          <p:cNvSpPr txBox="1"/>
          <p:nvPr/>
        </p:nvSpPr>
        <p:spPr>
          <a:xfrm>
            <a:off x="0" y="6066698"/>
            <a:ext cx="2722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Group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D5392-61A9-6426-3AB0-D88DA9381C54}"/>
              </a:ext>
            </a:extLst>
          </p:cNvPr>
          <p:cNvSpPr txBox="1"/>
          <p:nvPr/>
        </p:nvSpPr>
        <p:spPr>
          <a:xfrm>
            <a:off x="2847109" y="6235975"/>
            <a:ext cx="9084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Show that this is also true for any continuous variables, x, by using the odds ratio of x + 1 to x</a:t>
            </a:r>
          </a:p>
        </p:txBody>
      </p:sp>
    </p:spTree>
    <p:extLst>
      <p:ext uri="{BB962C8B-B14F-4D97-AF65-F5344CB8AC3E}">
        <p14:creationId xmlns:p14="http://schemas.microsoft.com/office/powerpoint/2010/main" val="2782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8233"/>
            <a:ext cx="10515600" cy="1325563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970" y="1305819"/>
            <a:ext cx="11134060" cy="4351338"/>
          </a:xfrm>
        </p:spPr>
        <p:txBody>
          <a:bodyPr/>
          <a:lstStyle/>
          <a:p>
            <a:r>
              <a:rPr lang="en-US" dirty="0"/>
              <a:t>Based on the model output, what is the </a:t>
            </a:r>
            <a:r>
              <a:rPr lang="en-US" b="1" dirty="0"/>
              <a:t>probability</a:t>
            </a:r>
            <a:r>
              <a:rPr lang="en-US" dirty="0"/>
              <a:t> that a member of the crew, first, second, third class survived? How much </a:t>
            </a:r>
            <a:r>
              <a:rPr lang="en-US" i="1" dirty="0"/>
              <a:t>higher </a:t>
            </a:r>
            <a:r>
              <a:rPr lang="en-US" dirty="0"/>
              <a:t>is the </a:t>
            </a:r>
            <a:r>
              <a:rPr lang="en-US" b="1" dirty="0"/>
              <a:t>probability </a:t>
            </a:r>
            <a:r>
              <a:rPr lang="en-US" dirty="0"/>
              <a:t>of survival for first class relative to crew?</a:t>
            </a:r>
          </a:p>
          <a:p>
            <a:endParaRPr lang="en-US" dirty="0"/>
          </a:p>
          <a:p>
            <a:r>
              <a:rPr lang="en-US" dirty="0"/>
              <a:t>How should these probabilities relate to the data in this model?</a:t>
            </a:r>
          </a:p>
          <a:p>
            <a:endParaRPr lang="en-US" dirty="0"/>
          </a:p>
          <a:p>
            <a:r>
              <a:rPr lang="en-US" dirty="0"/>
              <a:t>What are the p-values telling you?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5959DA-B872-63BA-173B-4CA2535C26B9}"/>
              </a:ext>
            </a:extLst>
          </p:cNvPr>
          <p:cNvSpPr txBox="1"/>
          <p:nvPr/>
        </p:nvSpPr>
        <p:spPr>
          <a:xfrm>
            <a:off x="4734569" y="-33922"/>
            <a:ext cx="2722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Group Work</a:t>
            </a:r>
          </a:p>
        </p:txBody>
      </p:sp>
      <p:pic>
        <p:nvPicPr>
          <p:cNvPr id="5" name="Picture 4" descr="R output, logistic regression coefficients on log-odds scale: Intercept -1.155, classfirst 1.664, classsecond 0.808, classthird 0.068; used to compute survival probabilities by class." title="R output, logistic regression coefficients on log-odds scale: Intercept -1.155, ">
            <a:extLst>
              <a:ext uri="{FF2B5EF4-FFF2-40B4-BE49-F238E27FC236}">
                <a16:creationId xmlns:a16="http://schemas.microsoft.com/office/drawing/2014/main" id="{6EEBC816-4E33-7669-A7DD-2EE2B014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69" y="4631690"/>
            <a:ext cx="7578927" cy="22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17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 code slide 'Interpreting logistic regression outputs': logit-scale coefficients (Intercept -1.155, first 1.664, second 0.808, third 0.068); plogis of intercept gives crew survival 0.2395, matching the data." title="R code slide 'Interpreting logistic regression outputs': logit-scale coeffici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" y="0"/>
            <a:ext cx="12209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86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 code slide 'Probability of survival for 1st class passengers': plogis(intercept + classfirst coefficient) gives 0.6246, which matches the observed first-class survival proportion." title="R code slide 'Probability of survival for 1st class passengers': plogis(interce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E46239-046F-5A6D-8DBB-A293990324E6}"/>
              </a:ext>
            </a:extLst>
          </p:cNvPr>
          <p:cNvSpPr txBox="1"/>
          <p:nvPr/>
        </p:nvSpPr>
        <p:spPr>
          <a:xfrm>
            <a:off x="375137" y="5741349"/>
            <a:ext cx="110431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So </a:t>
            </a:r>
            <a:r>
              <a:rPr lang="en-US" sz="2800" i="1" dirty="0"/>
              <a:t>this</a:t>
            </a:r>
            <a:r>
              <a:rPr lang="en-US" sz="2800" dirty="0"/>
              <a:t> model was trivial for estimation </a:t>
            </a:r>
            <a:r>
              <a:rPr lang="en-US" sz="2800" i="1" dirty="0"/>
              <a:t>but </a:t>
            </a:r>
            <a:r>
              <a:rPr lang="en-US" sz="2800" dirty="0"/>
              <a:t>was still needed for inference! </a:t>
            </a:r>
          </a:p>
        </p:txBody>
      </p:sp>
    </p:spTree>
    <p:extLst>
      <p:ext uri="{BB962C8B-B14F-4D97-AF65-F5344CB8AC3E}">
        <p14:creationId xmlns:p14="http://schemas.microsoft.com/office/powerpoint/2010/main" val="275520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s plot: predicted survival probability by class (crew, first, second, third) with magenta confidence bars. First class highest near 0.62; crew and third lowest near 0.24." title="Effects plot: predicted survival probability by class (crew, first, second, thi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32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28DB-7D3F-DE04-ADFA-1AB821E7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1234"/>
            <a:ext cx="10515600" cy="1325563"/>
          </a:xfrm>
        </p:spPr>
        <p:txBody>
          <a:bodyPr/>
          <a:lstStyle/>
          <a:p>
            <a:r>
              <a:rPr lang="en-US" dirty="0"/>
              <a:t>Did males have higher survival than females?</a:t>
            </a:r>
          </a:p>
        </p:txBody>
      </p:sp>
    </p:spTree>
    <p:extLst>
      <p:ext uri="{BB962C8B-B14F-4D97-AF65-F5344CB8AC3E}">
        <p14:creationId xmlns:p14="http://schemas.microsoft.com/office/powerpoint/2010/main" val="408721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9EA8-0E76-5C00-483B-DB34C8F1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23312A-E7D6-2DB1-D326-67349663A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481" y="0"/>
            <a:ext cx="9567757" cy="716922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E19020-0129-19EB-8B57-406929ABA1F9}"/>
              </a:ext>
            </a:extLst>
          </p:cNvPr>
          <p:cNvSpPr txBox="1"/>
          <p:nvPr/>
        </p:nvSpPr>
        <p:spPr>
          <a:xfrm>
            <a:off x="9471884" y="6393156"/>
            <a:ext cx="2711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from Federico </a:t>
            </a:r>
            <a:r>
              <a:rPr lang="en-US" dirty="0" err="1"/>
              <a:t>Vegetti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48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acked bar chart of passenger counts by sex, colored by survived (0 red, 1 teal). Males far outnumber females; a much smaller fraction of males survived than females." title="Stacked bar chart of passenger counts by sex, colored by survived (0 red, 1 tea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1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 output slide 'Fit model': glm(survived ~ sex, binomial). Intercept 1.00, sexmale -2.32 (p=1.2e-83), showing males had much lower survival odds than females." title="R output slide 'Fit model': glm(survived ~ sex, binomial). Intercept 1.00, sexm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23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450" y="236537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Did survival vary by class and sex?</a:t>
            </a:r>
          </a:p>
        </p:txBody>
      </p:sp>
    </p:spTree>
    <p:extLst>
      <p:ext uri="{BB962C8B-B14F-4D97-AF65-F5344CB8AC3E}">
        <p14:creationId xmlns:p14="http://schemas.microsoft.com/office/powerpoint/2010/main" val="1009516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 output slide 'Fit model with both factors (interactions)': glm(survived ~ class * sex, binomial). sexmale -3.15 (p=4.7e-07); classthird:sexmale 1.74 (p=0.007) among the terms." title="R output slide 'Fit model with both factors (interactions)': glm(survived ~ cla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4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122" y="-3696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 do we interpret this?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7807" y="573642"/>
            <a:ext cx="9806915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/>
              <a:t>What are the log(odds) for first class males and females?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/>
              <a:t>What are the corresponding survival probabilities?</a:t>
            </a:r>
          </a:p>
          <a:p>
            <a:pPr marL="742950" lvl="1" indent="-285750">
              <a:buFont typeface="Arial" charset="0"/>
              <a:buChar char="•"/>
            </a:pPr>
            <a:endParaRPr lang="en-US" sz="3200" dirty="0"/>
          </a:p>
          <a:p>
            <a:pPr marL="285750" indent="-285750">
              <a:buFont typeface="Arial" charset="0"/>
              <a:buChar char="•"/>
            </a:pPr>
            <a:r>
              <a:rPr lang="en-US" sz="3200" dirty="0"/>
              <a:t>What are the log(odds) for male and female crew?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3200" dirty="0"/>
              <a:t>What are the corresponding survival probabilities?</a:t>
            </a:r>
          </a:p>
          <a:p>
            <a:pPr marL="285750" indent="-285750">
              <a:buFont typeface="Arial" charset="0"/>
              <a:buChar char="•"/>
            </a:pPr>
            <a:endParaRPr lang="en-US" sz="3200" dirty="0"/>
          </a:p>
          <a:p>
            <a:pPr marL="742950" lvl="1" indent="-285750">
              <a:buFont typeface="Arial" charset="0"/>
              <a:buChar char="•"/>
            </a:pPr>
            <a:endParaRPr lang="en-US" sz="3200" dirty="0"/>
          </a:p>
          <a:p>
            <a:pPr marL="285750" indent="-285750">
              <a:buFont typeface="Arial" charset="0"/>
              <a:buChar char="•"/>
            </a:pP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959900-D296-6274-6EB4-6BAE1C9B8B09}"/>
              </a:ext>
            </a:extLst>
          </p:cNvPr>
          <p:cNvSpPr txBox="1"/>
          <p:nvPr/>
        </p:nvSpPr>
        <p:spPr>
          <a:xfrm>
            <a:off x="0" y="-134244"/>
            <a:ext cx="2722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Group Work</a:t>
            </a:r>
          </a:p>
        </p:txBody>
      </p:sp>
      <p:pic>
        <p:nvPicPr>
          <p:cNvPr id="3" name="Picture 2" descr="R output slide 'Fit model with both factors (interactions)': glm(survived ~ class * sex, binomial), same table with class, sex, and their interaction terms and p-values." title="R output slide 'Fit model with both factors (interactions)': glm(survived ~ clas">
            <a:extLst>
              <a:ext uri="{FF2B5EF4-FFF2-40B4-BE49-F238E27FC236}">
                <a16:creationId xmlns:a16="http://schemas.microsoft.com/office/drawing/2014/main" id="{4A717506-D3A4-E569-7E07-7EE698C3D7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" t="20595" r="16356" b="16941"/>
          <a:stretch/>
        </p:blipFill>
        <p:spPr>
          <a:xfrm>
            <a:off x="1693803" y="3134757"/>
            <a:ext cx="8346238" cy="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7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 output slide 'Effects': allEffects of class*sex gives predicted survival probabilities. Females: crew 0.87, first 0.97, second 0.88, third 0.46. Males: first 0.34, others lower." title="R output slide 'Effects': allEffects of class*sex gives predicted survival prob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9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68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ass*sex effect plot: predicted survival by class in two panels (female, male). Females survive at high rates (crew-second ~0.85-0.97, third ~0.5); males much lower (~0.15-0.35)." title="class*sex effect plot: predicted survival by class in two panels (female, male)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15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2155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Instead of looking at individual passengers, can’t we look at proportion by group?</a:t>
            </a:r>
          </a:p>
        </p:txBody>
      </p:sp>
    </p:spTree>
    <p:extLst>
      <p:ext uri="{BB962C8B-B14F-4D97-AF65-F5344CB8AC3E}">
        <p14:creationId xmlns:p14="http://schemas.microsoft.com/office/powerpoint/2010/main" val="1180720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89520" y="1325880"/>
            <a:ext cx="2049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Not 1 anymore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675120" y="2093976"/>
            <a:ext cx="1499479" cy="10516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0"/>
            <a:ext cx="12191695" cy="758952"/>
          </a:xfrm>
          <a:prstGeom prst="rect">
            <a:avLst/>
          </a:prstGeom>
          <a:solidFill>
            <a:srgbClr val="233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0" bIns="0" rtlCol="0" anchor="ctr"/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Bernoulli becomes a Binomial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286000"/>
            <a:ext cx="11091672" cy="21031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600" b="0">
                <a:latin typeface="Cambria"/>
              </a:rPr>
              <a:t>Response ~ Distribution(Mean Response)</a:t>
            </a:r>
          </a:p>
          <a:p>
            <a:pPr algn="ctr"/>
            <a:r>
              <a:rPr sz="2600" b="0">
                <a:latin typeface="Cambria"/>
              </a:rPr>
              <a:t>Y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 ~ Binomial(N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, p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)</a:t>
            </a:r>
          </a:p>
          <a:p>
            <a:pPr algn="ctr"/>
            <a:r>
              <a:rPr sz="2600" b="0">
                <a:latin typeface="Cambria"/>
              </a:rPr>
              <a:t>logit(p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) = a + b x</a:t>
            </a:r>
            <a:r>
              <a:rPr sz="2600" b="0" baseline="-25000">
                <a:latin typeface="Cambria"/>
              </a:rPr>
              <a:t>i</a:t>
            </a:r>
          </a:p>
          <a:p>
            <a:pPr algn="ctr"/>
            <a:r>
              <a:rPr sz="2600" b="0">
                <a:latin typeface="Cambria"/>
              </a:rPr>
              <a:t>p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 = logit</a:t>
            </a:r>
            <a:r>
              <a:rPr sz="2600" b="0" baseline="30000">
                <a:latin typeface="Cambria"/>
              </a:rPr>
              <a:t>−1</a:t>
            </a:r>
            <a:r>
              <a:rPr sz="2600" b="0">
                <a:latin typeface="Cambria"/>
              </a:rPr>
              <a:t>(a + b x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) = exp(a + b x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) / (1 + exp(a + b x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678913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 output slide 'Use cbind(n.success, n.failures) as response': glm(cbind(Yes,No) ~ Class, binomial). Class2nd -0.856, Class3rd -1.60, ClassCrew -1.66, all highly significant." title="R output slide 'Use cbind(n.success, n.failures) as response': glm(cbind(Yes,No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5"/>
            <a:ext cx="12192000" cy="684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F34109-43ED-8C32-593B-65C5DF58A81D}"/>
              </a:ext>
            </a:extLst>
          </p:cNvPr>
          <p:cNvSpPr txBox="1"/>
          <p:nvPr/>
        </p:nvSpPr>
        <p:spPr>
          <a:xfrm>
            <a:off x="87404" y="5455403"/>
            <a:ext cx="1210459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</a:rPr>
              <a:t>Check to make sure results are identical. I’ve made it not 100% easy to check</a:t>
            </a:r>
          </a:p>
        </p:txBody>
      </p:sp>
    </p:spTree>
    <p:extLst>
      <p:ext uri="{BB962C8B-B14F-4D97-AF65-F5344CB8AC3E}">
        <p14:creationId xmlns:p14="http://schemas.microsoft.com/office/powerpoint/2010/main" val="147743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9EA8-0E76-5C00-483B-DB34C8F1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81C5A1-89F2-CB37-4280-9DC5FB3EA8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331" y="17724"/>
            <a:ext cx="9701213" cy="726922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B1ABBB-464F-4125-888D-90F15CF3EBC2}"/>
              </a:ext>
            </a:extLst>
          </p:cNvPr>
          <p:cNvSpPr txBox="1"/>
          <p:nvPr/>
        </p:nvSpPr>
        <p:spPr>
          <a:xfrm>
            <a:off x="9471884" y="6393156"/>
            <a:ext cx="2711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from Federico </a:t>
            </a:r>
            <a:r>
              <a:rPr lang="en-US" dirty="0" err="1"/>
              <a:t>Vegetti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8364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for count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Poisson</a:t>
            </a:r>
          </a:p>
          <a:p>
            <a:r>
              <a:rPr lang="en-US" sz="3600" dirty="0" err="1"/>
              <a:t>Quasipoisson</a:t>
            </a:r>
            <a:endParaRPr lang="en-US" sz="3600" dirty="0"/>
          </a:p>
          <a:p>
            <a:r>
              <a:rPr lang="en-US" sz="3600" dirty="0"/>
              <a:t>Negative Binomial</a:t>
            </a:r>
          </a:p>
          <a:p>
            <a:endParaRPr lang="en-US" sz="3600" dirty="0"/>
          </a:p>
          <a:p>
            <a:r>
              <a:rPr lang="en-US" sz="3600" dirty="0"/>
              <a:t>Binomial</a:t>
            </a:r>
          </a:p>
        </p:txBody>
      </p:sp>
      <p:sp>
        <p:nvSpPr>
          <p:cNvPr id="4" name="Right Brace 3"/>
          <p:cNvSpPr/>
          <p:nvPr/>
        </p:nvSpPr>
        <p:spPr>
          <a:xfrm>
            <a:off x="4919730" y="1690688"/>
            <a:ext cx="721216" cy="1954033"/>
          </a:xfrm>
          <a:prstGeom prst="rightBrac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43977" y="2436871"/>
            <a:ext cx="166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Unbounded</a:t>
            </a:r>
          </a:p>
        </p:txBody>
      </p:sp>
      <p:sp>
        <p:nvSpPr>
          <p:cNvPr id="6" name="Right Brace 5"/>
          <p:cNvSpPr/>
          <p:nvPr/>
        </p:nvSpPr>
        <p:spPr>
          <a:xfrm>
            <a:off x="3603939" y="4174009"/>
            <a:ext cx="721216" cy="874509"/>
          </a:xfrm>
          <a:prstGeom prst="rightBrac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45814" y="4380430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Bounded</a:t>
            </a:r>
          </a:p>
        </p:txBody>
      </p:sp>
    </p:spTree>
    <p:extLst>
      <p:ext uri="{BB962C8B-B14F-4D97-AF65-F5344CB8AC3E}">
        <p14:creationId xmlns:p14="http://schemas.microsoft.com/office/powerpoint/2010/main" val="13744425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Line"/>
          <p:cNvSpPr/>
          <p:nvPr/>
        </p:nvSpPr>
        <p:spPr>
          <a:xfrm>
            <a:off x="1931338" y="1858947"/>
            <a:ext cx="8491384" cy="60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23" extrusionOk="0">
                <a:moveTo>
                  <a:pt x="0" y="21023"/>
                </a:moveTo>
                <a:cubicBezTo>
                  <a:pt x="273" y="12623"/>
                  <a:pt x="546" y="4223"/>
                  <a:pt x="1174" y="3023"/>
                </a:cubicBezTo>
                <a:cubicBezTo>
                  <a:pt x="1803" y="1823"/>
                  <a:pt x="3037" y="13423"/>
                  <a:pt x="3772" y="13823"/>
                </a:cubicBezTo>
                <a:cubicBezTo>
                  <a:pt x="4507" y="14223"/>
                  <a:pt x="4988" y="6723"/>
                  <a:pt x="5587" y="5423"/>
                </a:cubicBezTo>
                <a:cubicBezTo>
                  <a:pt x="6186" y="4123"/>
                  <a:pt x="6726" y="4523"/>
                  <a:pt x="7366" y="6023"/>
                </a:cubicBezTo>
                <a:cubicBezTo>
                  <a:pt x="8007" y="7523"/>
                  <a:pt x="8570" y="15423"/>
                  <a:pt x="9430" y="14423"/>
                </a:cubicBezTo>
                <a:cubicBezTo>
                  <a:pt x="10290" y="13423"/>
                  <a:pt x="11529" y="623"/>
                  <a:pt x="12526" y="23"/>
                </a:cubicBezTo>
                <a:cubicBezTo>
                  <a:pt x="13522" y="-577"/>
                  <a:pt x="14406" y="10523"/>
                  <a:pt x="15408" y="10823"/>
                </a:cubicBezTo>
                <a:cubicBezTo>
                  <a:pt x="16411" y="11123"/>
                  <a:pt x="17721" y="2823"/>
                  <a:pt x="18540" y="1823"/>
                </a:cubicBezTo>
                <a:cubicBezTo>
                  <a:pt x="19358" y="823"/>
                  <a:pt x="19809" y="3523"/>
                  <a:pt x="20319" y="4823"/>
                </a:cubicBezTo>
                <a:cubicBezTo>
                  <a:pt x="20829" y="6123"/>
                  <a:pt x="21214" y="7873"/>
                  <a:pt x="21600" y="9623"/>
                </a:cubicBezTo>
              </a:path>
            </a:pathLst>
          </a:custGeom>
          <a:ln w="25400">
            <a:solidFill>
              <a:srgbClr val="3A5E8A"/>
            </a:solidFill>
            <a:bevel/>
          </a:ln>
        </p:spPr>
        <p:txBody>
          <a:bodyPr lIns="45719" tIns="45719" rIns="45719" bIns="45719" anchor="ctr"/>
          <a:lstStyle/>
          <a:p>
            <a:pPr defTabSz="642915">
              <a:defRPr sz="3400"/>
            </a:pPr>
            <a:endParaRPr sz="2391"/>
          </a:p>
        </p:txBody>
      </p:sp>
      <p:pic>
        <p:nvPicPr>
          <p:cNvPr id="202" name="http://watermarked.cutcaster.com/cutcaster-photo-100368190-Double-Helix-DNA-Strand.jpg" descr="Photo of a bright red sockeye salmon (Oncorhynchus nerka) with a green head and hooked jaw, in spawning coloration." title="Photo of a bright red sockeye salmon (Oncorhynchus nerka) with a green head and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407" y="2958784"/>
            <a:ext cx="452351" cy="75391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5" name="Group"/>
          <p:cNvGrpSpPr/>
          <p:nvPr/>
        </p:nvGrpSpPr>
        <p:grpSpPr>
          <a:xfrm>
            <a:off x="3103393" y="2815301"/>
            <a:ext cx="665702" cy="1192561"/>
            <a:chOff x="0" y="0"/>
            <a:chExt cx="946774" cy="1696085"/>
          </a:xfrm>
        </p:grpSpPr>
        <p:pic>
          <p:nvPicPr>
            <p:cNvPr id="203" name="image5.png" descr="Illustration of a clear plastic microcentrifuge tube holding a liquid sample, a step in the eDNA laboratory workflow."/>
            <p:cNvPicPr>
              <a:picLocks noChangeAspect="1"/>
            </p:cNvPicPr>
            <p:nvPr/>
          </p:nvPicPr>
          <p:blipFill>
            <a:blip r:embed="rId4"/>
            <a:srcRect l="24518" r="19659"/>
            <a:stretch>
              <a:fillRect/>
            </a:stretch>
          </p:blipFill>
          <p:spPr>
            <a:xfrm>
              <a:off x="0" y="0"/>
              <a:ext cx="946775" cy="169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4" name="http://watermarked.cutcaster.com/cutcaster-photo-100368190-Double-Helix-DNA-Strand.jpg" descr="Illustration of a colorful DNA double helix, representing extracted environmental DNA (eDNA).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377" y="355808"/>
              <a:ext cx="295339" cy="4922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6" name="Oncorhynchus nerka (sockeye salmon)"/>
          <p:cNvSpPr txBox="1"/>
          <p:nvPr/>
        </p:nvSpPr>
        <p:spPr>
          <a:xfrm>
            <a:off x="8748606" y="3127509"/>
            <a:ext cx="2039420" cy="568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defTabSz="642915">
              <a:defRPr sz="2200" b="0" i="1"/>
            </a:pPr>
            <a:r>
              <a:rPr sz="1547"/>
              <a:t>Oncorhynchus nerka (sockeye salmon)</a:t>
            </a:r>
          </a:p>
        </p:txBody>
      </p:sp>
      <p:sp>
        <p:nvSpPr>
          <p:cNvPr id="207" name="Line"/>
          <p:cNvSpPr/>
          <p:nvPr/>
        </p:nvSpPr>
        <p:spPr>
          <a:xfrm>
            <a:off x="8187991" y="3411581"/>
            <a:ext cx="512140" cy="1"/>
          </a:xfrm>
          <a:prstGeom prst="line">
            <a:avLst/>
          </a:prstGeom>
          <a:ln w="50800">
            <a:solidFill>
              <a:srgbClr val="000000"/>
            </a:solidFill>
            <a:bevel/>
            <a:tailEnd type="triangle"/>
          </a:ln>
        </p:spPr>
        <p:txBody>
          <a:bodyPr lIns="45719" tIns="45719" rIns="45719" bIns="45719"/>
          <a:lstStyle/>
          <a:p>
            <a:pPr defTabSz="321457">
              <a:defRPr sz="1600" b="0">
                <a:latin typeface="Helvetica"/>
                <a:ea typeface="Helvetica"/>
                <a:cs typeface="Helvetica"/>
                <a:sym typeface="Helvetica"/>
              </a:defRPr>
            </a:pPr>
            <a:endParaRPr sz="1125"/>
          </a:p>
        </p:txBody>
      </p:sp>
      <p:sp>
        <p:nvSpPr>
          <p:cNvPr id="208" name="Rectangle"/>
          <p:cNvSpPr/>
          <p:nvPr/>
        </p:nvSpPr>
        <p:spPr>
          <a:xfrm>
            <a:off x="1715313" y="1703605"/>
            <a:ext cx="8928994" cy="2469345"/>
          </a:xfrm>
          <a:prstGeom prst="rect">
            <a:avLst/>
          </a:prstGeom>
          <a:ln w="25400">
            <a:solidFill>
              <a:srgbClr val="000000"/>
            </a:solidFill>
            <a:bevel/>
          </a:ln>
        </p:spPr>
        <p:txBody>
          <a:bodyPr lIns="45719" tIns="45719" rIns="45719" bIns="45719" anchor="ctr"/>
          <a:lstStyle/>
          <a:p>
            <a:pPr defTabSz="642915">
              <a:defRPr sz="3400"/>
            </a:pPr>
            <a:endParaRPr sz="2391"/>
          </a:p>
        </p:txBody>
      </p:sp>
      <p:sp>
        <p:nvSpPr>
          <p:cNvPr id="209" name="Line"/>
          <p:cNvSpPr/>
          <p:nvPr/>
        </p:nvSpPr>
        <p:spPr>
          <a:xfrm>
            <a:off x="5386736" y="3335742"/>
            <a:ext cx="368124" cy="1"/>
          </a:xfrm>
          <a:prstGeom prst="line">
            <a:avLst/>
          </a:prstGeom>
          <a:ln w="50800">
            <a:solidFill>
              <a:srgbClr val="000000"/>
            </a:solidFill>
            <a:bevel/>
            <a:tailEnd type="triangle"/>
          </a:ln>
        </p:spPr>
        <p:txBody>
          <a:bodyPr lIns="45719" tIns="45719" rIns="45719" bIns="45719"/>
          <a:lstStyle/>
          <a:p>
            <a:pPr defTabSz="321457">
              <a:defRPr sz="1600" b="0">
                <a:latin typeface="Helvetica"/>
                <a:ea typeface="Helvetica"/>
                <a:cs typeface="Helvetica"/>
                <a:sym typeface="Helvetica"/>
              </a:defRPr>
            </a:pPr>
            <a:endParaRPr sz="1125"/>
          </a:p>
        </p:txBody>
      </p:sp>
      <p:sp>
        <p:nvSpPr>
          <p:cNvPr id="210" name="Line"/>
          <p:cNvSpPr/>
          <p:nvPr/>
        </p:nvSpPr>
        <p:spPr>
          <a:xfrm>
            <a:off x="3742158" y="3335742"/>
            <a:ext cx="368124" cy="1"/>
          </a:xfrm>
          <a:prstGeom prst="line">
            <a:avLst/>
          </a:prstGeom>
          <a:ln w="50800">
            <a:solidFill>
              <a:srgbClr val="000000"/>
            </a:solidFill>
            <a:bevel/>
            <a:tailEnd type="triangle"/>
          </a:ln>
        </p:spPr>
        <p:txBody>
          <a:bodyPr lIns="45719" tIns="45719" rIns="45719" bIns="45719"/>
          <a:lstStyle/>
          <a:p>
            <a:pPr defTabSz="321457">
              <a:defRPr sz="1600" b="0">
                <a:latin typeface="Helvetica"/>
                <a:ea typeface="Helvetica"/>
                <a:cs typeface="Helvetica"/>
                <a:sym typeface="Helvetica"/>
              </a:defRPr>
            </a:pPr>
            <a:endParaRPr sz="1125"/>
          </a:p>
        </p:txBody>
      </p:sp>
      <p:sp>
        <p:nvSpPr>
          <p:cNvPr id="211" name="Line"/>
          <p:cNvSpPr/>
          <p:nvPr/>
        </p:nvSpPr>
        <p:spPr>
          <a:xfrm>
            <a:off x="2789160" y="3335742"/>
            <a:ext cx="368124" cy="1"/>
          </a:xfrm>
          <a:prstGeom prst="line">
            <a:avLst/>
          </a:prstGeom>
          <a:ln w="50800">
            <a:solidFill>
              <a:srgbClr val="000000"/>
            </a:solidFill>
            <a:bevel/>
            <a:tailEnd type="triangle"/>
          </a:ln>
        </p:spPr>
        <p:txBody>
          <a:bodyPr lIns="45719" tIns="45719" rIns="45719" bIns="45719"/>
          <a:lstStyle/>
          <a:p>
            <a:pPr defTabSz="321457">
              <a:defRPr sz="1600" b="0">
                <a:latin typeface="Helvetica"/>
                <a:ea typeface="Helvetica"/>
                <a:cs typeface="Helvetica"/>
                <a:sym typeface="Helvetica"/>
              </a:defRPr>
            </a:pPr>
            <a:endParaRPr sz="1125"/>
          </a:p>
        </p:txBody>
      </p:sp>
      <p:sp>
        <p:nvSpPr>
          <p:cNvPr id="212" name="Does environmental DNA (eDNA) contain enough information to estimate salmon escapement sizes?"/>
          <p:cNvSpPr txBox="1"/>
          <p:nvPr/>
        </p:nvSpPr>
        <p:spPr>
          <a:xfrm>
            <a:off x="1581228" y="351072"/>
            <a:ext cx="9029547" cy="914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defTabSz="642915">
              <a:defRPr sz="38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672" dirty="0"/>
              <a:t>Does environmental DNA (eDNA) contain enough information to estimate salmon </a:t>
            </a:r>
            <a:r>
              <a:rPr lang="en-US" sz="2672" dirty="0"/>
              <a:t>escapement and smolt abundance</a:t>
            </a:r>
            <a:r>
              <a:rPr sz="2672" dirty="0"/>
              <a:t>?</a:t>
            </a:r>
          </a:p>
        </p:txBody>
      </p:sp>
      <p:pic>
        <p:nvPicPr>
          <p:cNvPr id="213" name="Image" descr="Illustration of a colorful DNA double helix, representing environmental DNA (eDNA)." title="Illustration of a colorful DNA double helix, representing environmental DNA (eD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415" y="2637738"/>
            <a:ext cx="2247000" cy="13960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" descr="qPCR amplification plot: fluorescence versus PCR cycles for four primers across two samples, with S-shaped curves and listed Ct values around 20-26." title="qPCR amplification plot: fluorescence versus PCR cycles for four primers across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5854" y="1949120"/>
            <a:ext cx="1911854" cy="845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" descr="Photo of a benchtop real-time qPCR instrument used to quantify DNA." title="Photo of a benchtop real-time qPCR instrument used to quantify DNA."/>
          <p:cNvPicPr>
            <a:picLocks noChangeAspect="1"/>
          </p:cNvPicPr>
          <p:nvPr/>
        </p:nvPicPr>
        <p:blipFill>
          <a:blip r:embed="rId8"/>
          <a:srcRect l="10105" t="2302" r="7659" b="3799"/>
          <a:stretch>
            <a:fillRect/>
          </a:stretch>
        </p:blipFill>
        <p:spPr>
          <a:xfrm>
            <a:off x="4194135" y="2695330"/>
            <a:ext cx="1112258" cy="1172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Figure S2 salmon eDNA sampling.png" descr="Photo of a person in waders crouching at the edge of a rushing forest stream, collecting a water sample near a weir." title="Photo of a person in waders crouching at the edge of a rushing forest stream, c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0615" y="4293478"/>
            <a:ext cx="3195255" cy="2132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45965_aukeweir308b.jpg" descr="Photo of several people in waders working inside a stream weir, using dip nets to capture and count migrating fish." title="Photo of several people in waders working inside a stream weir, using dip nets 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0765" y="4300884"/>
            <a:ext cx="3179498" cy="2117545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="/>
          <p:cNvSpPr txBox="1"/>
          <p:nvPr/>
        </p:nvSpPr>
        <p:spPr>
          <a:xfrm>
            <a:off x="5913114" y="5205482"/>
            <a:ext cx="323808" cy="67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5600"/>
            </a:lvl1pPr>
          </a:lstStyle>
          <a:p>
            <a:r>
              <a:rPr sz="3937"/>
              <a:t>=</a:t>
            </a:r>
          </a:p>
        </p:txBody>
      </p:sp>
      <p:sp>
        <p:nvSpPr>
          <p:cNvPr id="219" name="One person, one sample /day"/>
          <p:cNvSpPr txBox="1"/>
          <p:nvPr/>
        </p:nvSpPr>
        <p:spPr>
          <a:xfrm>
            <a:off x="1898337" y="6396471"/>
            <a:ext cx="4055768" cy="460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>
            <a:lvl1pPr algn="l" defTabSz="914400">
              <a:defRPr sz="3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2391"/>
              <a:t>One person, one sample /day</a:t>
            </a:r>
          </a:p>
        </p:txBody>
      </p:sp>
      <p:sp>
        <p:nvSpPr>
          <p:cNvPr id="220" name="Many people, all day"/>
          <p:cNvSpPr txBox="1"/>
          <p:nvPr/>
        </p:nvSpPr>
        <p:spPr>
          <a:xfrm>
            <a:off x="6820973" y="6396471"/>
            <a:ext cx="3139291" cy="460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914400">
              <a:defRPr sz="3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 sz="2391"/>
              <a:t>Several </a:t>
            </a:r>
            <a:r>
              <a:rPr sz="2391"/>
              <a:t>people</a:t>
            </a:r>
            <a:r>
              <a:rPr sz="2391" dirty="0"/>
              <a:t>, all day</a:t>
            </a:r>
          </a:p>
        </p:txBody>
      </p:sp>
    </p:spTree>
    <p:extLst>
      <p:ext uri="{BB962C8B-B14F-4D97-AF65-F5344CB8AC3E}">
        <p14:creationId xmlns:p14="http://schemas.microsoft.com/office/powerpoint/2010/main" val="10180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Auke Lake inset map with lat lon.psd" descr="Photo of underwater salmon: bright red spawning sockeye behind a gray Dolly Varden char, over a gravel streambed." title="Photo of underwater salmon: bright red spawning sockeye behind a gray Dolly Var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88" y="1"/>
            <a:ext cx="6668459" cy="594669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1524000" y="5921115"/>
            <a:ext cx="9144000" cy="936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Open Sans" charset="0"/>
              </a:rPr>
              <a:t>Levi. T.</a:t>
            </a:r>
            <a:r>
              <a:rPr lang="en-US" dirty="0">
                <a:solidFill>
                  <a:srgbClr val="222222"/>
                </a:solidFill>
                <a:latin typeface="Open Sans" charset="0"/>
              </a:rPr>
              <a:t>, Allen, J. M., Bell, D., Joyce, J. Russel, J. R., </a:t>
            </a:r>
            <a:r>
              <a:rPr lang="en-US" dirty="0" err="1">
                <a:solidFill>
                  <a:srgbClr val="222222"/>
                </a:solidFill>
                <a:latin typeface="Open Sans" charset="0"/>
              </a:rPr>
              <a:t>Tallmon</a:t>
            </a:r>
            <a:r>
              <a:rPr lang="en-US" dirty="0">
                <a:solidFill>
                  <a:srgbClr val="222222"/>
                </a:solidFill>
                <a:latin typeface="Open Sans" charset="0"/>
              </a:rPr>
              <a:t>, D. A., </a:t>
            </a:r>
            <a:r>
              <a:rPr lang="en-US" dirty="0" err="1">
                <a:solidFill>
                  <a:srgbClr val="222222"/>
                </a:solidFill>
                <a:latin typeface="Open Sans" charset="0"/>
              </a:rPr>
              <a:t>Vulstek</a:t>
            </a:r>
            <a:r>
              <a:rPr lang="en-US" dirty="0">
                <a:solidFill>
                  <a:srgbClr val="222222"/>
                </a:solidFill>
                <a:latin typeface="Open Sans" charset="0"/>
              </a:rPr>
              <a:t>, S. C., </a:t>
            </a:r>
            <a:r>
              <a:rPr lang="en-US" dirty="0" err="1">
                <a:solidFill>
                  <a:srgbClr val="222222"/>
                </a:solidFill>
                <a:latin typeface="Open Sans" charset="0"/>
              </a:rPr>
              <a:t>Yahan</a:t>
            </a:r>
            <a:r>
              <a:rPr lang="en-US" dirty="0">
                <a:solidFill>
                  <a:srgbClr val="222222"/>
                </a:solidFill>
                <a:latin typeface="Open Sans" charset="0"/>
              </a:rPr>
              <a:t>, Y., Yu, D. W. 2019</a:t>
            </a:r>
            <a:r>
              <a:rPr lang="en-US" i="1" dirty="0">
                <a:solidFill>
                  <a:srgbClr val="222222"/>
                </a:solidFill>
                <a:latin typeface="Open Sans" charset="0"/>
              </a:rPr>
              <a:t>. </a:t>
            </a:r>
            <a:r>
              <a:rPr lang="en-US" dirty="0">
                <a:solidFill>
                  <a:srgbClr val="222222"/>
                </a:solidFill>
                <a:latin typeface="Open Sans" charset="0"/>
              </a:rPr>
              <a:t>Environmental DNA for the enumeration and management of Pacific salmon. </a:t>
            </a:r>
            <a:r>
              <a:rPr lang="en-US" i="1" dirty="0">
                <a:solidFill>
                  <a:srgbClr val="222222"/>
                </a:solidFill>
                <a:latin typeface="Open Sans" charset="0"/>
              </a:rPr>
              <a:t>Molecular Ecology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" descr="Photo of a field crew in waders using dip nets inside the Auke Creek picket weir to capture and count migrating salmo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609" y="3819188"/>
            <a:ext cx="3568779" cy="28907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" descr="Photo of the Auke Creek weir field station in winter: a blue-roofed building among snow-covered evergreens, with a metal picket weir spanning the creek in the foregroun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006" y="73358"/>
            <a:ext cx="5357813" cy="3571876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Validation data from Auke Creek Station in Juneau, Alaska…"/>
          <p:cNvSpPr txBox="1"/>
          <p:nvPr/>
        </p:nvSpPr>
        <p:spPr>
          <a:xfrm>
            <a:off x="7336994" y="486091"/>
            <a:ext cx="3453216" cy="299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algn="l">
              <a:defRPr sz="3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9" dirty="0"/>
              <a:t>Validation data from Auke Creek Station in Juneau, Alaska</a:t>
            </a:r>
          </a:p>
          <a:p>
            <a:pPr algn="l">
              <a:defRPr sz="3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sz="2109" dirty="0"/>
          </a:p>
          <a:p>
            <a:pPr algn="l">
              <a:defRPr sz="3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9" dirty="0"/>
              <a:t>Daily counts of </a:t>
            </a:r>
          </a:p>
          <a:p>
            <a:pPr marL="292994" indent="-292994">
              <a:buSzPct val="70000"/>
              <a:buChar char="•"/>
              <a:defRPr sz="3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109" dirty="0"/>
              <a:t>returning</a:t>
            </a:r>
            <a:r>
              <a:rPr sz="2109" dirty="0"/>
              <a:t> Coho and Sockeye </a:t>
            </a:r>
            <a:r>
              <a:rPr sz="2109" b="1" dirty="0">
                <a:latin typeface="Helvetica Neue"/>
                <a:ea typeface="Helvetica Neue"/>
                <a:cs typeface="Helvetica Neue"/>
                <a:sym typeface="Helvetica Neue"/>
              </a:rPr>
              <a:t>adults</a:t>
            </a:r>
          </a:p>
          <a:p>
            <a:pPr marL="292994" indent="-292994">
              <a:buSzPct val="70000"/>
              <a:buChar char="•"/>
              <a:defRPr sz="3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9" dirty="0"/>
              <a:t>out-migrating Sockeye </a:t>
            </a:r>
            <a:r>
              <a:rPr sz="2109" b="1" dirty="0">
                <a:latin typeface="Helvetica Neue"/>
                <a:ea typeface="Helvetica Neue"/>
                <a:cs typeface="Helvetica Neue"/>
                <a:sym typeface="Helvetica Neue"/>
              </a:rPr>
              <a:t>smolts</a:t>
            </a:r>
          </a:p>
        </p:txBody>
      </p:sp>
      <p:pic>
        <p:nvPicPr>
          <p:cNvPr id="198" name="45965_aukeweir308b.jpg" descr="Map of southeast Alaska: inset locates Auke Lake near Juneau; detail shows Auke Lake draining via Auke Creek past a weir to Auke Bay." title="Map of southeast Alaska: inset locates Auke Lake near Juneau; detail shows Auke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502" y="3679316"/>
            <a:ext cx="4760442" cy="3170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dolly_salmon_frenemies.jpg" descr="Photo of a field crew in waders working the Auke Creek weir with dip nets to capture and count migrating fish." title="Photo of a field crew in waders working the Auke Creek weir with dip nets to ca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9641" y="3904908"/>
            <a:ext cx="4078901" cy="27192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9888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1.png" descr="Multi-panel time series for 2015 and 2016 (mid-summer), sockeye adults. Rows: Counts, Flow x DNA, DNA, Flow (cfs), Temp (C) versus date; count and eDNA peaks roughly coincide." title="Multi-panel time series for 2015 and 2016 (mid-summer), sockeye adults. Rows: C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033" y="598289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Rectangle"/>
          <p:cNvSpPr/>
          <p:nvPr/>
        </p:nvSpPr>
        <p:spPr>
          <a:xfrm>
            <a:off x="1907977" y="2125266"/>
            <a:ext cx="8554641" cy="473151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26" name="Sockeye in-migrating adults"/>
          <p:cNvSpPr txBox="1"/>
          <p:nvPr/>
        </p:nvSpPr>
        <p:spPr>
          <a:xfrm>
            <a:off x="4623567" y="125496"/>
            <a:ext cx="169136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</a:t>
            </a:r>
            <a:r>
              <a:rPr lang="en-US" sz="1266" dirty="0"/>
              <a:t>returning</a:t>
            </a:r>
            <a:r>
              <a:rPr sz="1266" dirty="0"/>
              <a:t> adults</a:t>
            </a:r>
          </a:p>
        </p:txBody>
      </p:sp>
    </p:spTree>
    <p:extLst>
      <p:ext uri="{BB962C8B-B14F-4D97-AF65-F5344CB8AC3E}">
        <p14:creationId xmlns:p14="http://schemas.microsoft.com/office/powerpoint/2010/main" val="144958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Picture1.png" descr="Same 2015 and 2016 multi-panel time series (Counts, Flow x DNA, DNA, Flow, Temp) for sockeye returning adults; eDNA tracks the count peaks." title="Same 2015 and 2016 multi-panel time series (Counts, Flow x DNA, DNA, Flow, Temp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033" y="598289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Rectangle"/>
          <p:cNvSpPr/>
          <p:nvPr/>
        </p:nvSpPr>
        <p:spPr>
          <a:xfrm>
            <a:off x="1907977" y="4634438"/>
            <a:ext cx="8554641" cy="22263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30" name="Sockeye in-migrating adults"/>
          <p:cNvSpPr txBox="1"/>
          <p:nvPr/>
        </p:nvSpPr>
        <p:spPr>
          <a:xfrm>
            <a:off x="4623567" y="125496"/>
            <a:ext cx="169136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</a:t>
            </a:r>
            <a:r>
              <a:rPr lang="en-US" sz="1266" dirty="0"/>
              <a:t>returning</a:t>
            </a:r>
            <a:r>
              <a:rPr sz="1266" dirty="0"/>
              <a:t> adults</a:t>
            </a:r>
          </a:p>
        </p:txBody>
      </p:sp>
      <p:sp>
        <p:nvSpPr>
          <p:cNvPr id="231" name="Rectangle"/>
          <p:cNvSpPr/>
          <p:nvPr/>
        </p:nvSpPr>
        <p:spPr>
          <a:xfrm>
            <a:off x="2024063" y="2071618"/>
            <a:ext cx="8554641" cy="117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</p:spTree>
    <p:extLst>
      <p:ext uri="{BB962C8B-B14F-4D97-AF65-F5344CB8AC3E}">
        <p14:creationId xmlns:p14="http://schemas.microsoft.com/office/powerpoint/2010/main" val="60214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1.png" descr="Same 2015 and 2016 multi-panel time series (Counts, Flow x DNA, DNA, Flow, Temp) for sockeye returning adults." title="Same 2015 and 2016 multi-panel time series (Counts, Flow x DNA, DNA, Flow, Temp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033" y="598289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Rectangle"/>
          <p:cNvSpPr/>
          <p:nvPr/>
        </p:nvSpPr>
        <p:spPr>
          <a:xfrm>
            <a:off x="1907977" y="5812633"/>
            <a:ext cx="8554641" cy="10302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35" name="Sockeye in-migrating adults"/>
          <p:cNvSpPr txBox="1"/>
          <p:nvPr/>
        </p:nvSpPr>
        <p:spPr>
          <a:xfrm>
            <a:off x="4623567" y="125496"/>
            <a:ext cx="169136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</a:t>
            </a:r>
            <a:r>
              <a:rPr lang="en-US" sz="1266" dirty="0"/>
              <a:t>returning </a:t>
            </a:r>
            <a:r>
              <a:rPr sz="1266" dirty="0"/>
              <a:t>adults</a:t>
            </a:r>
          </a:p>
        </p:txBody>
      </p:sp>
      <p:sp>
        <p:nvSpPr>
          <p:cNvPr id="236" name="Rectangle"/>
          <p:cNvSpPr/>
          <p:nvPr/>
        </p:nvSpPr>
        <p:spPr>
          <a:xfrm>
            <a:off x="2024063" y="2071618"/>
            <a:ext cx="8554641" cy="117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</p:spTree>
    <p:extLst>
      <p:ext uri="{BB962C8B-B14F-4D97-AF65-F5344CB8AC3E}">
        <p14:creationId xmlns:p14="http://schemas.microsoft.com/office/powerpoint/2010/main" val="51017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1.png" descr="Same 2015 and 2016 multi-panel time series (Counts, Flow x DNA, DNA, Flow, Temp) for sockeye returning adults; illustrates flux times concentration giving eDNA rate." title="Same 2015 and 2016 multi-panel time series (Counts, Flow x DNA, DNA, Flow, Temp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033" y="598289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Rectangle"/>
          <p:cNvSpPr/>
          <p:nvPr/>
        </p:nvSpPr>
        <p:spPr>
          <a:xfrm>
            <a:off x="1907977" y="5812633"/>
            <a:ext cx="8554641" cy="10302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40" name="Sockeye in-migrating adults"/>
          <p:cNvSpPr txBox="1"/>
          <p:nvPr/>
        </p:nvSpPr>
        <p:spPr>
          <a:xfrm>
            <a:off x="4623567" y="125496"/>
            <a:ext cx="169136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</a:t>
            </a:r>
            <a:r>
              <a:rPr lang="en-US" sz="1266" dirty="0"/>
              <a:t>returning </a:t>
            </a:r>
            <a:r>
              <a:rPr sz="1266" dirty="0"/>
              <a:t>adults</a:t>
            </a:r>
          </a:p>
        </p:txBody>
      </p:sp>
      <p:sp>
        <p:nvSpPr>
          <p:cNvPr id="241" name="Rectangle"/>
          <p:cNvSpPr/>
          <p:nvPr/>
        </p:nvSpPr>
        <p:spPr>
          <a:xfrm>
            <a:off x="2024063" y="2071618"/>
            <a:ext cx="8554641" cy="11700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pic>
        <p:nvPicPr>
          <p:cNvPr id="242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471614" y="3376121"/>
            <a:ext cx="730072" cy="2302081"/>
          </a:xfrm>
          <a:prstGeom prst="rect">
            <a:avLst/>
          </a:prstGeom>
        </p:spPr>
      </p:pic>
      <p:pic>
        <p:nvPicPr>
          <p:cNvPr id="244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20" y="3376121"/>
            <a:ext cx="730072" cy="2302081"/>
          </a:xfrm>
          <a:prstGeom prst="rect">
            <a:avLst/>
          </a:prstGeom>
        </p:spPr>
      </p:pic>
      <p:pic>
        <p:nvPicPr>
          <p:cNvPr id="246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525692" y="3376121"/>
            <a:ext cx="730072" cy="2302081"/>
          </a:xfrm>
          <a:prstGeom prst="rect">
            <a:avLst/>
          </a:prstGeom>
        </p:spPr>
      </p:pic>
      <p:pic>
        <p:nvPicPr>
          <p:cNvPr id="248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900864" y="3376121"/>
            <a:ext cx="730072" cy="2302081"/>
          </a:xfrm>
          <a:prstGeom prst="rect">
            <a:avLst/>
          </a:prstGeom>
        </p:spPr>
      </p:pic>
      <p:sp>
        <p:nvSpPr>
          <p:cNvPr id="250" name="Water flux (cubic_ft/sec) X DNA concentration (ng/ul) = ng/sec X cubic_ft/ul"/>
          <p:cNvSpPr txBox="1"/>
          <p:nvPr/>
        </p:nvSpPr>
        <p:spPr>
          <a:xfrm>
            <a:off x="2281014" y="2120218"/>
            <a:ext cx="7077130" cy="34265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defRPr sz="2500" b="0"/>
            </a:pPr>
            <a:r>
              <a:rPr sz="1758"/>
              <a:t>Water flux (</a:t>
            </a:r>
            <a:r>
              <a:rPr sz="1758" b="1"/>
              <a:t>cubic_ft/sec</a:t>
            </a:r>
            <a:r>
              <a:rPr sz="1758"/>
              <a:t>) X DNA concentration (</a:t>
            </a:r>
            <a:r>
              <a:rPr sz="1758" b="1"/>
              <a:t>ng/ul</a:t>
            </a:r>
            <a:r>
              <a:rPr sz="1758"/>
              <a:t>) = </a:t>
            </a:r>
            <a:r>
              <a:rPr sz="1758" b="1"/>
              <a:t>ng/sec</a:t>
            </a:r>
            <a:r>
              <a:rPr sz="1758"/>
              <a:t> X </a:t>
            </a:r>
            <a:r>
              <a:rPr sz="1758" b="1"/>
              <a:t>cubic_ft/ul</a:t>
            </a:r>
          </a:p>
        </p:txBody>
      </p:sp>
      <p:grpSp>
        <p:nvGrpSpPr>
          <p:cNvPr id="255" name="Group"/>
          <p:cNvGrpSpPr/>
          <p:nvPr/>
        </p:nvGrpSpPr>
        <p:grpSpPr>
          <a:xfrm>
            <a:off x="3724992" y="4465324"/>
            <a:ext cx="5586346" cy="266933"/>
            <a:chOff x="0" y="40712"/>
            <a:chExt cx="7945023" cy="379636"/>
          </a:xfrm>
        </p:grpSpPr>
        <p:sp>
          <p:nvSpPr>
            <p:cNvPr id="251" name="X"/>
            <p:cNvSpPr txBox="1"/>
            <p:nvPr/>
          </p:nvSpPr>
          <p:spPr>
            <a:xfrm>
              <a:off x="0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52" name="X"/>
            <p:cNvSpPr txBox="1"/>
            <p:nvPr/>
          </p:nvSpPr>
          <p:spPr>
            <a:xfrm>
              <a:off x="1371599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53" name="X"/>
            <p:cNvSpPr txBox="1"/>
            <p:nvPr/>
          </p:nvSpPr>
          <p:spPr>
            <a:xfrm>
              <a:off x="5765800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54" name="X"/>
            <p:cNvSpPr txBox="1"/>
            <p:nvPr/>
          </p:nvSpPr>
          <p:spPr>
            <a:xfrm>
              <a:off x="7721599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49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icture1.png" descr="Same 2015 and 2016 multi-panel time series (Counts, Flow x DNA, DNA, Flow, Temp) for sockeye adults; Flow x DNA row is the eDNA rate in ng/sec." title="Same 2015 and 2016 multi-panel time series (Counts, Flow x DNA, DNA, Flow, Temp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033" y="598289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Rectangle"/>
          <p:cNvSpPr/>
          <p:nvPr/>
        </p:nvSpPr>
        <p:spPr>
          <a:xfrm>
            <a:off x="1899048" y="5830492"/>
            <a:ext cx="8554641" cy="10302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59" name="Sockeye in-migrating adults"/>
          <p:cNvSpPr txBox="1"/>
          <p:nvPr/>
        </p:nvSpPr>
        <p:spPr>
          <a:xfrm>
            <a:off x="4623567" y="125496"/>
            <a:ext cx="169136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</a:t>
            </a:r>
            <a:r>
              <a:rPr lang="en-US" sz="1266" dirty="0"/>
              <a:t>returning </a:t>
            </a:r>
            <a:r>
              <a:rPr sz="1266" dirty="0"/>
              <a:t>adults</a:t>
            </a:r>
          </a:p>
        </p:txBody>
      </p:sp>
      <p:sp>
        <p:nvSpPr>
          <p:cNvPr id="260" name="eDNA rate:  ng/sec"/>
          <p:cNvSpPr txBox="1"/>
          <p:nvPr/>
        </p:nvSpPr>
        <p:spPr>
          <a:xfrm>
            <a:off x="5030679" y="2000351"/>
            <a:ext cx="2204130" cy="38593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defRPr sz="2900" b="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2039"/>
              <a:t>eDNA </a:t>
            </a:r>
            <a:r>
              <a:rPr sz="2039">
                <a:latin typeface="Helvetica Neue"/>
                <a:ea typeface="Helvetica Neue"/>
                <a:cs typeface="Helvetica Neue"/>
                <a:sym typeface="Helvetica Neue"/>
              </a:rPr>
              <a:t>rate:  ng/sec</a:t>
            </a:r>
          </a:p>
        </p:txBody>
      </p:sp>
      <p:pic>
        <p:nvPicPr>
          <p:cNvPr id="261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471614" y="3376121"/>
            <a:ext cx="730072" cy="2302081"/>
          </a:xfrm>
          <a:prstGeom prst="rect">
            <a:avLst/>
          </a:prstGeom>
        </p:spPr>
      </p:pic>
      <p:pic>
        <p:nvPicPr>
          <p:cNvPr id="263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20" y="3376121"/>
            <a:ext cx="730072" cy="2302081"/>
          </a:xfrm>
          <a:prstGeom prst="rect">
            <a:avLst/>
          </a:prstGeom>
        </p:spPr>
      </p:pic>
      <p:pic>
        <p:nvPicPr>
          <p:cNvPr id="265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525692" y="3376121"/>
            <a:ext cx="730072" cy="2302081"/>
          </a:xfrm>
          <a:prstGeom prst="rect">
            <a:avLst/>
          </a:prstGeom>
        </p:spPr>
      </p:pic>
      <p:pic>
        <p:nvPicPr>
          <p:cNvPr id="267" name="Rectangle" descr="Orange rectangular outline highlighting a peak in the eDNA and streamflow time-series panels.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900864" y="3376121"/>
            <a:ext cx="730072" cy="2302081"/>
          </a:xfrm>
          <a:prstGeom prst="rect">
            <a:avLst/>
          </a:prstGeom>
        </p:spPr>
      </p:pic>
      <p:grpSp>
        <p:nvGrpSpPr>
          <p:cNvPr id="273" name="Group"/>
          <p:cNvGrpSpPr/>
          <p:nvPr/>
        </p:nvGrpSpPr>
        <p:grpSpPr>
          <a:xfrm>
            <a:off x="3724992" y="4465324"/>
            <a:ext cx="5586346" cy="266933"/>
            <a:chOff x="0" y="40712"/>
            <a:chExt cx="7945023" cy="379636"/>
          </a:xfrm>
        </p:grpSpPr>
        <p:sp>
          <p:nvSpPr>
            <p:cNvPr id="269" name="X"/>
            <p:cNvSpPr txBox="1"/>
            <p:nvPr/>
          </p:nvSpPr>
          <p:spPr>
            <a:xfrm>
              <a:off x="0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70" name="X"/>
            <p:cNvSpPr txBox="1"/>
            <p:nvPr/>
          </p:nvSpPr>
          <p:spPr>
            <a:xfrm>
              <a:off x="1371599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71" name="X"/>
            <p:cNvSpPr txBox="1"/>
            <p:nvPr/>
          </p:nvSpPr>
          <p:spPr>
            <a:xfrm>
              <a:off x="5765800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  <p:sp>
          <p:nvSpPr>
            <p:cNvPr id="272" name="X"/>
            <p:cNvSpPr txBox="1"/>
            <p:nvPr/>
          </p:nvSpPr>
          <p:spPr>
            <a:xfrm>
              <a:off x="7721599" y="40712"/>
              <a:ext cx="223424" cy="37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r>
                <a:rPr sz="1266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18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Figure 4 sockeye smolts.png" descr="Multi-panel time series for 2015 and 2016 spring (Apr-Jun): Counts, Flow x DNA, DNA, Flow (cfs), Temp (C) for out-migrating sockeye smolts; smolt counts peak in mid-May." title="Multi-panel time series for 2015 and 2016 spring (Apr-Jun): Counts, Flow x DNA,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51" y="857250"/>
            <a:ext cx="85747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Rectangle"/>
          <p:cNvSpPr/>
          <p:nvPr/>
        </p:nvSpPr>
        <p:spPr>
          <a:xfrm>
            <a:off x="1818681" y="6134102"/>
            <a:ext cx="8554641" cy="10302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308" name="Sockeye out-migrating smolts (juveniles)"/>
          <p:cNvSpPr txBox="1"/>
          <p:nvPr/>
        </p:nvSpPr>
        <p:spPr>
          <a:xfrm>
            <a:off x="3976771" y="304090"/>
            <a:ext cx="2042162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1266" dirty="0"/>
              <a:t>Sockeye out-migrating smolts </a:t>
            </a:r>
          </a:p>
        </p:txBody>
      </p:sp>
      <p:pic>
        <p:nvPicPr>
          <p:cNvPr id="1028" name="Picture 4" descr="Photo of a small silvery sockeye smolt held in a person's palm above blue water." title="Photo of a small silvery sockeye smolt held in a person's palm above blue wa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95" y="0"/>
            <a:ext cx="2072606" cy="121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51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DD84-A787-D272-9856-6F65852D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235916"/>
            <a:ext cx="11009243" cy="1325563"/>
          </a:xfrm>
        </p:spPr>
        <p:txBody>
          <a:bodyPr/>
          <a:lstStyle/>
          <a:p>
            <a:r>
              <a:rPr lang="en-US" dirty="0"/>
              <a:t>Regression is ONE KIND of </a:t>
            </a:r>
            <a:r>
              <a:rPr lang="en-US" u="sng" dirty="0"/>
              <a:t>General</a:t>
            </a:r>
            <a:r>
              <a:rPr lang="en-US" dirty="0"/>
              <a:t> Linear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26CCD1-02D9-FCAE-5CB1-B0A92E442AB3}"/>
                  </a:ext>
                </a:extLst>
              </p:cNvPr>
              <p:cNvSpPr txBox="1"/>
              <p:nvPr/>
            </p:nvSpPr>
            <p:spPr>
              <a:xfrm>
                <a:off x="8654498" y="3167390"/>
                <a:ext cx="60976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+</a:t>
                </a:r>
                <a:r>
                  <a:rPr lang="en-US" sz="2800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26CCD1-02D9-FCAE-5CB1-B0A92E442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498" y="3167390"/>
                <a:ext cx="6097656" cy="523220"/>
              </a:xfrm>
              <a:prstGeom prst="rect">
                <a:avLst/>
              </a:prstGeom>
              <a:blipFill>
                <a:blip r:embed="rId2"/>
                <a:stretch>
                  <a:fillRect l="-624" t="-11905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Scatterplot of Y versus X with a magenta regression line sloping up; small normal density curves at three X values show constant-variance errors around the line." title="Scatterplot of Y versus X with a magenta regression line sloping up; small norma">
            <a:extLst>
              <a:ext uri="{FF2B5EF4-FFF2-40B4-BE49-F238E27FC236}">
                <a16:creationId xmlns:a16="http://schemas.microsoft.com/office/drawing/2014/main" id="{428A8E27-BCBE-DEF1-9318-E3D7044D9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61" y="1427646"/>
            <a:ext cx="7239000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4073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predict salmon counts using eDNA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start with Poisson model using flow-corrected eDNA concentration as a predictor.</a:t>
            </a:r>
          </a:p>
        </p:txBody>
      </p:sp>
    </p:spTree>
    <p:extLst>
      <p:ext uri="{BB962C8B-B14F-4D97-AF65-F5344CB8AC3E}">
        <p14:creationId xmlns:p14="http://schemas.microsoft.com/office/powerpoint/2010/main" val="2295310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164" y="-94455"/>
            <a:ext cx="10515600" cy="1325563"/>
          </a:xfrm>
        </p:spPr>
        <p:txBody>
          <a:bodyPr/>
          <a:lstStyle/>
          <a:p>
            <a:r>
              <a:rPr lang="en-US" dirty="0"/>
              <a:t>What is happening here?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-461682" y="2311350"/>
                <a:ext cx="6096000" cy="194553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𝑌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~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𝑃𝑜𝑖𝑠𝑠𝑜𝑛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r>
                  <a:rPr lang="en-US" sz="2400" dirty="0">
                    <a:latin typeface="Calibri" charset="0"/>
                    <a:ea typeface="Times New Roman" charset="0"/>
                    <a:cs typeface="Times New Roman" charset="0"/>
                  </a:rPr>
                  <a:t> </a:t>
                </a:r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log</m:t>
                          </m:r>
                          <m: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⁡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)=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𝑎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+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𝑏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r>
                  <a:rPr lang="en-US" sz="2400" dirty="0">
                    <a:latin typeface="Calibri" charset="0"/>
                    <a:ea typeface="Times New Roman" charset="0"/>
                    <a:cs typeface="Times New Roman" charset="0"/>
                  </a:rPr>
                  <a:t> </a:t>
                </a:r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𝑎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𝑏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1682" y="2311350"/>
                <a:ext cx="6096000" cy="194553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760260" y="1825625"/>
            <a:ext cx="7221070" cy="4351338"/>
          </a:xfrm>
        </p:spPr>
        <p:txBody>
          <a:bodyPr/>
          <a:lstStyle/>
          <a:p>
            <a:r>
              <a:rPr lang="en-US" dirty="0"/>
              <a:t>Data are Poisson distributed with varying rate parameter</a:t>
            </a:r>
          </a:p>
          <a:p>
            <a:r>
              <a:rPr lang="en-US" dirty="0"/>
              <a:t>This parameter is the mean (and variance)</a:t>
            </a:r>
          </a:p>
          <a:p>
            <a:r>
              <a:rPr lang="en-US" dirty="0"/>
              <a:t>We model the mean as a linear function of predictors, but we need a link function</a:t>
            </a:r>
          </a:p>
          <a:p>
            <a:r>
              <a:rPr lang="en-US" dirty="0"/>
              <a:t>Why do we use log link here?</a:t>
            </a:r>
          </a:p>
        </p:txBody>
      </p:sp>
    </p:spTree>
    <p:extLst>
      <p:ext uri="{BB962C8B-B14F-4D97-AF65-F5344CB8AC3E}">
        <p14:creationId xmlns:p14="http://schemas.microsoft.com/office/powerpoint/2010/main" val="13372731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6517" y="-255820"/>
            <a:ext cx="10515600" cy="1325563"/>
          </a:xfrm>
        </p:spPr>
        <p:txBody>
          <a:bodyPr/>
          <a:lstStyle/>
          <a:p>
            <a:r>
              <a:rPr lang="en-US" dirty="0"/>
              <a:t>Model 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7482" y="1069743"/>
            <a:ext cx="10033000" cy="5346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300">
                <a:solidFill>
                  <a:srgbClr val="000000"/>
                </a:solidFill>
                <a:latin typeface="Consolas"/>
              </a:rPr>
              <a:t>glm(formula = Count ~ Qcorr_qPCR, family = "poisson", data = sockeye.adult[sockeye.adult$Year ==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"2015", ])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-13.5661 -11.7512  -3.2418   3.5480  19.4317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       Estimate Std. Error z value Pr(&gt;|z|)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(Intercept)  4.29048    0.03329  128.90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Qcorr_qPCR   3.82647    0.10393   36.82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Signif. codes:  0 ‘***’ 0.001 ‘**’ 0.01 ‘*’ 0.05 ‘.’ 0.1 ‘ ’ 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(Dispersion parameter for poisson family taken to be 1)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Null deviance: 2666.3  on 15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Residual deviance: 1470.1  on 14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AIC: 1555.9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Number of Fisher Scoring iterations: 5</a:t>
            </a:r>
          </a:p>
        </p:txBody>
      </p:sp>
    </p:spTree>
    <p:extLst>
      <p:ext uri="{BB962C8B-B14F-4D97-AF65-F5344CB8AC3E}">
        <p14:creationId xmlns:p14="http://schemas.microsoft.com/office/powerpoint/2010/main" val="5278807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6517" y="-255820"/>
            <a:ext cx="10515600" cy="1325563"/>
          </a:xfrm>
        </p:spPr>
        <p:txBody>
          <a:bodyPr/>
          <a:lstStyle/>
          <a:p>
            <a:r>
              <a:rPr lang="en-US" dirty="0"/>
              <a:t>Model 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2200" y="1069743"/>
            <a:ext cx="10007600" cy="5346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300">
                <a:solidFill>
                  <a:srgbClr val="000000"/>
                </a:solidFill>
                <a:latin typeface="Consolas"/>
              </a:rPr>
              <a:t>glm(formula = Count ~ Qcorr_qPCR, family = "poisson", data = sockeye.adult[sockeye.adult$Year ==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"2016", ])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-14.2212  -6.4894  -6.4878  -0.8424  36.7864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       Estimate Std. Error z value Pr(&gt;|z|)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(Intercept)  3.04662    0.03573   85.27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Qcorr_qPCR   4.33630    0.06636   65.34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Signif. codes:  0 ‘***’ 0.001 ‘**’ 0.01 ‘*’ 0.05 ‘.’ 0.1 ‘ ’ 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(Dispersion parameter for poisson family taken to be 1)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Null deviance: 6890.4  on 38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Residual deviance: 2918.3  on 37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AIC: 3025.1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Number of Fisher Scoring iterations: 6</a:t>
            </a:r>
          </a:p>
        </p:txBody>
      </p:sp>
    </p:spTree>
    <p:extLst>
      <p:ext uri="{BB962C8B-B14F-4D97-AF65-F5344CB8AC3E}">
        <p14:creationId xmlns:p14="http://schemas.microsoft.com/office/powerpoint/2010/main" val="20184104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67" y="2103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How does this look? Concerns? </a:t>
            </a:r>
            <a:br>
              <a:rPr lang="en-US" dirty="0"/>
            </a:br>
            <a:r>
              <a:rPr lang="en-US" dirty="0"/>
              <a:t>What now? Are we done?</a:t>
            </a:r>
          </a:p>
        </p:txBody>
      </p:sp>
    </p:spTree>
    <p:extLst>
      <p:ext uri="{BB962C8B-B14F-4D97-AF65-F5344CB8AC3E}">
        <p14:creationId xmlns:p14="http://schemas.microsoft.com/office/powerpoint/2010/main" val="11490742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05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How does this look? Concerns? </a:t>
            </a:r>
            <a:br>
              <a:rPr lang="en-US" dirty="0"/>
            </a:br>
            <a:r>
              <a:rPr lang="en-US" dirty="0"/>
              <a:t>What now? Are we done?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41294" y="1516343"/>
            <a:ext cx="10031506" cy="4351338"/>
          </a:xfrm>
        </p:spPr>
        <p:txBody>
          <a:bodyPr/>
          <a:lstStyle/>
          <a:p>
            <a:r>
              <a:rPr lang="en-US" dirty="0"/>
              <a:t>Poisson assumes variance = mean</a:t>
            </a:r>
          </a:p>
          <a:p>
            <a:r>
              <a:rPr lang="en-US" dirty="0" err="1"/>
              <a:t>Overdispersion</a:t>
            </a:r>
            <a:r>
              <a:rPr lang="en-US" dirty="0"/>
              <a:t> evident if </a:t>
            </a:r>
            <a:r>
              <a:rPr lang="en-US" b="1" dirty="0"/>
              <a:t>residual deviance &gt; degrees of freedom</a:t>
            </a:r>
          </a:p>
          <a:p>
            <a:pPr lvl="1"/>
            <a:endParaRPr lang="en-US" b="1" dirty="0"/>
          </a:p>
          <a:p>
            <a:r>
              <a:rPr lang="en-US" dirty="0"/>
              <a:t>We </a:t>
            </a:r>
            <a:r>
              <a:rPr lang="en-US" b="1" dirty="0"/>
              <a:t>clearly </a:t>
            </a:r>
            <a:r>
              <a:rPr lang="en-US" dirty="0"/>
              <a:t>have </a:t>
            </a:r>
            <a:r>
              <a:rPr lang="en-US" dirty="0" err="1"/>
              <a:t>overdispersion</a:t>
            </a:r>
            <a:r>
              <a:rPr lang="en-US" dirty="0"/>
              <a:t> here because deviance is 100 times larger than degrees of freedom</a:t>
            </a:r>
          </a:p>
          <a:p>
            <a:endParaRPr lang="en-US" dirty="0"/>
          </a:p>
          <a:p>
            <a:r>
              <a:rPr lang="en-US" dirty="0"/>
              <a:t>Let’s deal with the overdispersion later. </a:t>
            </a:r>
          </a:p>
          <a:p>
            <a:endParaRPr lang="en-US" dirty="0"/>
          </a:p>
          <a:p>
            <a:r>
              <a:rPr lang="en-US" dirty="0"/>
              <a:t>Is the model otherwise ok?</a:t>
            </a:r>
          </a:p>
        </p:txBody>
      </p:sp>
    </p:spTree>
    <p:extLst>
      <p:ext uri="{BB962C8B-B14F-4D97-AF65-F5344CB8AC3E}">
        <p14:creationId xmlns:p14="http://schemas.microsoft.com/office/powerpoint/2010/main" val="1768246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517" y="0"/>
            <a:ext cx="10515600" cy="6454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1. X vs. Y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3752" y="4276164"/>
            <a:ext cx="11994777" cy="3178269"/>
          </a:xfrm>
        </p:spPr>
        <p:txBody>
          <a:bodyPr/>
          <a:lstStyle/>
          <a:p>
            <a:r>
              <a:rPr lang="en-US" dirty="0"/>
              <a:t>Why isn’t this a line if we fit</a:t>
            </a:r>
          </a:p>
          <a:p>
            <a:pPr lvl="1"/>
            <a:r>
              <a:rPr lang="en-US" dirty="0" err="1"/>
              <a:t>glm</a:t>
            </a:r>
            <a:r>
              <a:rPr lang="en-US" dirty="0"/>
              <a:t>(Count ~ </a:t>
            </a:r>
            <a:r>
              <a:rPr lang="en-US" dirty="0" err="1"/>
              <a:t>Qcorr_qPCR</a:t>
            </a:r>
            <a:r>
              <a:rPr lang="en-US" dirty="0"/>
              <a:t> , family = "</a:t>
            </a:r>
            <a:r>
              <a:rPr lang="en-US" dirty="0" err="1"/>
              <a:t>poisson</a:t>
            </a:r>
            <a:r>
              <a:rPr lang="en-US" dirty="0"/>
              <a:t>")</a:t>
            </a:r>
          </a:p>
          <a:p>
            <a:r>
              <a:rPr lang="en-US" dirty="0"/>
              <a:t>CI is far too narrow because of </a:t>
            </a:r>
            <a:r>
              <a:rPr lang="en-US" dirty="0" err="1"/>
              <a:t>overdispersion</a:t>
            </a:r>
            <a:r>
              <a:rPr lang="en-US" dirty="0"/>
              <a:t> (variance &gt; mean)</a:t>
            </a:r>
          </a:p>
          <a:p>
            <a:r>
              <a:rPr lang="en-US" dirty="0"/>
              <a:t>Nothing else obvious</a:t>
            </a:r>
          </a:p>
        </p:txBody>
      </p:sp>
      <p:pic>
        <p:nvPicPr>
          <p:cNvPr id="7" name="Picture 6" descr="Two scatterplots (2015, 2016) of sockeye counts versus eDNA rate with a dashed blue Poisson fit and a very narrow gray confidence band; the curve bends upward, not a straight line." title="Two scatterplots (2015, 2016) of sockeye counts versus eDNA rate with a dashed 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279" y="506506"/>
            <a:ext cx="8990770" cy="374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861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2. Good models make good predictions</a:t>
            </a:r>
          </a:p>
        </p:txBody>
      </p:sp>
      <p:pic>
        <p:nvPicPr>
          <p:cNvPr id="3" name="Picture 2" descr="Two panels (2015, 2016) of observed sockeye counts (black dots) versus fitted values (dashed blue) over date; the fit consistently overpredicts the low and zero counts." title="Two panels (2015, 2016) of observed sockeye counts (black dots) versus fitted v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529" y="1000686"/>
            <a:ext cx="8636000" cy="36195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3752" y="4155141"/>
            <a:ext cx="11994777" cy="3178269"/>
          </a:xfrm>
        </p:spPr>
        <p:txBody>
          <a:bodyPr/>
          <a:lstStyle/>
          <a:p>
            <a:r>
              <a:rPr lang="en-US" dirty="0"/>
              <a:t>Ah, look at that. We are consistently </a:t>
            </a:r>
            <a:r>
              <a:rPr lang="en-US" dirty="0" err="1"/>
              <a:t>overpredicting</a:t>
            </a:r>
            <a:r>
              <a:rPr lang="en-US" dirty="0"/>
              <a:t> the low/no counts!</a:t>
            </a:r>
          </a:p>
          <a:p>
            <a:endParaRPr lang="en-US" dirty="0"/>
          </a:p>
          <a:p>
            <a:r>
              <a:rPr lang="en-US" dirty="0"/>
              <a:t>Why? Let’s think more carefully</a:t>
            </a:r>
          </a:p>
          <a:p>
            <a:endParaRPr lang="en-US" dirty="0"/>
          </a:p>
          <a:p>
            <a:r>
              <a:rPr lang="en-US" dirty="0"/>
              <a:t>Is this model </a:t>
            </a:r>
            <a:r>
              <a:rPr lang="en-US" dirty="0" err="1"/>
              <a:t>mispecified</a:t>
            </a:r>
            <a:r>
              <a:rPr lang="en-US" dirty="0"/>
              <a:t> somehow?</a:t>
            </a:r>
          </a:p>
        </p:txBody>
      </p:sp>
    </p:spTree>
    <p:extLst>
      <p:ext uri="{BB962C8B-B14F-4D97-AF65-F5344CB8AC3E}">
        <p14:creationId xmlns:p14="http://schemas.microsoft.com/office/powerpoint/2010/main" val="2541222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What is being fit here exactly?</a:t>
            </a:r>
          </a:p>
        </p:txBody>
      </p:sp>
      <p:pic>
        <p:nvPicPr>
          <p:cNvPr id="3" name="Picture 2" descr="Two panels (2015, 2016) of sockeye count versus date, observed dots and dashed blue Poisson fit; the fitted line stays above zero even when observed counts are zero." title="Two panels (2015, 2016) of sockeye count versus date, observed dots and dashed 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529" y="1041027"/>
            <a:ext cx="8636000" cy="3619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19275" y="3683214"/>
                <a:ext cx="9884507" cy="1578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Calibri" charset="0"/>
                    <a:ea typeface="Calibri" charset="0"/>
                    <a:cs typeface="Times New Roman" charset="0"/>
                  </a:rPr>
                  <a:t> </a:t>
                </a:r>
                <a:endParaRPr lang="en-US" sz="32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log</m:t>
                          </m:r>
                          <m:r>
                            <a:rPr lang="en-US" sz="32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⁡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(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)=</m:t>
                      </m:r>
                      <m:r>
                        <a:rPr lang="en-US" sz="32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𝑎</m:t>
                      </m:r>
                      <m:r>
                        <a:rPr lang="en-US" sz="32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+</m:t>
                      </m:r>
                      <m:r>
                        <a:rPr lang="en-US" sz="32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𝑏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∗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𝑒𝐷𝑁𝐴</m:t>
                          </m:r>
                        </m:e>
                        <m:sub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𝑎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𝑏</m:t>
                          </m:r>
                          <m:r>
                            <a:rPr lang="en-US" sz="32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𝑒𝐷𝑁𝐴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32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275" y="3683214"/>
                <a:ext cx="9884507" cy="15785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30304" y="5540188"/>
            <a:ext cx="11994777" cy="1089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would eDNA rate have to be to match zero counts? Do you see it?</a:t>
            </a:r>
          </a:p>
          <a:p>
            <a:pPr marL="0" indent="0" algn="ctr">
              <a:buNone/>
            </a:pPr>
            <a:r>
              <a:rPr lang="en-US" dirty="0"/>
              <a:t>Yeah, that’s a problem! How do we fix it?</a:t>
            </a:r>
          </a:p>
        </p:txBody>
      </p:sp>
    </p:spTree>
    <p:extLst>
      <p:ext uri="{BB962C8B-B14F-4D97-AF65-F5344CB8AC3E}">
        <p14:creationId xmlns:p14="http://schemas.microsoft.com/office/powerpoint/2010/main" val="8371389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eDNA rate should be transformed from positive to the whole real line! How?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7223" y="1613647"/>
            <a:ext cx="11994777" cy="31735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Log(eDNA) &gt; 0 when eDNA &gt; 1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Log(eDNA) = 0 when eDNA = 1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Log(eDNA) &lt; 0 when eDNA = &lt;1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Log(eDNA) = -</a:t>
            </a:r>
            <a:r>
              <a:rPr lang="en-US" sz="2400" dirty="0" err="1"/>
              <a:t>Inf</a:t>
            </a:r>
            <a:r>
              <a:rPr lang="en-US" sz="2400" dirty="0"/>
              <a:t> when eDNA = 0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97223" y="5154705"/>
            <a:ext cx="11994777" cy="1089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dirty="0"/>
              <a:t>Log transforming a positive variable stretches it to the real line.</a:t>
            </a:r>
          </a:p>
          <a:p>
            <a:pPr marL="0" indent="0" algn="ctr">
              <a:buFont typeface="Arial"/>
              <a:buNone/>
            </a:pPr>
            <a:r>
              <a:rPr lang="en-US" sz="2400" dirty="0"/>
              <a:t>But what functional form are we really fitting here?</a:t>
            </a:r>
          </a:p>
        </p:txBody>
      </p:sp>
    </p:spTree>
    <p:extLst>
      <p:ext uri="{BB962C8B-B14F-4D97-AF65-F5344CB8AC3E}">
        <p14:creationId xmlns:p14="http://schemas.microsoft.com/office/powerpoint/2010/main" val="1615135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D4644-8130-72F3-1EEC-E0F13298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mean to be linear?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612B32-8263-09F4-222B-CCC7188054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Are these linear models?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 sz="2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  <m:sup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7612B32-8263-09F4-222B-CCC7188054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FC411CC-7AE9-A38B-241F-061CEDA82DCC}"/>
              </a:ext>
            </a:extLst>
          </p:cNvPr>
          <p:cNvSpPr txBox="1"/>
          <p:nvPr/>
        </p:nvSpPr>
        <p:spPr>
          <a:xfrm>
            <a:off x="1174059" y="4914108"/>
            <a:ext cx="98438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200" dirty="0"/>
              <a:t>#1 is a linear model.</a:t>
            </a:r>
          </a:p>
          <a:p>
            <a:pPr marL="0" indent="0" algn="ctr">
              <a:buNone/>
            </a:pPr>
            <a:r>
              <a:rPr lang="en-US" sz="3200" dirty="0"/>
              <a:t>The COEFFICIENTS need to be linear. Not the predictors! </a:t>
            </a:r>
          </a:p>
        </p:txBody>
      </p:sp>
    </p:spTree>
    <p:extLst>
      <p:ext uri="{BB962C8B-B14F-4D97-AF65-F5344CB8AC3E}">
        <p14:creationId xmlns:p14="http://schemas.microsoft.com/office/powerpoint/2010/main" val="394105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286693" y="1589859"/>
                <a:ext cx="7753082" cy="3946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log</m:t>
                          </m:r>
                          <m: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⁡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)=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𝑎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+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𝑏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∗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log</m:t>
                          </m:r>
                          <m:r>
                            <a:rPr lang="en-US" sz="2400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⁡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𝑒𝐷𝑁𝐴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𝑎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log</m:t>
                              </m:r>
                              <m:r>
                                <a:rPr lang="en-US" sz="2400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⁡</m:t>
                              </m:r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𝑒𝐷𝑁𝐴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r>
                  <a:rPr lang="en-US" sz="2400" dirty="0">
                    <a:effectLst/>
                    <a:latin typeface="Calibri" charset="0"/>
                    <a:ea typeface="Times New Roman" charset="0"/>
                    <a:cs typeface="Times New Roman" charset="0"/>
                  </a:rPr>
                  <a:t> </a:t>
                </a:r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𝑎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log</m:t>
                              </m:r>
                              <m:r>
                                <a:rPr lang="en-US" sz="2400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⁡</m:t>
                              </m:r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𝑒𝐷𝑁𝐴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𝐴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libri" charset="0"/>
                                      <a:cs typeface="Times New Roman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charset="0"/>
                                      <a:ea typeface="Calibri" charset="0"/>
                                      <a:cs typeface="Times New Roman" charset="0"/>
                                    </a:rPr>
                                    <m:t>log</m:t>
                                  </m:r>
                                  <m:r>
                                    <a:rPr lang="en-US" sz="2400">
                                      <a:latin typeface="Cambria Math" charset="0"/>
                                      <a:ea typeface="Calibri" charset="0"/>
                                      <a:cs typeface="Times New Roman" charset="0"/>
                                    </a:rPr>
                                    <m:t>⁡</m:t>
                                  </m:r>
                                  <m:r>
                                    <a:rPr lang="en-US" sz="2400" i="1">
                                      <a:latin typeface="Cambria Math" charset="0"/>
                                      <a:ea typeface="Calibri" charset="0"/>
                                      <a:cs typeface="Times New Roman" charset="0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 charset="0"/>
                                      <a:ea typeface="Calibri" charset="0"/>
                                      <a:cs typeface="Times New Roman" charset="0"/>
                                    </a:rPr>
                                    <m:t>𝑒𝐷𝑁𝐴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charset="0"/>
                                      <a:ea typeface="Calibri" charset="0"/>
                                      <a:cs typeface="Times New Roman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𝑏</m:t>
                              </m:r>
                            </m:sup>
                          </m:s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𝐶𝑜𝑢𝑛𝑡𝑠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=</m:t>
                      </m:r>
                      <m:r>
                        <a:rPr lang="en-US" sz="2400" i="1">
                          <a:latin typeface="Cambria Math" charset="0"/>
                          <a:ea typeface="Calibri" charset="0"/>
                          <a:cs typeface="Times New Roman" charset="0"/>
                        </a:rPr>
                        <m:t>𝐴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charset="0"/>
                              <a:cs typeface="Times New Roman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charset="0"/>
                                  <a:cs typeface="Times New Roman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∗</m:t>
                              </m:r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𝑒𝐷𝑁𝐴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  <a:ea typeface="Calibri" charset="0"/>
                                  <a:cs typeface="Times New Roman" charset="0"/>
                                </a:rPr>
                                <m:t>𝑖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 charset="0"/>
                              <a:ea typeface="Calibri" charset="0"/>
                              <a:cs typeface="Times New Roman" charset="0"/>
                            </a:rPr>
                            <m:t>𝑏</m:t>
                          </m:r>
                        </m:sup>
                      </m:sSup>
                    </m:oMath>
                  </m:oMathPara>
                </a14:m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r>
                  <a:rPr lang="en-US" sz="2400" dirty="0">
                    <a:latin typeface="Calibri" charset="0"/>
                    <a:ea typeface="Times New Roman" charset="0"/>
                    <a:cs typeface="Times New Roman" charset="0"/>
                  </a:rPr>
                  <a:t> </a:t>
                </a:r>
              </a:p>
              <a:p>
                <a:endParaRPr lang="en-US" sz="2400" dirty="0">
                  <a:effectLst/>
                  <a:latin typeface="Calibri" charset="0"/>
                  <a:ea typeface="Times New Roman" charset="0"/>
                  <a:cs typeface="Times New Roman" charset="0"/>
                </a:endParaRPr>
              </a:p>
              <a:p>
                <a:endParaRPr lang="en-US" sz="2400" dirty="0">
                  <a:effectLst/>
                  <a:latin typeface="Calibri" charset="0"/>
                  <a:ea typeface="Calibri" charset="0"/>
                  <a:cs typeface="Times New Roman" charset="0"/>
                </a:endParaRPr>
              </a:p>
              <a:p>
                <a:pPr algn="ctr"/>
                <a:r>
                  <a:rPr lang="en-US" sz="2400" dirty="0">
                    <a:latin typeface="Calibri" charset="0"/>
                    <a:ea typeface="Times New Roman" charset="0"/>
                    <a:cs typeface="Times New Roman" charset="0"/>
                  </a:rPr>
                  <a:t>This is called a power function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693" y="1589859"/>
                <a:ext cx="7753082" cy="3946786"/>
              </a:xfrm>
              <a:prstGeom prst="rect">
                <a:avLst/>
              </a:prstGeom>
              <a:blipFill>
                <a:blip r:embed="rId2"/>
                <a:stretch>
                  <a:fillRect b="-2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log(Y) = a + b*log(X)</a:t>
            </a:r>
          </a:p>
        </p:txBody>
      </p:sp>
    </p:spTree>
    <p:extLst>
      <p:ext uri="{BB962C8B-B14F-4D97-AF65-F5344CB8AC3E}">
        <p14:creationId xmlns:p14="http://schemas.microsoft.com/office/powerpoint/2010/main" val="15987507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17" y="-255820"/>
            <a:ext cx="10515600" cy="1325563"/>
          </a:xfrm>
        </p:spPr>
        <p:txBody>
          <a:bodyPr/>
          <a:lstStyle/>
          <a:p>
            <a:r>
              <a:rPr lang="en-US"/>
              <a:t>New model </a:t>
            </a:r>
            <a:r>
              <a:rPr lang="en-US" dirty="0"/>
              <a:t>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2650" y="946150"/>
            <a:ext cx="10448289" cy="4965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300">
                <a:solidFill>
                  <a:srgbClr val="000000"/>
                </a:solidFill>
                <a:latin typeface="Consolas"/>
              </a:rPr>
              <a:t>glm(formula = Count ~ log(Qcorr_qPCR), family = "poisson", data = sockeye.adult[sockeye.adult$Year ==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"2015", ])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-14.5709  -6.1344  -1.5773   3.4050  17.3989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           Estimate Std. Error z value Pr(&gt;|z|)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(Intercept)      6.42652    0.04458  144.16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log(Qcorr_qPCR)  0.62802    0.02284   27.49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Signif. codes:  0 ‘***’ 0.001 ‘**’ 0.01 ‘*’ 0.05 ‘.’ 0.1 ‘ ’ 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(Dispersion parameter for poisson family taken to be 1)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Null deviance: 2666.3  on 15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Residual deviance: 1088.8  on 14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AIC: 1174.6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Number of Fisher Scoring iterations: 6</a:t>
            </a:r>
          </a:p>
        </p:txBody>
      </p:sp>
    </p:spTree>
    <p:extLst>
      <p:ext uri="{BB962C8B-B14F-4D97-AF65-F5344CB8AC3E}">
        <p14:creationId xmlns:p14="http://schemas.microsoft.com/office/powerpoint/2010/main" val="14190555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17" y="-255820"/>
            <a:ext cx="10515600" cy="1325563"/>
          </a:xfrm>
        </p:spPr>
        <p:txBody>
          <a:bodyPr/>
          <a:lstStyle/>
          <a:p>
            <a:r>
              <a:rPr lang="en-US" dirty="0"/>
              <a:t>New model output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952500"/>
            <a:ext cx="10448289" cy="4953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300">
                <a:solidFill>
                  <a:srgbClr val="000000"/>
                </a:solidFill>
                <a:latin typeface="Consolas"/>
              </a:rPr>
              <a:t>glm(formula = Count ~ log(Qcorr_qPCR), family = "poisson", data = sockeye.adult[sockeye.adult$Year ==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"2016", ])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-12.2184  -2.6595  -0.9382  -0.4217  21.8418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           Estimate Std. Error z value Pr(&gt;|z|)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(Intercept)      6.25952    0.02922  214.24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log(Qcorr_qPCR)  0.78915    0.01716   45.99   &lt;2e-16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Signif. codes:  0 ‘***’ 0.001 ‘**’ 0.01 ‘*’ 0.05 ‘.’ 0.1 ‘ ’ 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(Dispersion parameter for poisson family taken to be 1)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Null deviance: 6890.4  on 38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Residual deviance: 1174.6  on 37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AIC: 1281.4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Number of Fisher Scoring iterations: 5</a:t>
            </a:r>
          </a:p>
        </p:txBody>
      </p:sp>
    </p:spTree>
    <p:extLst>
      <p:ext uri="{BB962C8B-B14F-4D97-AF65-F5344CB8AC3E}">
        <p14:creationId xmlns:p14="http://schemas.microsoft.com/office/powerpoint/2010/main" val="1533427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wo panels (2015, 2016) of sockeye count versus date, observed dots and dashed blue log-link Poisson fit; the fit now drops to near zero where observed counts are zero." title="Two panels (2015, 2016) of sockeye count versus date, observed dots and dashed b"/>
          <p:cNvPicPr>
            <a:picLocks noChangeAspect="1"/>
          </p:cNvPicPr>
          <p:nvPr/>
        </p:nvPicPr>
        <p:blipFill rotWithShape="1">
          <a:blip r:embed="rId2"/>
          <a:srcRect b="12509"/>
          <a:stretch/>
        </p:blipFill>
        <p:spPr>
          <a:xfrm>
            <a:off x="703729" y="3121586"/>
            <a:ext cx="10045700" cy="345561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3729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Good models make good predictions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45776" y="1112932"/>
            <a:ext cx="10031506" cy="4351338"/>
          </a:xfrm>
        </p:spPr>
        <p:txBody>
          <a:bodyPr/>
          <a:lstStyle/>
          <a:p>
            <a:r>
              <a:rPr lang="en-US" dirty="0"/>
              <a:t>Much better at predicting zeros now</a:t>
            </a:r>
          </a:p>
          <a:p>
            <a:r>
              <a:rPr lang="en-US" dirty="0"/>
              <a:t>But still very narrow confidence intervals that don’t make sense</a:t>
            </a:r>
          </a:p>
          <a:p>
            <a:r>
              <a:rPr lang="en-US" dirty="0"/>
              <a:t>Clear </a:t>
            </a:r>
            <a:r>
              <a:rPr lang="en-US" dirty="0" err="1"/>
              <a:t>overdispersion</a:t>
            </a:r>
            <a:r>
              <a:rPr lang="en-US" dirty="0"/>
              <a:t> because deviance &gt;&gt; degrees of freedom</a:t>
            </a:r>
          </a:p>
          <a:p>
            <a:r>
              <a:rPr lang="en-US" dirty="0"/>
              <a:t>Now let’s fix the </a:t>
            </a:r>
            <a:r>
              <a:rPr lang="en-US" dirty="0" err="1"/>
              <a:t>overdispersion</a:t>
            </a:r>
            <a:r>
              <a:rPr lang="en-US" dirty="0"/>
              <a:t> problem</a:t>
            </a:r>
          </a:p>
        </p:txBody>
      </p:sp>
    </p:spTree>
    <p:extLst>
      <p:ext uri="{BB962C8B-B14F-4D97-AF65-F5344CB8AC3E}">
        <p14:creationId xmlns:p14="http://schemas.microsoft.com/office/powerpoint/2010/main" val="13350980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3729" y="0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Quasipoisson</a:t>
            </a:r>
            <a:r>
              <a:rPr lang="en-US" dirty="0"/>
              <a:t> GLM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05136" y="1325563"/>
            <a:ext cx="10636624" cy="4351338"/>
          </a:xfrm>
        </p:spPr>
        <p:txBody>
          <a:bodyPr>
            <a:normAutofit/>
          </a:bodyPr>
          <a:lstStyle/>
          <a:p>
            <a:r>
              <a:rPr lang="en-US" dirty="0"/>
              <a:t>The Normal distribution has the mean and variance as separate parameters, but this is unusual</a:t>
            </a:r>
          </a:p>
          <a:p>
            <a:endParaRPr lang="en-US" dirty="0"/>
          </a:p>
          <a:p>
            <a:r>
              <a:rPr lang="en-US" dirty="0"/>
              <a:t>Poisson distribution has variance equal to the mean</a:t>
            </a:r>
          </a:p>
          <a:p>
            <a:endParaRPr lang="en-US" dirty="0"/>
          </a:p>
          <a:p>
            <a:r>
              <a:rPr lang="en-US" dirty="0" err="1"/>
              <a:t>Quasipoisson</a:t>
            </a:r>
            <a:r>
              <a:rPr lang="en-US" dirty="0"/>
              <a:t> allows the variance to be proportional to the mean</a:t>
            </a:r>
          </a:p>
          <a:p>
            <a:endParaRPr lang="en-US" dirty="0"/>
          </a:p>
          <a:p>
            <a:r>
              <a:rPr lang="en-US" dirty="0"/>
              <a:t>This ”dispersion parameter” is the constant of proportionality that defines how much larger or smaller the variance is than the mean </a:t>
            </a:r>
          </a:p>
        </p:txBody>
      </p:sp>
    </p:spTree>
    <p:extLst>
      <p:ext uri="{BB962C8B-B14F-4D97-AF65-F5344CB8AC3E}">
        <p14:creationId xmlns:p14="http://schemas.microsoft.com/office/powerpoint/2010/main" val="18297164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3729" y="0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Quasipoisson</a:t>
            </a:r>
            <a:r>
              <a:rPr lang="en-US" dirty="0"/>
              <a:t> GLM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9459" y="1876180"/>
            <a:ext cx="6743700" cy="46101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200" dirty="0" err="1">
                <a:solidFill>
                  <a:srgbClr val="000000"/>
                </a:solidFill>
                <a:latin typeface="Consolas"/>
              </a:rPr>
              <a:t>glm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(formula = Count ~ log(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Qcorr_qPCR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), family = "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quasipoisson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",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    data = 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sockeye.adult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[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sockeye.adult$Year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 == "2015", ])</a:t>
            </a: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-14.5709  -6.1344  -1.5773   3.4050  17.3989</a:t>
            </a: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                Estimate Std. Error t value 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Pr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(&gt;|t|)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(Intercept)       6.4265     0.3940  16.310 1.67e-10 ***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log(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Qcorr_qPCR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)   0.6280     0.2019   3.111  0.00767 **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200" dirty="0" err="1">
                <a:solidFill>
                  <a:srgbClr val="000000"/>
                </a:solidFill>
                <a:latin typeface="Consolas"/>
              </a:rPr>
              <a:t>Signif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. codes:  0 ‘***’ 0.001 ‘**’ 0.01 ‘*’ 0.05 ‘.’ 0.1 ‘ ’ 1</a:t>
            </a: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(Dispersion parameter for </a:t>
            </a:r>
            <a:r>
              <a:rPr sz="1200" dirty="0" err="1">
                <a:solidFill>
                  <a:srgbClr val="000000"/>
                </a:solidFill>
                <a:latin typeface="Consolas"/>
              </a:rPr>
              <a:t>quasipoisson</a:t>
            </a:r>
            <a:r>
              <a:rPr sz="1200" dirty="0">
                <a:solidFill>
                  <a:srgbClr val="000000"/>
                </a:solidFill>
                <a:latin typeface="Consolas"/>
              </a:rPr>
              <a:t> family taken to be 78.1201)</a:t>
            </a: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    Null deviance: 2666.3  on 15  degrees of freedom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Residual deviance: 1088.8  on 14  degrees of freedom</a:t>
            </a: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AIC: NA</a:t>
            </a:r>
          </a:p>
          <a:p>
            <a:endParaRPr sz="1200" dirty="0">
              <a:solidFill>
                <a:srgbClr val="000000"/>
              </a:solidFill>
              <a:latin typeface="Consolas"/>
            </a:endParaRPr>
          </a:p>
          <a:p>
            <a:r>
              <a:rPr sz="1200" dirty="0">
                <a:solidFill>
                  <a:srgbClr val="000000"/>
                </a:solidFill>
                <a:latin typeface="Consolas"/>
              </a:rPr>
              <a:t>Number of Fisher Scoring iterations: 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41E33B-2A7A-704C-4054-B94934990C55}"/>
              </a:ext>
            </a:extLst>
          </p:cNvPr>
          <p:cNvGrpSpPr/>
          <p:nvPr/>
        </p:nvGrpSpPr>
        <p:grpSpPr>
          <a:xfrm>
            <a:off x="371098" y="2918353"/>
            <a:ext cx="4952742" cy="1171437"/>
            <a:chOff x="371098" y="2918353"/>
            <a:chExt cx="4952742" cy="1171437"/>
          </a:xfrm>
        </p:grpSpPr>
        <p:sp>
          <p:nvSpPr>
            <p:cNvPr id="8" name="Rectangle 7"/>
            <p:cNvSpPr/>
            <p:nvPr/>
          </p:nvSpPr>
          <p:spPr>
            <a:xfrm>
              <a:off x="4429760" y="3663070"/>
              <a:ext cx="894080" cy="426720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1098" y="2918353"/>
              <a:ext cx="1856983" cy="369332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Identical estimate</a:t>
              </a:r>
            </a:p>
          </p:txBody>
        </p:sp>
        <p:cxnSp>
          <p:nvCxnSpPr>
            <p:cNvPr id="10" name="Straight Arrow Connector 9"/>
            <p:cNvCxnSpPr>
              <a:stCxn id="13" idx="3"/>
              <a:endCxn id="8" idx="1"/>
            </p:cNvCxnSpPr>
            <p:nvPr/>
          </p:nvCxnSpPr>
          <p:spPr>
            <a:xfrm>
              <a:off x="2228081" y="3103019"/>
              <a:ext cx="2201679" cy="773411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7B6543-9B21-47ED-C650-2427148A86AD}"/>
              </a:ext>
            </a:extLst>
          </p:cNvPr>
          <p:cNvGrpSpPr/>
          <p:nvPr/>
        </p:nvGrpSpPr>
        <p:grpSpPr>
          <a:xfrm>
            <a:off x="7812505" y="2855127"/>
            <a:ext cx="3599161" cy="2056925"/>
            <a:chOff x="8400334" y="2964519"/>
            <a:chExt cx="3599161" cy="2056925"/>
          </a:xfrm>
        </p:grpSpPr>
        <p:sp>
          <p:nvSpPr>
            <p:cNvPr id="11" name="Rectangle 10"/>
            <p:cNvSpPr/>
            <p:nvPr/>
          </p:nvSpPr>
          <p:spPr>
            <a:xfrm>
              <a:off x="8400334" y="4594724"/>
              <a:ext cx="1028232" cy="426720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803264" y="2964519"/>
              <a:ext cx="2196231" cy="646331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Variance 78 times larger than the mean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9530548" y="3287685"/>
              <a:ext cx="272716" cy="1520399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4CD5E90-42FE-009B-CC18-149FB6BC50E1}"/>
              </a:ext>
            </a:extLst>
          </p:cNvPr>
          <p:cNvGrpSpPr/>
          <p:nvPr/>
        </p:nvGrpSpPr>
        <p:grpSpPr>
          <a:xfrm>
            <a:off x="6647383" y="2137802"/>
            <a:ext cx="4000790" cy="1904335"/>
            <a:chOff x="6690927" y="2148688"/>
            <a:chExt cx="4000790" cy="190433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1FA2D2B-ECC7-A4E7-099C-C3027F6C85BD}"/>
                </a:ext>
              </a:extLst>
            </p:cNvPr>
            <p:cNvSpPr/>
            <p:nvPr/>
          </p:nvSpPr>
          <p:spPr>
            <a:xfrm>
              <a:off x="6690927" y="3714158"/>
              <a:ext cx="1251683" cy="338865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C3A4F22-4BE0-FC34-BD7A-875E15E7AE6E}"/>
                </a:ext>
              </a:extLst>
            </p:cNvPr>
            <p:cNvSpPr txBox="1"/>
            <p:nvPr/>
          </p:nvSpPr>
          <p:spPr>
            <a:xfrm>
              <a:off x="8092001" y="2148688"/>
              <a:ext cx="2599716" cy="369332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Larger p-value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E5C5001-810F-E751-FC86-C8144DF684FC}"/>
                </a:ext>
              </a:extLst>
            </p:cNvPr>
            <p:cNvCxnSpPr>
              <a:cxnSpLocks/>
              <a:stCxn id="3" idx="2"/>
              <a:endCxn id="2" idx="3"/>
            </p:cNvCxnSpPr>
            <p:nvPr/>
          </p:nvCxnSpPr>
          <p:spPr>
            <a:xfrm flipH="1">
              <a:off x="7942610" y="2518020"/>
              <a:ext cx="1449249" cy="1365571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73815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517" y="0"/>
            <a:ext cx="10515600" cy="6454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Quasipoisson</a:t>
            </a:r>
            <a:r>
              <a:rPr lang="en-US" dirty="0"/>
              <a:t> figures</a:t>
            </a:r>
          </a:p>
        </p:txBody>
      </p:sp>
      <p:pic>
        <p:nvPicPr>
          <p:cNvPr id="4" name="Picture 3" descr="Two scatterplots (2015, 2016) of sockeye counts versus eDNA rate, dashed blue quasipoisson fit with a wide gray confidence band that now spans most of the data." title="Two scatterplots (2015, 2016) of sockeye counts versus eDNA rate, dashed blue qu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796" y="1206523"/>
            <a:ext cx="8931915" cy="38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42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517" y="0"/>
            <a:ext cx="10515600" cy="6454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Quasipoisson</a:t>
            </a:r>
            <a:r>
              <a:rPr lang="en-US" dirty="0"/>
              <a:t> figures</a:t>
            </a:r>
          </a:p>
        </p:txBody>
      </p:sp>
      <p:pic>
        <p:nvPicPr>
          <p:cNvPr id="8" name="Picture 7" descr="Two panels (2015, 2016) of sockeye count versus date, dashed blue quasipoisson fit with a wide gray confidence band around the observed points." title="Two panels (2015, 2016) of sockeye count versus date, dashed blue quasipoisson 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6" y="1333029"/>
            <a:ext cx="11667955" cy="424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620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This is great, but</a:t>
            </a:r>
            <a:r>
              <a:rPr lang="mr-IN" dirty="0"/>
              <a:t>…</a:t>
            </a:r>
            <a:r>
              <a:rPr lang="en-US" dirty="0"/>
              <a:t>.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4542" y="1480576"/>
            <a:ext cx="11994777" cy="3178269"/>
          </a:xfrm>
        </p:spPr>
        <p:txBody>
          <a:bodyPr/>
          <a:lstStyle/>
          <a:p>
            <a:r>
              <a:rPr lang="en-US" dirty="0"/>
              <a:t>No AIC. </a:t>
            </a:r>
          </a:p>
          <a:p>
            <a:r>
              <a:rPr lang="en-US" dirty="0"/>
              <a:t>We’ll talk about AIC later, but if you need AIC then we need another distribution</a:t>
            </a:r>
          </a:p>
          <a:p>
            <a:r>
              <a:rPr lang="en-US" dirty="0"/>
              <a:t>Which one?</a:t>
            </a:r>
          </a:p>
        </p:txBody>
      </p:sp>
    </p:spTree>
    <p:extLst>
      <p:ext uri="{BB962C8B-B14F-4D97-AF65-F5344CB8AC3E}">
        <p14:creationId xmlns:p14="http://schemas.microsoft.com/office/powerpoint/2010/main" val="11684624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860" y="24306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Negative binomial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4542" y="1480576"/>
            <a:ext cx="11994777" cy="3178269"/>
          </a:xfrm>
        </p:spPr>
        <p:txBody>
          <a:bodyPr/>
          <a:lstStyle/>
          <a:p>
            <a:pPr algn="ctr"/>
            <a:r>
              <a:rPr lang="en-US" dirty="0"/>
              <a:t>Can’t use </a:t>
            </a:r>
            <a:r>
              <a:rPr lang="en-US" dirty="0" err="1"/>
              <a:t>glm</a:t>
            </a:r>
            <a:r>
              <a:rPr lang="en-US" dirty="0"/>
              <a:t>(). Need to use </a:t>
            </a:r>
            <a:r>
              <a:rPr lang="en-US" dirty="0" err="1"/>
              <a:t>glm.nb</a:t>
            </a:r>
            <a:r>
              <a:rPr lang="en-US" dirty="0"/>
              <a:t>() in the MASS package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7373" y="2331046"/>
            <a:ext cx="70142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sockeye.adult.2015.reg.NB &lt;- </a:t>
            </a:r>
            <a:r>
              <a:rPr lang="en-US" dirty="0" err="1"/>
              <a:t>glm.nb</a:t>
            </a:r>
            <a:r>
              <a:rPr lang="en-US" dirty="0"/>
              <a:t>(Count ~ log(</a:t>
            </a:r>
            <a:r>
              <a:rPr lang="en-US" dirty="0" err="1"/>
              <a:t>Qcorr_qPCR</a:t>
            </a:r>
            <a:r>
              <a:rPr lang="en-US" dirty="0"/>
              <a:t>) ,  </a:t>
            </a:r>
          </a:p>
          <a:p>
            <a:r>
              <a:rPr lang="en-US" dirty="0"/>
              <a:t>	data = </a:t>
            </a:r>
            <a:r>
              <a:rPr lang="en-US" dirty="0" err="1"/>
              <a:t>sockeye.adult</a:t>
            </a:r>
            <a:r>
              <a:rPr lang="en-US" dirty="0"/>
              <a:t>[</a:t>
            </a:r>
            <a:r>
              <a:rPr lang="en-US" dirty="0" err="1"/>
              <a:t>sockeye.adult$Year</a:t>
            </a:r>
            <a:r>
              <a:rPr lang="en-US" dirty="0"/>
              <a:t> == "2015"  , ])</a:t>
            </a:r>
          </a:p>
          <a:p>
            <a:endParaRPr lang="en-US" dirty="0"/>
          </a:p>
          <a:p>
            <a:r>
              <a:rPr lang="en-US" dirty="0"/>
              <a:t>sockeye.adult.2016.reg.NB &lt;- </a:t>
            </a:r>
            <a:r>
              <a:rPr lang="en-US" dirty="0" err="1"/>
              <a:t>glm.nb</a:t>
            </a:r>
            <a:r>
              <a:rPr lang="en-US" dirty="0"/>
              <a:t>(Count ~ log(</a:t>
            </a:r>
            <a:r>
              <a:rPr lang="en-US" dirty="0" err="1"/>
              <a:t>Qcorr_qPCR</a:t>
            </a:r>
            <a:r>
              <a:rPr lang="en-US" dirty="0"/>
              <a:t>) ,  </a:t>
            </a:r>
          </a:p>
          <a:p>
            <a:r>
              <a:rPr lang="en-US" dirty="0"/>
              <a:t>	data = </a:t>
            </a:r>
            <a:r>
              <a:rPr lang="en-US" dirty="0" err="1"/>
              <a:t>sockeye.adult</a:t>
            </a:r>
            <a:r>
              <a:rPr lang="en-US" dirty="0"/>
              <a:t>[</a:t>
            </a:r>
            <a:r>
              <a:rPr lang="en-US" dirty="0" err="1"/>
              <a:t>sockeye.adult$Year</a:t>
            </a:r>
            <a:r>
              <a:rPr lang="en-US" dirty="0"/>
              <a:t> == "2016"  , ])</a:t>
            </a:r>
          </a:p>
        </p:txBody>
      </p:sp>
      <p:sp>
        <p:nvSpPr>
          <p:cNvPr id="5" name="Rectangle 4"/>
          <p:cNvSpPr/>
          <p:nvPr/>
        </p:nvSpPr>
        <p:spPr>
          <a:xfrm>
            <a:off x="7090204" y="2331046"/>
            <a:ext cx="1926473" cy="1152934"/>
          </a:xfrm>
          <a:prstGeom prst="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641709" y="2720050"/>
            <a:ext cx="2338087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Default log link</a:t>
            </a:r>
          </a:p>
          <a:p>
            <a:pPr algn="ctr"/>
            <a:r>
              <a:rPr lang="en-US" dirty="0"/>
              <a:t>Still use logarithm here</a:t>
            </a:r>
          </a:p>
        </p:txBody>
      </p:sp>
      <p:cxnSp>
        <p:nvCxnSpPr>
          <p:cNvPr id="7" name="Straight Arrow Connector 6"/>
          <p:cNvCxnSpPr>
            <a:stCxn id="6" idx="1"/>
            <a:endCxn id="5" idx="3"/>
          </p:cNvCxnSpPr>
          <p:nvPr/>
        </p:nvCxnSpPr>
        <p:spPr>
          <a:xfrm flipH="1" flipV="1">
            <a:off x="9016677" y="2907513"/>
            <a:ext cx="625032" cy="13570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665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DD84-A787-D272-9856-6F65852D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105863"/>
            <a:ext cx="11009243" cy="1325563"/>
          </a:xfrm>
        </p:spPr>
        <p:txBody>
          <a:bodyPr>
            <a:noAutofit/>
          </a:bodyPr>
          <a:lstStyle/>
          <a:p>
            <a:r>
              <a:rPr lang="en-US" sz="3600" dirty="0"/>
              <a:t>All models have stochastic part for errors and deterministic “scientific” model defined by both algebra and geometry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26CCD1-02D9-FCAE-5CB1-B0A92E442AB3}"/>
                  </a:ext>
                </a:extLst>
              </p:cNvPr>
              <p:cNvSpPr txBox="1"/>
              <p:nvPr/>
            </p:nvSpPr>
            <p:spPr>
              <a:xfrm>
                <a:off x="7849429" y="3346294"/>
                <a:ext cx="60976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+</a:t>
                </a:r>
                <a:r>
                  <a:rPr lang="en-US" sz="2800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26CCD1-02D9-FCAE-5CB1-B0A92E442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9429" y="3346294"/>
                <a:ext cx="6097656" cy="523220"/>
              </a:xfrm>
              <a:prstGeom prst="rect">
                <a:avLst/>
              </a:prstGeom>
              <a:blipFill>
                <a:blip r:embed="rId2"/>
                <a:stretch>
                  <a:fillRect l="-624" t="-11905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3D scatterplot titled Regression Plane: black points above a tilted gray plane over axes x and z, with red and gray vertical lines showing residuals from points to the fitted plane." title="3D scatterplot titled Regression Plane: black points above a tilted gray plane o">
            <a:extLst>
              <a:ext uri="{FF2B5EF4-FFF2-40B4-BE49-F238E27FC236}">
                <a16:creationId xmlns:a16="http://schemas.microsoft.com/office/drawing/2014/main" id="{B1CC7E17-F2EC-93B4-1E63-35FE8C723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8" y="1431426"/>
            <a:ext cx="6920876" cy="519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794852-AEDA-60E9-FDB6-3A10DF16B615}"/>
              </a:ext>
            </a:extLst>
          </p:cNvPr>
          <p:cNvSpPr txBox="1"/>
          <p:nvPr/>
        </p:nvSpPr>
        <p:spPr>
          <a:xfrm>
            <a:off x="8134810" y="4337538"/>
            <a:ext cx="3803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is the associated R code for this?</a:t>
            </a:r>
          </a:p>
        </p:txBody>
      </p:sp>
    </p:spTree>
    <p:extLst>
      <p:ext uri="{BB962C8B-B14F-4D97-AF65-F5344CB8AC3E}">
        <p14:creationId xmlns:p14="http://schemas.microsoft.com/office/powerpoint/2010/main" val="4868790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Negative binomial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73534" y="5044123"/>
            <a:ext cx="1224308" cy="307848"/>
          </a:xfrm>
          <a:prstGeom prst="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55716" y="6037263"/>
            <a:ext cx="1880750" cy="36933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 now have AIC</a:t>
            </a:r>
          </a:p>
        </p:txBody>
      </p:sp>
      <p:cxnSp>
        <p:nvCxnSpPr>
          <p:cNvPr id="12" name="Straight Arrow Connector 11"/>
          <p:cNvCxnSpPr>
            <a:stCxn id="11" idx="1"/>
            <a:endCxn id="10" idx="3"/>
          </p:cNvCxnSpPr>
          <p:nvPr/>
        </p:nvCxnSpPr>
        <p:spPr>
          <a:xfrm flipH="1" flipV="1">
            <a:off x="2997842" y="5257483"/>
            <a:ext cx="1857874" cy="39802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19834" y="1325563"/>
            <a:ext cx="8708135" cy="47117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300">
                <a:solidFill>
                  <a:srgbClr val="000000"/>
                </a:solidFill>
                <a:latin typeface="Consolas"/>
              </a:rPr>
              <a:t>glm.nb(formula = Count ~ log(Qcorr_qPCR), data = sockeye.adult[sockeye.adult$Year ==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"2015", ], init.theta = 0.7864342616, link = log)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Deviance Residuals: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Min       1Q   Median       3Q      Max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-2.7537  -0.6590  -0.4000   0.2669   1.3384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Coefficients: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            Estimate Std. Error z value Pr(&gt;|z|)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(Intercept)       6.8527     0.5032  13.619  &lt; 2e-16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log(Qcorr_qPCR)   0.8128     0.1518   5.355 8.55e-08 ***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---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Signif. codes:  0 ‘***’ 0.001 ‘**’ 0.01 ‘*’ 0.05 ‘.’ 0.1 ‘ ’ 1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(Dispersion parameter for Negative Binomial(0.7864) family taken to be 1)</a:t>
            </a:r>
          </a:p>
          <a:p>
            <a:endParaRPr sz="1300">
              <a:solidFill>
                <a:srgbClr val="000000"/>
              </a:solidFill>
              <a:latin typeface="Consolas"/>
            </a:endParaRP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    Null deviance: 40.432  on 15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Residual deviance: 17.362  on 14  degrees of freedom</a:t>
            </a:r>
          </a:p>
          <a:p>
            <a:r>
              <a:rPr sz="1300">
                <a:solidFill>
                  <a:srgbClr val="000000"/>
                </a:solidFill>
                <a:latin typeface="Consolas"/>
              </a:rPr>
              <a:t>AIC: 169.4</a:t>
            </a:r>
          </a:p>
        </p:txBody>
      </p:sp>
    </p:spTree>
    <p:extLst>
      <p:ext uri="{BB962C8B-B14F-4D97-AF65-F5344CB8AC3E}">
        <p14:creationId xmlns:p14="http://schemas.microsoft.com/office/powerpoint/2010/main" val="12528324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Negative binomial</a:t>
            </a:r>
          </a:p>
        </p:txBody>
      </p:sp>
      <p:pic>
        <p:nvPicPr>
          <p:cNvPr id="3" name="Picture 2" descr="Two scatterplots (2015, 2016) of sockeye counts versus eDNA rate with a dashed blue negative-binomial fit and a wide gray confidence band." title="Two scatterplots (2015, 2016) of sockeye counts versus eDNA rate with a dashed 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0" y="1568450"/>
            <a:ext cx="92583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75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4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Negative binomial</a:t>
            </a:r>
          </a:p>
        </p:txBody>
      </p:sp>
      <p:pic>
        <p:nvPicPr>
          <p:cNvPr id="4" name="Picture 3" descr="Two panels (2015, 2016) of sockeye count versus date, dashed blue negative-binomial fit with a gray confidence band around observed points." title="Two panels (2015, 2016) of sockeye count versus date, dashed blue negative-bino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04" y="1894771"/>
            <a:ext cx="95885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858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Another common GLM. </a:t>
            </a:r>
          </a:p>
          <a:p>
            <a:r>
              <a:rPr lang="en-US" dirty="0"/>
              <a:t>Useful for positive and continuous data</a:t>
            </a:r>
          </a:p>
          <a:p>
            <a:r>
              <a:rPr lang="en-US" dirty="0"/>
              <a:t>What is mean variance relationship?</a:t>
            </a:r>
          </a:p>
        </p:txBody>
      </p:sp>
    </p:spTree>
    <p:extLst>
      <p:ext uri="{BB962C8B-B14F-4D97-AF65-F5344CB8AC3E}">
        <p14:creationId xmlns:p14="http://schemas.microsoft.com/office/powerpoint/2010/main" val="5862188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211"/>
            <a:ext cx="10515600" cy="1325563"/>
          </a:xfrm>
        </p:spPr>
        <p:txBody>
          <a:bodyPr/>
          <a:lstStyle/>
          <a:p>
            <a:r>
              <a:rPr lang="en-US" dirty="0"/>
              <a:t>Gamma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4" y="1224768"/>
            <a:ext cx="10515600" cy="4351338"/>
          </a:xfrm>
        </p:spPr>
        <p:txBody>
          <a:bodyPr/>
          <a:lstStyle/>
          <a:p>
            <a:r>
              <a:rPr lang="en-US" dirty="0"/>
              <a:t>Another common GLM. </a:t>
            </a:r>
          </a:p>
          <a:p>
            <a:r>
              <a:rPr lang="en-US" dirty="0"/>
              <a:t>Useful for positive and continuous data</a:t>
            </a:r>
          </a:p>
          <a:p>
            <a:r>
              <a:rPr lang="en-US" dirty="0"/>
              <a:t>What is mean variance relationship?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D73204-AC1F-0871-3A9C-41668E75CA39}"/>
              </a:ext>
            </a:extLst>
          </p:cNvPr>
          <p:cNvSpPr txBox="1"/>
          <p:nvPr/>
        </p:nvSpPr>
        <p:spPr>
          <a:xfrm>
            <a:off x="8772525" y="550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751473" y="3312517"/>
            <a:ext cx="6978256" cy="31803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Parameters, shape-scale: </a:t>
            </a:r>
            <a:r>
              <a:rPr sz="2000" b="0" dirty="0">
                <a:latin typeface="Cambria"/>
              </a:rPr>
              <a:t>k &gt; 0 (shape), </a:t>
            </a:r>
            <a:r>
              <a:rPr sz="2000" b="0" dirty="0" err="1">
                <a:latin typeface="Cambria"/>
              </a:rPr>
              <a:t>θ</a:t>
            </a:r>
            <a:r>
              <a:rPr sz="2000" b="0" dirty="0">
                <a:latin typeface="Cambria"/>
              </a:rPr>
              <a:t> &gt; 0 (scale)</a:t>
            </a: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Parameters, shape-rate: </a:t>
            </a:r>
            <a:r>
              <a:rPr sz="2000" b="0" dirty="0">
                <a:latin typeface="Cambria"/>
              </a:rPr>
              <a:t>α &gt; 0 (shape), β &gt; 0 (rate)</a:t>
            </a: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Support: </a:t>
            </a:r>
            <a:r>
              <a:rPr sz="2000" b="0" dirty="0">
                <a:latin typeface="Cambria"/>
              </a:rPr>
              <a:t>x ∈ (0, ∞)</a:t>
            </a:r>
            <a:endParaRPr lang="en-US" sz="2000" b="0" dirty="0">
              <a:latin typeface="Cambria"/>
            </a:endParaRPr>
          </a:p>
          <a:p>
            <a:pPr algn="l">
              <a:spcAft>
                <a:spcPts val="400"/>
              </a:spcAft>
            </a:pPr>
            <a:endParaRPr sz="2000" b="0" dirty="0">
              <a:latin typeface="Cambria"/>
            </a:endParaRP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PDF, shape-scale: </a:t>
            </a:r>
            <a:r>
              <a:rPr sz="2000" b="0" dirty="0">
                <a:latin typeface="Cambria"/>
              </a:rPr>
              <a:t>(1 / (</a:t>
            </a:r>
            <a:r>
              <a:rPr sz="2000" b="0" dirty="0" err="1">
                <a:latin typeface="Cambria"/>
              </a:rPr>
              <a:t>Γ</a:t>
            </a:r>
            <a:r>
              <a:rPr sz="2000" b="0" dirty="0">
                <a:latin typeface="Cambria"/>
              </a:rPr>
              <a:t>(k) </a:t>
            </a:r>
            <a:r>
              <a:rPr sz="2000" b="0" dirty="0" err="1">
                <a:latin typeface="Cambria"/>
              </a:rPr>
              <a:t>θ</a:t>
            </a:r>
            <a:r>
              <a:rPr sz="2000" b="0" baseline="30000" dirty="0" err="1">
                <a:latin typeface="Cambria"/>
              </a:rPr>
              <a:t>k</a:t>
            </a:r>
            <a:r>
              <a:rPr sz="2000" b="0" dirty="0">
                <a:latin typeface="Cambria"/>
              </a:rPr>
              <a:t>)) · x</a:t>
            </a:r>
            <a:r>
              <a:rPr sz="2000" b="0" baseline="30000" dirty="0">
                <a:latin typeface="Cambria"/>
              </a:rPr>
              <a:t>k−1</a:t>
            </a:r>
            <a:r>
              <a:rPr sz="2000" b="0" dirty="0">
                <a:latin typeface="Cambria"/>
              </a:rPr>
              <a:t> · exp(−x / </a:t>
            </a:r>
            <a:r>
              <a:rPr sz="2000" b="0" dirty="0" err="1">
                <a:latin typeface="Cambria"/>
              </a:rPr>
              <a:t>θ</a:t>
            </a:r>
            <a:r>
              <a:rPr sz="2000" b="0" dirty="0">
                <a:latin typeface="Cambria"/>
              </a:rPr>
              <a:t>)</a:t>
            </a: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PDF, shape-rate: </a:t>
            </a:r>
            <a:r>
              <a:rPr sz="2000" b="0" dirty="0">
                <a:latin typeface="Cambria"/>
              </a:rPr>
              <a:t>(β</a:t>
            </a:r>
            <a:r>
              <a:rPr sz="2000" b="0" baseline="30000" dirty="0">
                <a:latin typeface="Cambria"/>
              </a:rPr>
              <a:t>α</a:t>
            </a:r>
            <a:r>
              <a:rPr sz="2000" b="0" dirty="0">
                <a:latin typeface="Cambria"/>
              </a:rPr>
              <a:t> / </a:t>
            </a:r>
            <a:r>
              <a:rPr sz="2000" b="0" dirty="0" err="1">
                <a:latin typeface="Cambria"/>
              </a:rPr>
              <a:t>Γ</a:t>
            </a:r>
            <a:r>
              <a:rPr sz="2000" b="0" dirty="0">
                <a:latin typeface="Cambria"/>
              </a:rPr>
              <a:t>(α)) · x</a:t>
            </a:r>
            <a:r>
              <a:rPr sz="2000" b="0" baseline="30000" dirty="0">
                <a:latin typeface="Cambria"/>
              </a:rPr>
              <a:t>α−1</a:t>
            </a:r>
            <a:r>
              <a:rPr sz="2000" b="0" dirty="0">
                <a:latin typeface="Cambria"/>
              </a:rPr>
              <a:t> · exp(−β x)</a:t>
            </a:r>
            <a:endParaRPr lang="en-US" sz="2000" b="0" dirty="0">
              <a:latin typeface="Cambria"/>
            </a:endParaRPr>
          </a:p>
          <a:p>
            <a:pPr algn="l">
              <a:spcAft>
                <a:spcPts val="400"/>
              </a:spcAft>
            </a:pPr>
            <a:endParaRPr sz="2000" b="0" dirty="0">
              <a:latin typeface="Cambria"/>
            </a:endParaRP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Mean: </a:t>
            </a:r>
            <a:r>
              <a:rPr sz="2000" b="0" dirty="0">
                <a:latin typeface="Cambria"/>
              </a:rPr>
              <a:t>E[X] = k </a:t>
            </a:r>
            <a:r>
              <a:rPr sz="2000" b="0" dirty="0" err="1">
                <a:latin typeface="Cambria"/>
              </a:rPr>
              <a:t>θ</a:t>
            </a:r>
            <a:r>
              <a:rPr sz="2000" b="0" dirty="0">
                <a:latin typeface="Cambria"/>
              </a:rPr>
              <a:t> (shape-scale) = α / β (shape-rate)</a:t>
            </a:r>
          </a:p>
          <a:p>
            <a:pPr algn="l">
              <a:spcAft>
                <a:spcPts val="400"/>
              </a:spcAft>
            </a:pPr>
            <a:r>
              <a:rPr sz="2000" b="1" dirty="0">
                <a:latin typeface="Cambria"/>
              </a:rPr>
              <a:t>Variance: </a:t>
            </a:r>
            <a:r>
              <a:rPr sz="2000" b="0" dirty="0">
                <a:latin typeface="Cambria"/>
              </a:rPr>
              <a:t>Var(X) = k θ</a:t>
            </a:r>
            <a:r>
              <a:rPr sz="2000" b="0" baseline="30000" dirty="0">
                <a:latin typeface="Cambria"/>
              </a:rPr>
              <a:t>2</a:t>
            </a:r>
            <a:r>
              <a:rPr sz="2000" b="0" dirty="0">
                <a:latin typeface="Cambria"/>
              </a:rPr>
              <a:t> (shape-scale) = α / β</a:t>
            </a:r>
            <a:r>
              <a:rPr sz="2000" b="0" baseline="30000" dirty="0">
                <a:latin typeface="Cambria"/>
              </a:rPr>
              <a:t>2</a:t>
            </a:r>
            <a:r>
              <a:rPr sz="2000" b="0" dirty="0">
                <a:latin typeface="Cambria"/>
              </a:rPr>
              <a:t> (shape-rate)</a:t>
            </a:r>
          </a:p>
        </p:txBody>
      </p:sp>
    </p:spTree>
    <p:extLst>
      <p:ext uri="{BB962C8B-B14F-4D97-AF65-F5344CB8AC3E}">
        <p14:creationId xmlns:p14="http://schemas.microsoft.com/office/powerpoint/2010/main" val="4634087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DC631-F189-971A-57B9-D962EE2C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Terms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25095-6FA6-0A63-2347-0853E2497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881"/>
            <a:ext cx="10515600" cy="3188082"/>
          </a:xfrm>
        </p:spPr>
        <p:txBody>
          <a:bodyPr/>
          <a:lstStyle/>
          <a:p>
            <a:r>
              <a:rPr lang="en-US" dirty="0"/>
              <a:t>“Context dependence” – The effect of one predictor depends on the value of another predictor</a:t>
            </a:r>
          </a:p>
        </p:txBody>
      </p:sp>
      <p:pic>
        <p:nvPicPr>
          <p:cNvPr id="5" name="Picture 4" descr="Journal header image: Biological Reviews (2023) article 'Understanding &quot;it depends&quot; in ecology: a guide to hypothesising, visualising and interpreting statistical interactions.'" title="Journal header image: Biological Reviews (2023) article 'Understanding &quot;it depen">
            <a:extLst>
              <a:ext uri="{FF2B5EF4-FFF2-40B4-BE49-F238E27FC236}">
                <a16:creationId xmlns:a16="http://schemas.microsoft.com/office/drawing/2014/main" id="{C090CB39-2EC9-A550-7B46-11565A30A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618" y="1"/>
            <a:ext cx="5764104" cy="2570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30440-051E-E50B-8345-CED74816FFCB}"/>
                  </a:ext>
                </a:extLst>
              </p:cNvPr>
              <p:cNvSpPr txBox="1"/>
              <p:nvPr/>
            </p:nvSpPr>
            <p:spPr>
              <a:xfrm>
                <a:off x="2755432" y="4107141"/>
                <a:ext cx="48797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A30440-051E-E50B-8345-CED74816F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432" y="4107141"/>
                <a:ext cx="4879797" cy="369332"/>
              </a:xfrm>
              <a:prstGeom prst="rect">
                <a:avLst/>
              </a:prstGeom>
              <a:blipFill>
                <a:blip r:embed="rId3"/>
                <a:stretch>
                  <a:fillRect l="-779" r="-181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8336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99C4C-84B2-53AB-F58E-45BE2C1A2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6771-AE20-17B6-0A70-215113FA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2"/>
            <a:ext cx="10515600" cy="1325563"/>
          </a:xfrm>
        </p:spPr>
        <p:txBody>
          <a:bodyPr/>
          <a:lstStyle/>
          <a:p>
            <a:r>
              <a:rPr lang="en-US" dirty="0"/>
              <a:t>Interpretation and Symmetry of Interactions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FC9025-B6F9-66FF-31C7-A335C86B0864}"/>
                  </a:ext>
                </a:extLst>
              </p:cNvPr>
              <p:cNvSpPr txBox="1"/>
              <p:nvPr/>
            </p:nvSpPr>
            <p:spPr>
              <a:xfrm>
                <a:off x="3312023" y="1560063"/>
                <a:ext cx="48797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FC9025-B6F9-66FF-31C7-A335C86B0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23" y="1560063"/>
                <a:ext cx="4879797" cy="369332"/>
              </a:xfrm>
              <a:prstGeom prst="rect">
                <a:avLst/>
              </a:prstGeom>
              <a:blipFill>
                <a:blip r:embed="rId2"/>
                <a:stretch>
                  <a:fillRect l="-1036" r="-1554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C5FB3C-6DC4-B4E2-54E1-DF8F5457A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206" y="5099194"/>
            <a:ext cx="8701847" cy="1127849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does the effect of </a:t>
            </a:r>
            <a:r>
              <a:rPr lang="en-US" b="1" dirty="0"/>
              <a:t>x</a:t>
            </a:r>
            <a:r>
              <a:rPr lang="en-US" b="1" baseline="-25000" dirty="0"/>
              <a:t>1</a:t>
            </a:r>
            <a:r>
              <a:rPr lang="en-US" dirty="0"/>
              <a:t> on y change depending on the value of </a:t>
            </a:r>
            <a:r>
              <a:rPr lang="en-US" b="1" dirty="0"/>
              <a:t>x</a:t>
            </a:r>
            <a:r>
              <a:rPr lang="en-US" b="1" baseline="-25000" dirty="0"/>
              <a:t>2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the effect of </a:t>
            </a:r>
            <a:r>
              <a:rPr lang="en-US" b="1" dirty="0"/>
              <a:t>x</a:t>
            </a:r>
            <a:r>
              <a:rPr lang="en-US" b="1" baseline="-25000" dirty="0"/>
              <a:t>2</a:t>
            </a:r>
            <a:r>
              <a:rPr lang="en-US" dirty="0"/>
              <a:t> on y change depending on the value of </a:t>
            </a:r>
            <a:r>
              <a:rPr lang="en-US" b="1" dirty="0"/>
              <a:t>x</a:t>
            </a:r>
            <a:r>
              <a:rPr lang="en-US" b="1" baseline="-25000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CB0EF-6FF7-DBDD-40D4-5E420A2DCC0E}"/>
              </a:ext>
            </a:extLst>
          </p:cNvPr>
          <p:cNvSpPr txBox="1"/>
          <p:nvPr/>
        </p:nvSpPr>
        <p:spPr>
          <a:xfrm>
            <a:off x="728869" y="2186609"/>
            <a:ext cx="4852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Let’s focus on deterministic part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1C6F6C-4B29-AE6F-D605-1D78DE668EE4}"/>
                  </a:ext>
                </a:extLst>
              </p:cNvPr>
              <p:cNvSpPr txBox="1"/>
              <p:nvPr/>
            </p:nvSpPr>
            <p:spPr>
              <a:xfrm>
                <a:off x="2703921" y="2709829"/>
                <a:ext cx="60960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1800" b="0" dirty="0"/>
                  <a:t>E[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1C6F6C-4B29-AE6F-D605-1D78DE668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921" y="2709829"/>
                <a:ext cx="6096000" cy="923330"/>
              </a:xfrm>
              <a:prstGeom prst="rect">
                <a:avLst/>
              </a:prstGeom>
              <a:blipFill>
                <a:blip r:embed="rId3"/>
                <a:stretch>
                  <a:fillRect l="-1040" t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41AC7B-B77F-7099-5DDB-D736F433F897}"/>
                  </a:ext>
                </a:extLst>
              </p:cNvPr>
              <p:cNvSpPr txBox="1"/>
              <p:nvPr/>
            </p:nvSpPr>
            <p:spPr>
              <a:xfrm>
                <a:off x="-235131" y="351804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`1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41AC7B-B77F-7099-5DDB-D736F433F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5131" y="3518044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B01E23-7D01-D80B-05AB-DB463D85630F}"/>
                  </a:ext>
                </a:extLst>
              </p:cNvPr>
              <p:cNvSpPr txBox="1"/>
              <p:nvPr/>
            </p:nvSpPr>
            <p:spPr>
              <a:xfrm>
                <a:off x="5975482" y="3530106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`2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B01E23-7D01-D80B-05AB-DB463D856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482" y="3530106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D84117D-CB64-4A81-3E18-EA8A1D6ABFD3}"/>
              </a:ext>
            </a:extLst>
          </p:cNvPr>
          <p:cNvSpPr txBox="1"/>
          <p:nvPr/>
        </p:nvSpPr>
        <p:spPr>
          <a:xfrm>
            <a:off x="458831" y="3148712"/>
            <a:ext cx="1412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Factor out x</a:t>
            </a:r>
            <a:r>
              <a:rPr lang="en-US" baseline="-250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49828D-DC56-B4A5-D3AD-214F3F0ADDB1}"/>
              </a:ext>
            </a:extLst>
          </p:cNvPr>
          <p:cNvSpPr txBox="1"/>
          <p:nvPr/>
        </p:nvSpPr>
        <p:spPr>
          <a:xfrm>
            <a:off x="9965402" y="3103349"/>
            <a:ext cx="1412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Factor out x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C7CB3D3-19F6-C84A-D390-0599F89D2E0D}"/>
                  </a:ext>
                </a:extLst>
              </p:cNvPr>
              <p:cNvSpPr txBox="1"/>
              <p:nvPr/>
            </p:nvSpPr>
            <p:spPr>
              <a:xfrm>
                <a:off x="154379" y="5099194"/>
                <a:ext cx="27708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Interpretation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C7CB3D3-19F6-C84A-D390-0599F89D2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79" y="5099194"/>
                <a:ext cx="2770887" cy="461665"/>
              </a:xfrm>
              <a:prstGeom prst="rect">
                <a:avLst/>
              </a:prstGeom>
              <a:blipFill>
                <a:blip r:embed="rId6"/>
                <a:stretch>
                  <a:fillRect l="-3653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4242301-7B77-9252-1C21-ABA5D94B44DA}"/>
              </a:ext>
            </a:extLst>
          </p:cNvPr>
          <p:cNvCxnSpPr/>
          <p:nvPr/>
        </p:nvCxnSpPr>
        <p:spPr>
          <a:xfrm flipH="1">
            <a:off x="3491345" y="3148712"/>
            <a:ext cx="641268" cy="32142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42D5D93-9090-8353-1173-86B49576D572}"/>
              </a:ext>
            </a:extLst>
          </p:cNvPr>
          <p:cNvCxnSpPr/>
          <p:nvPr/>
        </p:nvCxnSpPr>
        <p:spPr>
          <a:xfrm flipH="1">
            <a:off x="7200751" y="3148712"/>
            <a:ext cx="641268" cy="321426"/>
          </a:xfrm>
          <a:prstGeom prst="straightConnector1">
            <a:avLst/>
          </a:prstGeom>
          <a:ln w="41275">
            <a:tailEnd type="triangle"/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4557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3D47B-51F7-1C8C-3283-63268E4C4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0E745-20F8-A874-710A-6F36551DC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2"/>
            <a:ext cx="10515600" cy="1325563"/>
          </a:xfrm>
        </p:spPr>
        <p:txBody>
          <a:bodyPr/>
          <a:lstStyle/>
          <a:p>
            <a:r>
              <a:rPr lang="en-US" dirty="0"/>
              <a:t>Interpretation and Symmetry of Interactions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1FF2CF-1AAD-CEAC-6C32-D3391402F306}"/>
                  </a:ext>
                </a:extLst>
              </p:cNvPr>
              <p:cNvSpPr txBox="1"/>
              <p:nvPr/>
            </p:nvSpPr>
            <p:spPr>
              <a:xfrm>
                <a:off x="838200" y="1337125"/>
                <a:ext cx="35072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1FF2CF-1AAD-CEAC-6C32-D3391402F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37125"/>
                <a:ext cx="3507242" cy="369332"/>
              </a:xfrm>
              <a:prstGeom prst="rect">
                <a:avLst/>
              </a:prstGeom>
              <a:blipFill>
                <a:blip r:embed="rId2"/>
                <a:stretch>
                  <a:fillRect l="-1805" r="-252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5CAFD7-C042-FA35-6762-4CFD78752E59}"/>
                  </a:ext>
                </a:extLst>
              </p:cNvPr>
              <p:cNvSpPr txBox="1"/>
              <p:nvPr/>
            </p:nvSpPr>
            <p:spPr>
              <a:xfrm>
                <a:off x="6854557" y="1337125"/>
                <a:ext cx="48797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5CAFD7-C042-FA35-6762-4CFD78752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557" y="1337125"/>
                <a:ext cx="4879797" cy="369332"/>
              </a:xfrm>
              <a:prstGeom prst="rect">
                <a:avLst/>
              </a:prstGeom>
              <a:blipFill>
                <a:blip r:embed="rId3"/>
                <a:stretch>
                  <a:fillRect l="-777" r="-155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3ED6B6-091D-A339-2D4E-55EBA0756F56}"/>
              </a:ext>
            </a:extLst>
          </p:cNvPr>
          <p:cNvSpPr txBox="1"/>
          <p:nvPr/>
        </p:nvSpPr>
        <p:spPr>
          <a:xfrm>
            <a:off x="5751921" y="1337125"/>
            <a:ext cx="45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Vs.</a:t>
            </a:r>
          </a:p>
        </p:txBody>
      </p:sp>
      <p:pic>
        <p:nvPicPr>
          <p:cNvPr id="21" name="Picture 20" descr="3D surface plot titled 'y ~ x1 + x2': a flat tilted plane over x1 and x2, showing an additive model with no interaction (color from dark low to yellow high)." title="3D surface plot titled 'y ~ x1 + x2': a flat tilted plane over x1 and x2, showin">
            <a:extLst>
              <a:ext uri="{FF2B5EF4-FFF2-40B4-BE49-F238E27FC236}">
                <a16:creationId xmlns:a16="http://schemas.microsoft.com/office/drawing/2014/main" id="{99564CA6-9F99-B82A-0EC7-B999EA1C9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46" y="2133022"/>
            <a:ext cx="4446897" cy="4446897"/>
          </a:xfrm>
          <a:prstGeom prst="rect">
            <a:avLst/>
          </a:prstGeom>
        </p:spPr>
      </p:pic>
      <p:pic>
        <p:nvPicPr>
          <p:cNvPr id="23" name="Picture 22" descr="3D surface plot titled 'y ~ x1 * x2': a twisted saddle-shaped surface over x1 and x2, showing how an interaction term warps the response." title="3D surface plot titled 'y ~ x1 * x2': a twisted saddle-shaped surface over x1 an">
            <a:extLst>
              <a:ext uri="{FF2B5EF4-FFF2-40B4-BE49-F238E27FC236}">
                <a16:creationId xmlns:a16="http://schemas.microsoft.com/office/drawing/2014/main" id="{5A9C89AA-8DB0-02BE-A0EA-32BE763EC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5378" y="2133022"/>
            <a:ext cx="4535352" cy="412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61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7CBD-907E-E7B3-A980-7770A0E3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1B7CD-44EF-A5E0-BF99-475B1D59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62"/>
            <a:ext cx="10515600" cy="1325563"/>
          </a:xfrm>
        </p:spPr>
        <p:txBody>
          <a:bodyPr/>
          <a:lstStyle/>
          <a:p>
            <a:r>
              <a:rPr lang="en-US" dirty="0"/>
              <a:t>Interpretation and Symmetry of Interactions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1208B9-460D-F206-1199-88AD695233D8}"/>
                  </a:ext>
                </a:extLst>
              </p:cNvPr>
              <p:cNvSpPr txBox="1"/>
              <p:nvPr/>
            </p:nvSpPr>
            <p:spPr>
              <a:xfrm>
                <a:off x="838200" y="1337125"/>
                <a:ext cx="35072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1208B9-460D-F206-1199-88AD69523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37125"/>
                <a:ext cx="3507242" cy="369332"/>
              </a:xfrm>
              <a:prstGeom prst="rect">
                <a:avLst/>
              </a:prstGeom>
              <a:blipFill>
                <a:blip r:embed="rId2"/>
                <a:stretch>
                  <a:fillRect l="-1805" r="-252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CE40FD-D4DE-288C-923B-7E7958C42016}"/>
                  </a:ext>
                </a:extLst>
              </p:cNvPr>
              <p:cNvSpPr txBox="1"/>
              <p:nvPr/>
            </p:nvSpPr>
            <p:spPr>
              <a:xfrm>
                <a:off x="6854557" y="1337125"/>
                <a:ext cx="48797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CE40FD-D4DE-288C-923B-7E7958C42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557" y="1337125"/>
                <a:ext cx="4879797" cy="369332"/>
              </a:xfrm>
              <a:prstGeom prst="rect">
                <a:avLst/>
              </a:prstGeom>
              <a:blipFill>
                <a:blip r:embed="rId3"/>
                <a:stretch>
                  <a:fillRect l="-777" r="-155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0042B41-2E72-531A-3FC7-D79B3435115F}"/>
              </a:ext>
            </a:extLst>
          </p:cNvPr>
          <p:cNvSpPr txBox="1"/>
          <p:nvPr/>
        </p:nvSpPr>
        <p:spPr>
          <a:xfrm>
            <a:off x="5751921" y="1337125"/>
            <a:ext cx="45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Vs.</a:t>
            </a:r>
          </a:p>
        </p:txBody>
      </p:sp>
      <p:pic>
        <p:nvPicPr>
          <p:cNvPr id="7" name="Picture 6" descr="Heatmap of predicted y with no true interaction: a smooth gradient increasing with x1 (dark at low x1 to yellow at high x1), roughly parallel bands." title="Heatmap of predicted y with no true interaction: a smooth gradient increasing wi">
            <a:extLst>
              <a:ext uri="{FF2B5EF4-FFF2-40B4-BE49-F238E27FC236}">
                <a16:creationId xmlns:a16="http://schemas.microsoft.com/office/drawing/2014/main" id="{5919B3CD-453A-AAB1-BE04-43FB89A95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25" y="2280062"/>
            <a:ext cx="6028982" cy="4577938"/>
          </a:xfrm>
          <a:prstGeom prst="rect">
            <a:avLst/>
          </a:prstGeom>
        </p:spPr>
      </p:pic>
      <p:pic>
        <p:nvPicPr>
          <p:cNvPr id="8" name="Picture 7" descr="Heatmap of predicted y with an interaction: the gradient bends diagonally, brightest at high x1/low x2 and at high x2/high x1, showing curved, non-parallel contours." title="Heatmap of predicted y with an interaction: the gradient bends diagonally, brigh">
            <a:extLst>
              <a:ext uri="{FF2B5EF4-FFF2-40B4-BE49-F238E27FC236}">
                <a16:creationId xmlns:a16="http://schemas.microsoft.com/office/drawing/2014/main" id="{27E47FBB-0345-D5A3-F2CD-ADEBADE31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620" y="2208328"/>
            <a:ext cx="6154729" cy="467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193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C2509-BDB7-BEE9-6AE7-45A948A50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6F1BF-B955-7FEE-0473-D31AF9F72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62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Dependence on scaling and transformation 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A21DD-08E0-F9F1-5208-0200F01AAF0A}"/>
              </a:ext>
            </a:extLst>
          </p:cNvPr>
          <p:cNvSpPr txBox="1"/>
          <p:nvPr/>
        </p:nvSpPr>
        <p:spPr>
          <a:xfrm>
            <a:off x="676893" y="1769423"/>
            <a:ext cx="4682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Simulate data with no interaction</a:t>
            </a:r>
          </a:p>
          <a:p>
            <a:pPr algn="ctr"/>
            <a:r>
              <a:rPr lang="en-US" sz="2400" dirty="0"/>
              <a:t>Y = 200+3*x1 - 4*x2</a:t>
            </a:r>
          </a:p>
        </p:txBody>
      </p:sp>
      <p:pic>
        <p:nvPicPr>
          <p:cNvPr id="10" name="Picture 9" descr="R output for lm(y ~ x1*x2) on data simulated with no interaction: x1 3.0, x2 -4.0 highly significant, interaction x1:x2 -0.00055 (p=0.586, not significant)." title="R output for lm(y ~ x1*x2) on data simulated with no interaction: x1 3.0, x2 -4.">
            <a:extLst>
              <a:ext uri="{FF2B5EF4-FFF2-40B4-BE49-F238E27FC236}">
                <a16:creationId xmlns:a16="http://schemas.microsoft.com/office/drawing/2014/main" id="{52A76008-5856-5128-8C2F-876CF98AE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43" y="3295050"/>
            <a:ext cx="6351852" cy="1783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E6C9AB-C48E-B1D0-B395-0579F6F738E6}"/>
              </a:ext>
            </a:extLst>
          </p:cNvPr>
          <p:cNvSpPr txBox="1"/>
          <p:nvPr/>
        </p:nvSpPr>
        <p:spPr>
          <a:xfrm>
            <a:off x="115043" y="292571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 err="1"/>
              <a:t>lm</a:t>
            </a:r>
            <a:r>
              <a:rPr lang="en-US" u="sng" dirty="0"/>
              <a:t>(y~x1*x2)</a:t>
            </a:r>
          </a:p>
        </p:txBody>
      </p:sp>
      <p:pic>
        <p:nvPicPr>
          <p:cNvPr id="3" name="Picture 2" descr="Two scatterplots: y versus x1 (positive trend) and y versus x2 (negative trend), each with scattered points, from data simulated with no true interaction." title="Two scatterplots: y versus x1 (positive trend) and y versus x2 (negative trend),">
            <a:extLst>
              <a:ext uri="{FF2B5EF4-FFF2-40B4-BE49-F238E27FC236}">
                <a16:creationId xmlns:a16="http://schemas.microsoft.com/office/drawing/2014/main" id="{11F4D13C-9D99-6828-AD40-9AD20BE0B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951" y="1769422"/>
            <a:ext cx="4785049" cy="495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8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D2F62-9E23-F1CF-1357-DA84C0F8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General</a:t>
            </a:r>
            <a:r>
              <a:rPr lang="en-US" dirty="0"/>
              <a:t> Linear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37F72CC-9C19-E1C3-687E-E9C5A2758F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23365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ANOVA – x’s are factors. E.g.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dirty="0"/>
                  <a:t>=I(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==“group B”),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dirty="0"/>
                  <a:t>=I(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==“group C”)</a:t>
                </a:r>
              </a:p>
              <a:p>
                <a:r>
                  <a:rPr lang="en-US" dirty="0"/>
                  <a:t>ANCOVA – some x’s factors, some continuous</a:t>
                </a:r>
              </a:p>
              <a:p>
                <a:endParaRPr lang="en-US" dirty="0"/>
              </a:p>
              <a:p>
                <a:r>
                  <a:rPr lang="en-US" dirty="0"/>
                  <a:t>One sample t-test: </a:t>
                </a:r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effectLst/>
                  </a:rPr>
                  <a:t> .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mean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>
                    <a:effectLst/>
                  </a:rPr>
                  <a:t> nonzero? </a:t>
                </a:r>
              </a:p>
              <a:p>
                <a:r>
                  <a:rPr lang="en-US" dirty="0"/>
                  <a:t>Two sample t-test: </a:t>
                </a:r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effectLst/>
                  </a:rPr>
                  <a:t>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dirty="0">
                    <a:effectLst/>
                  </a:rPr>
                  <a:t> is a factor</a:t>
                </a:r>
              </a:p>
              <a:p>
                <a:pPr marL="0" indent="0">
                  <a:buNone/>
                </a:pPr>
                <a:endParaRPr lang="en-US" dirty="0">
                  <a:effectLst/>
                </a:endParaRPr>
              </a:p>
              <a:p>
                <a:r>
                  <a:rPr lang="en-US" dirty="0"/>
                  <a:t>Paired t-test: </a:t>
                </a:r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b="0" i="1" baseline="-25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b="0" i="1" baseline="-250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effectLst/>
                  </a:rPr>
                  <a:t>. Is pairwise difference nonzero?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37F72CC-9C19-E1C3-687E-E9C5A2758F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23365"/>
                <a:ext cx="10515600" cy="4351338"/>
              </a:xfrm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330174" y="1392514"/>
            <a:ext cx="7213600" cy="927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 b="0">
                <a:latin typeface="Cambria"/>
              </a:rPr>
              <a:t>y ~ N(β</a:t>
            </a:r>
            <a:r>
              <a:rPr sz="2600" b="0" baseline="-25000">
                <a:latin typeface="Cambria"/>
              </a:rPr>
              <a:t>0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1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1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2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2</a:t>
            </a:r>
            <a:r>
              <a:rPr sz="2600" b="0">
                <a:latin typeface="Cambria"/>
              </a:rPr>
              <a:t> + β</a:t>
            </a:r>
            <a:r>
              <a:rPr sz="2600" b="0" baseline="-25000">
                <a:latin typeface="Cambria"/>
              </a:rPr>
              <a:t>3</a:t>
            </a:r>
            <a:r>
              <a:rPr sz="2600" b="0">
                <a:latin typeface="Cambria"/>
              </a:rPr>
              <a:t>x</a:t>
            </a:r>
            <a:r>
              <a:rPr sz="2600" b="0" baseline="-25000">
                <a:latin typeface="Cambria"/>
              </a:rPr>
              <a:t>3</a:t>
            </a:r>
            <a:r>
              <a:rPr sz="2600" b="0">
                <a:latin typeface="Cambria"/>
              </a:rPr>
              <a:t> + …, σ)</a:t>
            </a:r>
          </a:p>
        </p:txBody>
      </p:sp>
    </p:spTree>
    <p:extLst>
      <p:ext uri="{BB962C8B-B14F-4D97-AF65-F5344CB8AC3E}">
        <p14:creationId xmlns:p14="http://schemas.microsoft.com/office/powerpoint/2010/main" val="294457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D235-E950-3C5F-DF13-CC834FE72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8CCF-A23C-94B3-2DA0-D523337DE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62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Dependence on scaling and transformation 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1C05C-5FC1-5AFE-DAF1-AC9ABE75443A}"/>
              </a:ext>
            </a:extLst>
          </p:cNvPr>
          <p:cNvSpPr txBox="1"/>
          <p:nvPr/>
        </p:nvSpPr>
        <p:spPr>
          <a:xfrm>
            <a:off x="676893" y="1769423"/>
            <a:ext cx="477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Log transform dependent variable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4B3540-E27B-5E82-399E-5747EE479A09}"/>
              </a:ext>
            </a:extLst>
          </p:cNvPr>
          <p:cNvSpPr txBox="1"/>
          <p:nvPr/>
        </p:nvSpPr>
        <p:spPr>
          <a:xfrm>
            <a:off x="115043" y="292571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 err="1"/>
              <a:t>lm</a:t>
            </a:r>
            <a:r>
              <a:rPr lang="en-US" u="sng" dirty="0"/>
              <a:t>(log(y)~x1*x2)</a:t>
            </a:r>
          </a:p>
        </p:txBody>
      </p:sp>
      <p:pic>
        <p:nvPicPr>
          <p:cNvPr id="6" name="Picture 5" descr="Same two scatterplots of y versus x1 (positive) and y versus x2 (negative) from the no-interaction simulation, before log-transforming y." title="Same two scatterplots of y versus x1 (positive) and y versus x2 (negative) from ">
            <a:extLst>
              <a:ext uri="{FF2B5EF4-FFF2-40B4-BE49-F238E27FC236}">
                <a16:creationId xmlns:a16="http://schemas.microsoft.com/office/drawing/2014/main" id="{E29A4C17-C883-753B-0004-35E0F9FDC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951" y="1769422"/>
            <a:ext cx="4785049" cy="4954627"/>
          </a:xfrm>
          <a:prstGeom prst="rect">
            <a:avLst/>
          </a:prstGeom>
        </p:spPr>
      </p:pic>
      <p:pic>
        <p:nvPicPr>
          <p:cNvPr id="7" name="Picture 6" descr="R output for lm(log(y) ~ x1*x2): now the interaction x1:x2 0.00031 is highly significant (p=4.85e-08), a spurious interaction created by the log transform." title="R output for lm(log(y) ~ x1*x2): now the interaction x1:x2 0.00031 is highly sig">
            <a:extLst>
              <a:ext uri="{FF2B5EF4-FFF2-40B4-BE49-F238E27FC236}">
                <a16:creationId xmlns:a16="http://schemas.microsoft.com/office/drawing/2014/main" id="{41FF0630-051D-539F-DE31-7767E1D5F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43" y="3515098"/>
            <a:ext cx="6400687" cy="17504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FE5DBE-6B13-67D1-5E26-B6497E4BDA56}"/>
              </a:ext>
            </a:extLst>
          </p:cNvPr>
          <p:cNvSpPr/>
          <p:nvPr/>
        </p:nvSpPr>
        <p:spPr>
          <a:xfrm>
            <a:off x="0" y="4833260"/>
            <a:ext cx="6515730" cy="432273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872057-943A-5080-C590-E3A7C15B3101}"/>
              </a:ext>
            </a:extLst>
          </p:cNvPr>
          <p:cNvSpPr txBox="1"/>
          <p:nvPr/>
        </p:nvSpPr>
        <p:spPr>
          <a:xfrm>
            <a:off x="1218916" y="5816929"/>
            <a:ext cx="389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is happening and why?!</a:t>
            </a:r>
          </a:p>
        </p:txBody>
      </p:sp>
    </p:spTree>
    <p:extLst>
      <p:ext uri="{BB962C8B-B14F-4D97-AF65-F5344CB8AC3E}">
        <p14:creationId xmlns:p14="http://schemas.microsoft.com/office/powerpoint/2010/main" val="8699663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23751-96B9-31D8-BDA2-F6B62E21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6171"/>
            <a:ext cx="121920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Additivity not preserved across nonlinear transformations!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5969D-F29A-1C3E-B092-95B8627915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~1+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𝑠𝑚𝑎𝑙𝑙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E5969D-F29A-1C3E-B092-95B8627915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1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510F5A8-7EB8-50BE-C1A2-610366204BC7}"/>
              </a:ext>
            </a:extLst>
          </p:cNvPr>
          <p:cNvSpPr txBox="1"/>
          <p:nvPr/>
        </p:nvSpPr>
        <p:spPr>
          <a:xfrm>
            <a:off x="1453607" y="778559"/>
            <a:ext cx="9284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If log(y) is a function of additive x1 and x2, will y generate an interaction?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5C756-1D6D-A353-A4D4-A29774BC5B74}"/>
              </a:ext>
            </a:extLst>
          </p:cNvPr>
          <p:cNvSpPr txBox="1"/>
          <p:nvPr/>
        </p:nvSpPr>
        <p:spPr>
          <a:xfrm>
            <a:off x="3669475" y="6488668"/>
            <a:ext cx="4662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Equations for reference, work through on paper</a:t>
            </a:r>
          </a:p>
        </p:txBody>
      </p:sp>
    </p:spTree>
    <p:extLst>
      <p:ext uri="{BB962C8B-B14F-4D97-AF65-F5344CB8AC3E}">
        <p14:creationId xmlns:p14="http://schemas.microsoft.com/office/powerpoint/2010/main" val="40699348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F0145-F245-DA6F-024E-7D133D2E0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08" y="-371146"/>
            <a:ext cx="13550735" cy="1325563"/>
          </a:xfrm>
        </p:spPr>
        <p:txBody>
          <a:bodyPr/>
          <a:lstStyle/>
          <a:p>
            <a:r>
              <a:rPr lang="en-US" dirty="0"/>
              <a:t>Confusion in action with major policy implications!</a:t>
            </a:r>
          </a:p>
        </p:txBody>
      </p:sp>
      <p:pic>
        <p:nvPicPr>
          <p:cNvPr id="4" name="Picture 3" descr="Journal header: Global Change Biology research article 'Habitat alteration or climate: What drives the densities of an invading ungulate?' by Dickie et al., 2024." title="Journal header: Global Change Biology research article 'Habitat alteration or cl">
            <a:extLst>
              <a:ext uri="{FF2B5EF4-FFF2-40B4-BE49-F238E27FC236}">
                <a16:creationId xmlns:a16="http://schemas.microsoft.com/office/drawing/2014/main" id="{8D0AF817-CDD0-4FF7-FC6F-164A71C80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4869"/>
            <a:ext cx="4972832" cy="1883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16E7E1-5065-F97F-A2A3-3194D6397DD2}"/>
              </a:ext>
            </a:extLst>
          </p:cNvPr>
          <p:cNvSpPr txBox="1"/>
          <p:nvPr/>
        </p:nvSpPr>
        <p:spPr>
          <a:xfrm>
            <a:off x="513567" y="564509"/>
            <a:ext cx="10722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Q: Deer are expanding, driving decline of caribou by supporting wolves. Is this due to logging or climate or both?</a:t>
            </a:r>
          </a:p>
        </p:txBody>
      </p:sp>
      <p:pic>
        <p:nvPicPr>
          <p:cNvPr id="10" name="Picture 9" descr="Journal header: Global Change Biology Letter to the Editor 'The influence of habitat alteration on density of invading white-tailed deer should not be discounted.'" title="Journal header: Global Change Biology Letter to the Editor 'The influence of hab">
            <a:extLst>
              <a:ext uri="{FF2B5EF4-FFF2-40B4-BE49-F238E27FC236}">
                <a16:creationId xmlns:a16="http://schemas.microsoft.com/office/drawing/2014/main" id="{218EA101-5925-163D-F291-66C7E53D6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537" y="1159429"/>
            <a:ext cx="6414809" cy="1764772"/>
          </a:xfrm>
          <a:prstGeom prst="rect">
            <a:avLst/>
          </a:prstGeom>
        </p:spPr>
      </p:pic>
      <p:pic>
        <p:nvPicPr>
          <p:cNvPr id="11" name="Picture 10" descr="Journal header: Global Change Biology Response 'The influence of habitat alteration is widespread, but the impact of climate cannot continue to be discounted,' by Dickie et al." title="Journal header: Global Change Biology Response 'The influence of habitat alterat">
            <a:extLst>
              <a:ext uri="{FF2B5EF4-FFF2-40B4-BE49-F238E27FC236}">
                <a16:creationId xmlns:a16="http://schemas.microsoft.com/office/drawing/2014/main" id="{214F8FB1-B3B6-2CE8-AF46-3C3791884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245" y="4486502"/>
            <a:ext cx="5936149" cy="22023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56CC09-A501-5286-3EA5-46D843F3210F}"/>
              </a:ext>
            </a:extLst>
          </p:cNvPr>
          <p:cNvSpPr txBox="1"/>
          <p:nvPr/>
        </p:nvSpPr>
        <p:spPr>
          <a:xfrm>
            <a:off x="175364" y="2029216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90CEF5-5C68-1BB0-E6C2-043CC7C27B33}"/>
              </a:ext>
            </a:extLst>
          </p:cNvPr>
          <p:cNvSpPr txBox="1"/>
          <p:nvPr/>
        </p:nvSpPr>
        <p:spPr>
          <a:xfrm>
            <a:off x="5032019" y="126098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503EC2-9C25-6EA7-9FCF-C59593AA070F}"/>
              </a:ext>
            </a:extLst>
          </p:cNvPr>
          <p:cNvSpPr txBox="1"/>
          <p:nvPr/>
        </p:nvSpPr>
        <p:spPr>
          <a:xfrm>
            <a:off x="5032019" y="399718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(3)</a:t>
            </a:r>
          </a:p>
        </p:txBody>
      </p:sp>
      <p:pic>
        <p:nvPicPr>
          <p:cNvPr id="15" name="Picture 14" descr="List of author names with ORCID icons: Barnas, Anholt, Burton, Carroll, Cote, Festa-Bianchet, Fryxell, St-Laurent, and Fisher." title="List of author names with ORCID icons: Barnas, Anholt, Burton, Carroll, Cote, Fe">
            <a:extLst>
              <a:ext uri="{FF2B5EF4-FFF2-40B4-BE49-F238E27FC236}">
                <a16:creationId xmlns:a16="http://schemas.microsoft.com/office/drawing/2014/main" id="{6742BA1C-D2E2-450C-F17F-168EAC555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759" y="2556289"/>
            <a:ext cx="2161241" cy="190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2675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47DEB-F6F3-FD7E-7030-949CD3C61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48CC-95D1-A75F-4950-97E28ABA5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08" y="-371146"/>
            <a:ext cx="13550735" cy="1325563"/>
          </a:xfrm>
        </p:spPr>
        <p:txBody>
          <a:bodyPr/>
          <a:lstStyle/>
          <a:p>
            <a:r>
              <a:rPr lang="en-US" dirty="0"/>
              <a:t>What was the point made by Barnas et al.?</a:t>
            </a:r>
          </a:p>
        </p:txBody>
      </p:sp>
      <p:pic>
        <p:nvPicPr>
          <p:cNvPr id="5" name="Picture 4" descr="Journal text explaining min-max versus z-standardization of predictors, with Equation (1): x_i(min-max scaled) = (x_i - minimum(x)) / (maximum(x) - minimum(x))." title="Journal text explaining min-max versus z-standardization of predictors, with Equ">
            <a:extLst>
              <a:ext uri="{FF2B5EF4-FFF2-40B4-BE49-F238E27FC236}">
                <a16:creationId xmlns:a16="http://schemas.microsoft.com/office/drawing/2014/main" id="{397C6BB9-13A9-DE09-68B9-CA261E3D4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140"/>
            <a:ext cx="5692733" cy="6068860"/>
          </a:xfrm>
          <a:prstGeom prst="rect">
            <a:avLst/>
          </a:prstGeom>
        </p:spPr>
      </p:pic>
      <p:pic>
        <p:nvPicPr>
          <p:cNvPr id="7" name="Picture 6" descr="Journal text with Equation (2): z_i = (x_i - mu)/sigma. Explains that switching from min-max to z-scaling reversed the sign and significance of climate and habitat-alteration effects." title="Journal text with Equation (2): z_i = (x_i - mu)/sigma. Explains that switching ">
            <a:extLst>
              <a:ext uri="{FF2B5EF4-FFF2-40B4-BE49-F238E27FC236}">
                <a16:creationId xmlns:a16="http://schemas.microsoft.com/office/drawing/2014/main" id="{870511CB-F5D0-9966-95BE-2B9BA207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944" y="601248"/>
            <a:ext cx="5098093" cy="6256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786D00-169E-EE02-82C3-1EB6F1125704}"/>
              </a:ext>
            </a:extLst>
          </p:cNvPr>
          <p:cNvSpPr/>
          <p:nvPr/>
        </p:nvSpPr>
        <p:spPr>
          <a:xfrm>
            <a:off x="6828880" y="5022937"/>
            <a:ext cx="5098093" cy="1835063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12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C6883-0D75-6097-2E64-C596F54C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1573C-0943-E3AF-1613-9AE670D5E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08" y="-371146"/>
            <a:ext cx="13550735" cy="1325563"/>
          </a:xfrm>
        </p:spPr>
        <p:txBody>
          <a:bodyPr/>
          <a:lstStyle/>
          <a:p>
            <a:r>
              <a:rPr lang="en-US" dirty="0"/>
              <a:t>What was the point made by Barnas et al.?</a:t>
            </a:r>
          </a:p>
        </p:txBody>
      </p:sp>
      <p:pic>
        <p:nvPicPr>
          <p:cNvPr id="3" name="Picture 2" descr="Dot-and-error-bar plot of fixed-effect coefficients for deer density under two scalings (red min-max, blue z-standardize). Estimates differ in sign and magnitude across terms, especially Climate Dimension 1." title="Dot-and-error-bar plot of fixed-effect coefficients for deer density under two s">
            <a:extLst>
              <a:ext uri="{FF2B5EF4-FFF2-40B4-BE49-F238E27FC236}">
                <a16:creationId xmlns:a16="http://schemas.microsoft.com/office/drawing/2014/main" id="{36021E14-B547-F994-F38A-AE419B1DD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77" y="1296567"/>
            <a:ext cx="10060487" cy="426486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8A54BCF-368F-E84F-FF32-89C38B0C09EE}"/>
              </a:ext>
            </a:extLst>
          </p:cNvPr>
          <p:cNvSpPr txBox="1">
            <a:spLocks/>
          </p:cNvSpPr>
          <p:nvPr/>
        </p:nvSpPr>
        <p:spPr>
          <a:xfrm>
            <a:off x="2443535" y="5532437"/>
            <a:ext cx="73049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Weird. Why? Who is right?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4FC117-CF99-7439-D828-917EADFCA16B}"/>
              </a:ext>
            </a:extLst>
          </p:cNvPr>
          <p:cNvSpPr/>
          <p:nvPr/>
        </p:nvSpPr>
        <p:spPr>
          <a:xfrm>
            <a:off x="4298623" y="2608768"/>
            <a:ext cx="2164808" cy="2923669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86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ECF4-A976-FE65-5787-95859A536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23C94-2CCF-37C6-5C13-C0460FC38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08" y="-28996"/>
            <a:ext cx="11906992" cy="1325563"/>
          </a:xfrm>
        </p:spPr>
        <p:txBody>
          <a:bodyPr/>
          <a:lstStyle/>
          <a:p>
            <a:r>
              <a:rPr lang="en-US" dirty="0"/>
              <a:t>Models, </a:t>
            </a:r>
            <a:r>
              <a:rPr lang="en-US" i="1" dirty="0"/>
              <a:t>especially</a:t>
            </a:r>
            <a:r>
              <a:rPr lang="en-US" dirty="0"/>
              <a:t> with interactions, require algebra and especially geometry. </a:t>
            </a:r>
            <a:r>
              <a:rPr lang="en-US" b="1" dirty="0"/>
              <a:t>Interpret the predictions!</a:t>
            </a:r>
          </a:p>
        </p:txBody>
      </p:sp>
      <p:pic>
        <p:nvPicPr>
          <p:cNvPr id="5" name="Picture 4" descr="Six-panel figure of predicted deer density versus habitat alteration and climate, comparing z-standardized (top a-c) and min-max (bottom d-f) scalings; the two approaches give the same predicted-density curves." title="Six-panel figure of predicted deer density versus habitat alteration and climate">
            <a:extLst>
              <a:ext uri="{FF2B5EF4-FFF2-40B4-BE49-F238E27FC236}">
                <a16:creationId xmlns:a16="http://schemas.microsoft.com/office/drawing/2014/main" id="{6A616A4A-DD7D-BED4-C2AF-2FC77CDAA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90" y="1434353"/>
            <a:ext cx="8346616" cy="5265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4E5E87-8EFE-4AD8-B4C4-E3E5FAE5C58C}"/>
              </a:ext>
            </a:extLst>
          </p:cNvPr>
          <p:cNvSpPr txBox="1"/>
          <p:nvPr/>
        </p:nvSpPr>
        <p:spPr>
          <a:xfrm>
            <a:off x="162838" y="2021713"/>
            <a:ext cx="3149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 they SHOULD, the two approaches produce IDENTICAL predictions. </a:t>
            </a:r>
          </a:p>
          <a:p>
            <a:endParaRPr lang="en-US" b="1" dirty="0"/>
          </a:p>
          <a:p>
            <a:r>
              <a:rPr lang="en-US" b="1" dirty="0"/>
              <a:t>-What are the predictions?</a:t>
            </a:r>
          </a:p>
          <a:p>
            <a:r>
              <a:rPr lang="en-US" b="1" dirty="0"/>
              <a:t>-Was there a transformation?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0EDA59-D43B-8A37-E3E2-BF0B06A08F15}"/>
              </a:ext>
            </a:extLst>
          </p:cNvPr>
          <p:cNvSpPr txBox="1"/>
          <p:nvPr/>
        </p:nvSpPr>
        <p:spPr>
          <a:xfrm>
            <a:off x="162838" y="4860245"/>
            <a:ext cx="3149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lesson should we take from this?</a:t>
            </a:r>
          </a:p>
          <a:p>
            <a:endParaRPr lang="en-US" b="1" dirty="0"/>
          </a:p>
          <a:p>
            <a:r>
              <a:rPr lang="en-US" b="1" dirty="0"/>
              <a:t>You cannot just interpret main effects. Let’s think about why they were different</a:t>
            </a:r>
          </a:p>
        </p:txBody>
      </p:sp>
    </p:spTree>
    <p:extLst>
      <p:ext uri="{BB962C8B-B14F-4D97-AF65-F5344CB8AC3E}">
        <p14:creationId xmlns:p14="http://schemas.microsoft.com/office/powerpoint/2010/main" val="111797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9DEC-ACE9-0168-5DCB-F972202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831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What influences partying in college?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3127-7CBA-A0D6-AF36-8EE971DAC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1" y="1524204"/>
            <a:ext cx="4742481" cy="4635216"/>
          </a:xfrm>
        </p:spPr>
        <p:txBody>
          <a:bodyPr/>
          <a:lstStyle/>
          <a:p>
            <a:r>
              <a:rPr lang="en-US" dirty="0" err="1"/>
              <a:t>partyHr</a:t>
            </a:r>
            <a:endParaRPr lang="en-US" dirty="0"/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student’s party hours per week</a:t>
            </a:r>
          </a:p>
          <a:p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drinks</a:t>
            </a:r>
          </a:p>
          <a:p>
            <a:pPr lvl="1"/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average number of drinks per week</a:t>
            </a:r>
          </a:p>
          <a:p>
            <a:pPr lvl="1"/>
            <a:endParaRPr lang="en-US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lvl="1"/>
            <a:endParaRPr lang="en-US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Georgia" panose="02040502050405020303" pitchFamily="18" charset="0"/>
              </a:rPr>
              <a:t>Is there also a difference among male and female students?</a:t>
            </a:r>
          </a:p>
        </p:txBody>
      </p:sp>
      <p:pic>
        <p:nvPicPr>
          <p:cNvPr id="4" name="Picture 3" descr="R code and output: fit &lt;- lm(partyHr ~ drinks). Intercept 2.315, drinks slope 0.546, both p&lt;2e-16; R-squared 0.574." title="R code and output: fit &lt;- lm(partyHr ~ drinks). Intercept 2.315, drinks slope 0.">
            <a:extLst>
              <a:ext uri="{FF2B5EF4-FFF2-40B4-BE49-F238E27FC236}">
                <a16:creationId xmlns:a16="http://schemas.microsoft.com/office/drawing/2014/main" id="{02DCC6C2-2B00-5D65-4C48-ED4AB32E2B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313"/>
          <a:stretch/>
        </p:blipFill>
        <p:spPr>
          <a:xfrm>
            <a:off x="4905547" y="825625"/>
            <a:ext cx="7286454" cy="6032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D2EE44-35CA-1E30-1206-6F201212B00D}"/>
              </a:ext>
            </a:extLst>
          </p:cNvPr>
          <p:cNvSpPr txBox="1"/>
          <p:nvPr/>
        </p:nvSpPr>
        <p:spPr>
          <a:xfrm>
            <a:off x="317844" y="6571281"/>
            <a:ext cx="3906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333333"/>
                </a:solidFill>
                <a:effectLst/>
                <a:latin typeface="Raleway" pitchFamily="2" charset="77"/>
              </a:rPr>
              <a:t>From Yuk Tung Liu’s </a:t>
            </a:r>
            <a:r>
              <a:rPr lang="en-US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STAT 390EF</a:t>
            </a:r>
          </a:p>
          <a:p>
            <a:endParaRPr lang="en-US" b="1" i="0" dirty="0">
              <a:solidFill>
                <a:srgbClr val="333333"/>
              </a:solidFill>
              <a:effectLst/>
              <a:latin typeface="Raleway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11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20591</TotalTime>
  <Words>3819</Words>
  <Application>Microsoft Macintosh PowerPoint</Application>
  <PresentationFormat>Widescreen</PresentationFormat>
  <Paragraphs>505</Paragraphs>
  <Slides>85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8" baseType="lpstr">
      <vt:lpstr>Arial</vt:lpstr>
      <vt:lpstr>Calibri</vt:lpstr>
      <vt:lpstr>Calibri Light</vt:lpstr>
      <vt:lpstr>Cambria</vt:lpstr>
      <vt:lpstr>Cambria Math</vt:lpstr>
      <vt:lpstr>Consolas</vt:lpstr>
      <vt:lpstr>Georgia</vt:lpstr>
      <vt:lpstr>Helvetica Neue</vt:lpstr>
      <vt:lpstr>Open Sans</vt:lpstr>
      <vt:lpstr>ProximaNova</vt:lpstr>
      <vt:lpstr>Raleway</vt:lpstr>
      <vt:lpstr>verdana</vt:lpstr>
      <vt:lpstr>Office Theme</vt:lpstr>
      <vt:lpstr>Generalized Linear Models</vt:lpstr>
      <vt:lpstr>General Linear Model</vt:lpstr>
      <vt:lpstr>PowerPoint Presentation</vt:lpstr>
      <vt:lpstr>PowerPoint Presentation</vt:lpstr>
      <vt:lpstr>Regression is ONE KIND of General Linear Model</vt:lpstr>
      <vt:lpstr>What does it mean to be linear?</vt:lpstr>
      <vt:lpstr>All models have stochastic part for errors and deterministic “scientific” model defined by both algebra and geometry</vt:lpstr>
      <vt:lpstr>General Linear Model</vt:lpstr>
      <vt:lpstr>What influences partying in college?</vt:lpstr>
      <vt:lpstr>What influences partying in college?</vt:lpstr>
      <vt:lpstr>PowerPoint Presentation</vt:lpstr>
      <vt:lpstr>Interaction term</vt:lpstr>
      <vt:lpstr>More than two levels – Drinking by religion</vt:lpstr>
      <vt:lpstr>More than two levels – Drinking by religion</vt:lpstr>
      <vt:lpstr>Sometimes we can’t be Normal</vt:lpstr>
      <vt:lpstr>Titanic Data – Try a General Linear Model</vt:lpstr>
      <vt:lpstr>Titanic Data – General Linear Model </vt:lpstr>
      <vt:lpstr>Titanic Data – Generalized Linear Model </vt:lpstr>
      <vt:lpstr>From probability to odds to log of odds </vt:lpstr>
      <vt:lpstr>Titanic Data – Generalized Linear Model </vt:lpstr>
      <vt:lpstr>Titanic Data – Generalized Linear Model </vt:lpstr>
      <vt:lpstr>Titanic Data – Let’s look at the data</vt:lpstr>
      <vt:lpstr>Binomial GLM (i.e. Logistic Regression)</vt:lpstr>
      <vt:lpstr>Interpreting the effect size with odds ratio</vt:lpstr>
      <vt:lpstr>Questions</vt:lpstr>
      <vt:lpstr>PowerPoint Presentation</vt:lpstr>
      <vt:lpstr>PowerPoint Presentation</vt:lpstr>
      <vt:lpstr>PowerPoint Presentation</vt:lpstr>
      <vt:lpstr>Did males have higher survival than females?</vt:lpstr>
      <vt:lpstr>PowerPoint Presentation</vt:lpstr>
      <vt:lpstr>PowerPoint Presentation</vt:lpstr>
      <vt:lpstr>Did survival vary by class and sex?</vt:lpstr>
      <vt:lpstr>PowerPoint Presentation</vt:lpstr>
      <vt:lpstr>How do we interpret this?</vt:lpstr>
      <vt:lpstr>PowerPoint Presentation</vt:lpstr>
      <vt:lpstr>PowerPoint Presentation</vt:lpstr>
      <vt:lpstr>Instead of looking at individual passengers, can’t we look at proportion by group?</vt:lpstr>
      <vt:lpstr>PowerPoint Presentation</vt:lpstr>
      <vt:lpstr>PowerPoint Presentation</vt:lpstr>
      <vt:lpstr>Models for count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 we predict salmon counts using eDNA</vt:lpstr>
      <vt:lpstr>What is happening here?</vt:lpstr>
      <vt:lpstr>Model output</vt:lpstr>
      <vt:lpstr>Model output</vt:lpstr>
      <vt:lpstr>How does this look? Concerns?  What now? Are we done?</vt:lpstr>
      <vt:lpstr>How does this look? Concerns?  What now? Are we done?</vt:lpstr>
      <vt:lpstr>1. X vs. Y</vt:lpstr>
      <vt:lpstr>2. Good models make good predictions</vt:lpstr>
      <vt:lpstr>What is being fit here exactly?</vt:lpstr>
      <vt:lpstr>eDNA rate should be transformed from positive to the whole real line! How?</vt:lpstr>
      <vt:lpstr>log(Y) = a + b*log(X)</vt:lpstr>
      <vt:lpstr>New model output</vt:lpstr>
      <vt:lpstr>New model output</vt:lpstr>
      <vt:lpstr>Good models make good predictions</vt:lpstr>
      <vt:lpstr>Quasipoisson GLM</vt:lpstr>
      <vt:lpstr>Quasipoisson GLM</vt:lpstr>
      <vt:lpstr>Quasipoisson figures</vt:lpstr>
      <vt:lpstr>Quasipoisson figures</vt:lpstr>
      <vt:lpstr>This is great, but….</vt:lpstr>
      <vt:lpstr>Negative binomial</vt:lpstr>
      <vt:lpstr>Negative binomial</vt:lpstr>
      <vt:lpstr>Negative binomial</vt:lpstr>
      <vt:lpstr>Negative binomial</vt:lpstr>
      <vt:lpstr>Gamma</vt:lpstr>
      <vt:lpstr>Gamma</vt:lpstr>
      <vt:lpstr>Interaction Terms</vt:lpstr>
      <vt:lpstr>Interpretation and Symmetry of Interactions</vt:lpstr>
      <vt:lpstr>Interpretation and Symmetry of Interactions</vt:lpstr>
      <vt:lpstr>Interpretation and Symmetry of Interactions</vt:lpstr>
      <vt:lpstr>Dependence on scaling and transformation I</vt:lpstr>
      <vt:lpstr>Dependence on scaling and transformation II</vt:lpstr>
      <vt:lpstr>Additivity not preserved across nonlinear transformations!</vt:lpstr>
      <vt:lpstr>Confusion in action with major policy implications!</vt:lpstr>
      <vt:lpstr>What was the point made by Barnas et al.?</vt:lpstr>
      <vt:lpstr>What was the point made by Barnas et al.?</vt:lpstr>
      <vt:lpstr>Models, especially with interactions, require algebra and especially geometry. Interpret the predictions!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Probability Distributions in Linear Models</dc:title>
  <dc:creator>Levi, Taal</dc:creator>
  <cp:lastModifiedBy>Levi, Taal</cp:lastModifiedBy>
  <cp:revision>140</cp:revision>
  <dcterms:created xsi:type="dcterms:W3CDTF">2020-11-18T19:41:09Z</dcterms:created>
  <dcterms:modified xsi:type="dcterms:W3CDTF">2026-07-16T20:05:04Z</dcterms:modified>
</cp:coreProperties>
</file>