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284" r:id="rId2"/>
    <p:sldId id="319" r:id="rId3"/>
    <p:sldId id="349" r:id="rId4"/>
    <p:sldId id="332" r:id="rId5"/>
    <p:sldId id="333" r:id="rId6"/>
    <p:sldId id="322" r:id="rId7"/>
    <p:sldId id="323" r:id="rId8"/>
    <p:sldId id="296" r:id="rId9"/>
    <p:sldId id="285" r:id="rId10"/>
    <p:sldId id="286" r:id="rId11"/>
    <p:sldId id="287" r:id="rId12"/>
    <p:sldId id="288" r:id="rId13"/>
    <p:sldId id="290" r:id="rId14"/>
    <p:sldId id="291" r:id="rId15"/>
    <p:sldId id="292" r:id="rId16"/>
    <p:sldId id="293" r:id="rId17"/>
    <p:sldId id="298" r:id="rId18"/>
    <p:sldId id="294" r:id="rId19"/>
    <p:sldId id="297" r:id="rId20"/>
    <p:sldId id="299" r:id="rId21"/>
    <p:sldId id="300" r:id="rId22"/>
    <p:sldId id="301" r:id="rId23"/>
    <p:sldId id="302" r:id="rId24"/>
    <p:sldId id="303" r:id="rId25"/>
    <p:sldId id="304" r:id="rId26"/>
    <p:sldId id="305" r:id="rId27"/>
    <p:sldId id="306" r:id="rId28"/>
    <p:sldId id="307" r:id="rId29"/>
    <p:sldId id="308" r:id="rId30"/>
    <p:sldId id="343" r:id="rId31"/>
    <p:sldId id="344" r:id="rId32"/>
    <p:sldId id="345" r:id="rId33"/>
    <p:sldId id="346" r:id="rId34"/>
    <p:sldId id="330" r:id="rId35"/>
    <p:sldId id="315" r:id="rId36"/>
    <p:sldId id="316" r:id="rId37"/>
    <p:sldId id="337" r:id="rId38"/>
    <p:sldId id="309" r:id="rId39"/>
    <p:sldId id="312" r:id="rId40"/>
    <p:sldId id="310" r:id="rId41"/>
    <p:sldId id="311" r:id="rId42"/>
    <p:sldId id="313" r:id="rId43"/>
    <p:sldId id="314" r:id="rId44"/>
    <p:sldId id="347" r:id="rId45"/>
    <p:sldId id="348" r:id="rId46"/>
    <p:sldId id="33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8"/>
    <p:restoredTop sz="94726"/>
  </p:normalViewPr>
  <p:slideViewPr>
    <p:cSldViewPr snapToGrid="0" snapToObjects="1">
      <p:cViewPr varScale="1">
        <p:scale>
          <a:sx n="108" d="100"/>
          <a:sy n="108" d="100"/>
        </p:scale>
        <p:origin x="208" y="448"/>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51D292-065C-2343-A862-C3123D0BAE44}"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E315E7-93DE-9841-9292-413509A48EB6}" type="slidenum">
              <a:rPr lang="en-US" smtClean="0"/>
              <a:t>‹#›</a:t>
            </a:fld>
            <a:endParaRPr lang="en-US"/>
          </a:p>
        </p:txBody>
      </p:sp>
    </p:spTree>
    <p:extLst>
      <p:ext uri="{BB962C8B-B14F-4D97-AF65-F5344CB8AC3E}">
        <p14:creationId xmlns:p14="http://schemas.microsoft.com/office/powerpoint/2010/main" val="951183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048844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2020139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397223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70811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274316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2039292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008981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816112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842656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989646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628767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125954" name="Notes Placeholder 2"/>
          <p:cNvSpPr>
            <a:spLocks noGrp="1"/>
          </p:cNvSpPr>
          <p:nvPr>
            <p:ph type="body" idx="1"/>
          </p:nvPr>
        </p:nvSpPr>
        <p:spPr>
          <a:noFill/>
        </p:spPr>
        <p:txBody>
          <a:bodyPr/>
          <a:lstStyle/>
          <a:p>
            <a:endParaRPr lang="en-US" altLang="en-US">
              <a:latin typeface="Times New Roman" charset="0"/>
            </a:endParaRPr>
          </a:p>
        </p:txBody>
      </p:sp>
    </p:spTree>
    <p:extLst>
      <p:ext uri="{BB962C8B-B14F-4D97-AF65-F5344CB8AC3E}">
        <p14:creationId xmlns:p14="http://schemas.microsoft.com/office/powerpoint/2010/main" val="1605207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565747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dirty="0">
              <a:latin typeface="Times New Roman" charset="0"/>
            </a:endParaRPr>
          </a:p>
        </p:txBody>
      </p:sp>
    </p:spTree>
    <p:extLst>
      <p:ext uri="{BB962C8B-B14F-4D97-AF65-F5344CB8AC3E}">
        <p14:creationId xmlns:p14="http://schemas.microsoft.com/office/powerpoint/2010/main" val="1046785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6683395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8356571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451298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535368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739953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2058255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7534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548642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632EC-245D-5BB7-A713-765B1FBD31CE}"/>
            </a:ext>
          </a:extLst>
        </p:cNvPr>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F6BD5EDF-DF07-E2EC-C0E4-0B8B282DEF09}"/>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E5B4420B-1216-FD9B-B4E1-0620B6145193}"/>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40313062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417688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1364605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1397299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8518748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9259921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dirty="0">
              <a:latin typeface="Times New Roman" charset="0"/>
            </a:endParaRPr>
          </a:p>
        </p:txBody>
      </p:sp>
    </p:spTree>
    <p:extLst>
      <p:ext uri="{BB962C8B-B14F-4D97-AF65-F5344CB8AC3E}">
        <p14:creationId xmlns:p14="http://schemas.microsoft.com/office/powerpoint/2010/main" val="18651223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7191375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039189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754551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132098" name="Notes Placeholder 2"/>
          <p:cNvSpPr>
            <a:spLocks noGrp="1"/>
          </p:cNvSpPr>
          <p:nvPr>
            <p:ph type="body" idx="1"/>
          </p:nvPr>
        </p:nvSpPr>
        <p:spPr>
          <a:noFill/>
        </p:spPr>
        <p:txBody>
          <a:bodyPr/>
          <a:lstStyle/>
          <a:p>
            <a:endParaRPr lang="en-US" altLang="en-US">
              <a:latin typeface="Times New Roman" charset="0"/>
            </a:endParaRPr>
          </a:p>
        </p:txBody>
      </p:sp>
    </p:spTree>
    <p:extLst>
      <p:ext uri="{BB962C8B-B14F-4D97-AF65-F5344CB8AC3E}">
        <p14:creationId xmlns:p14="http://schemas.microsoft.com/office/powerpoint/2010/main" val="252784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134146" name="Notes Placeholder 2"/>
          <p:cNvSpPr>
            <a:spLocks noGrp="1"/>
          </p:cNvSpPr>
          <p:nvPr>
            <p:ph type="body" idx="1"/>
          </p:nvPr>
        </p:nvSpPr>
        <p:spPr>
          <a:noFill/>
        </p:spPr>
        <p:txBody>
          <a:bodyPr/>
          <a:lstStyle/>
          <a:p>
            <a:endParaRPr lang="en-US" altLang="en-US">
              <a:latin typeface="Times New Roman" charset="0"/>
            </a:endParaRPr>
          </a:p>
        </p:txBody>
      </p:sp>
    </p:spTree>
    <p:extLst>
      <p:ext uri="{BB962C8B-B14F-4D97-AF65-F5344CB8AC3E}">
        <p14:creationId xmlns:p14="http://schemas.microsoft.com/office/powerpoint/2010/main" val="2089069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25204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2025803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318506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2004210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7F5D5F2-6686-074E-AD7B-BFEFAC97C37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1727485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F5D5F2-6686-074E-AD7B-BFEFAC97C37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144572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F5D5F2-6686-074E-AD7B-BFEFAC97C37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1606495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endParaRPr lang="en-AU"/>
          </a:p>
        </p:txBody>
      </p:sp>
      <p:sp>
        <p:nvSpPr>
          <p:cNvPr id="3" name="Text Placeholder 2"/>
          <p:cNvSpPr>
            <a:spLocks noGrp="1"/>
          </p:cNvSpPr>
          <p:nvPr>
            <p:ph type="body"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6860117" y="20177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6860117" y="41513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Rectangle 11"/>
          <p:cNvSpPr>
            <a:spLocks noGrp="1" noChangeArrowheads="1"/>
          </p:cNvSpPr>
          <p:nvPr>
            <p:ph type="dt" sz="half" idx="10"/>
          </p:nvPr>
        </p:nvSpPr>
        <p:spPr>
          <a:ln/>
        </p:spPr>
        <p:txBody>
          <a:bodyPr/>
          <a:lstStyle>
            <a:lvl1pPr>
              <a:defRPr/>
            </a:lvl1pPr>
          </a:lstStyle>
          <a:p>
            <a:pPr>
              <a:defRPr/>
            </a:pPr>
            <a:endParaRPr lang="en-US"/>
          </a:p>
        </p:txBody>
      </p:sp>
      <p:sp>
        <p:nvSpPr>
          <p:cNvPr id="7" name="Rectangle 12"/>
          <p:cNvSpPr>
            <a:spLocks noGrp="1" noChangeArrowheads="1"/>
          </p:cNvSpPr>
          <p:nvPr>
            <p:ph type="ftr" sz="quarter" idx="11"/>
          </p:nvPr>
        </p:nvSpPr>
        <p:spPr>
          <a:ln/>
        </p:spPr>
        <p:txBody>
          <a:bodyPr/>
          <a:lstStyle>
            <a:lvl1pPr>
              <a:defRPr/>
            </a:lvl1pPr>
          </a:lstStyle>
          <a:p>
            <a:pPr>
              <a:defRPr/>
            </a:pPr>
            <a:endParaRPr lang="en-US"/>
          </a:p>
        </p:txBody>
      </p:sp>
      <p:sp>
        <p:nvSpPr>
          <p:cNvPr id="8" name="Rectangle 13"/>
          <p:cNvSpPr>
            <a:spLocks noGrp="1" noChangeArrowheads="1"/>
          </p:cNvSpPr>
          <p:nvPr>
            <p:ph type="sldNum" sz="quarter" idx="12"/>
          </p:nvPr>
        </p:nvSpPr>
        <p:spPr>
          <a:ln/>
        </p:spPr>
        <p:txBody>
          <a:bodyPr/>
          <a:lstStyle>
            <a:lvl1pPr>
              <a:defRPr/>
            </a:lvl1pPr>
          </a:lstStyle>
          <a:p>
            <a:pPr>
              <a:defRPr/>
            </a:pPr>
            <a:fld id="{BB939AC9-075E-3842-8AFE-5C023D3EEE71}" type="slidenum">
              <a:rPr lang="en-US" altLang="en-US"/>
              <a:pPr>
                <a:defRPr/>
              </a:pPr>
              <a:t>‹#›</a:t>
            </a:fld>
            <a:endParaRPr lang="en-US" altLang="en-US"/>
          </a:p>
        </p:txBody>
      </p:sp>
    </p:spTree>
    <p:extLst>
      <p:ext uri="{BB962C8B-B14F-4D97-AF65-F5344CB8AC3E}">
        <p14:creationId xmlns:p14="http://schemas.microsoft.com/office/powerpoint/2010/main" val="78150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endParaRPr lang="en-AU"/>
          </a:p>
        </p:txBody>
      </p:sp>
      <p:sp>
        <p:nvSpPr>
          <p:cNvPr id="3" name="Text Placeholder 2"/>
          <p:cNvSpPr>
            <a:spLocks noGrp="1"/>
          </p:cNvSpPr>
          <p:nvPr>
            <p:ph type="body"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8601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FED0DFB-0E63-4B48-BD3A-2711EAA0120A}" type="slidenum">
              <a:rPr lang="en-US" altLang="en-US"/>
              <a:pPr>
                <a:defRPr/>
              </a:pPr>
              <a:t>‹#›</a:t>
            </a:fld>
            <a:endParaRPr lang="en-US" altLang="en-US"/>
          </a:p>
        </p:txBody>
      </p:sp>
    </p:spTree>
    <p:extLst>
      <p:ext uri="{BB962C8B-B14F-4D97-AF65-F5344CB8AC3E}">
        <p14:creationId xmlns:p14="http://schemas.microsoft.com/office/powerpoint/2010/main" val="164688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F5D5F2-6686-074E-AD7B-BFEFAC97C37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2014786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5D5F2-6686-074E-AD7B-BFEFAC97C37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99336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7F5D5F2-6686-074E-AD7B-BFEFAC97C37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969649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7F5D5F2-6686-074E-AD7B-BFEFAC97C37F}" type="datetimeFigureOut">
              <a:rPr lang="en-US" smtClean="0"/>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180114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7F5D5F2-6686-074E-AD7B-BFEFAC97C37F}" type="datetimeFigureOut">
              <a:rPr lang="en-US" smtClean="0"/>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984460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F5D5F2-6686-074E-AD7B-BFEFAC97C37F}" type="datetimeFigureOut">
              <a:rPr lang="en-US" smtClean="0"/>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1618901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F5D5F2-6686-074E-AD7B-BFEFAC97C37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254946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F5D5F2-6686-074E-AD7B-BFEFAC97C37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C5E82-F446-2E42-A306-28E940042541}" type="slidenum">
              <a:rPr lang="en-US" smtClean="0"/>
              <a:t>‹#›</a:t>
            </a:fld>
            <a:endParaRPr lang="en-US"/>
          </a:p>
        </p:txBody>
      </p:sp>
    </p:spTree>
    <p:extLst>
      <p:ext uri="{BB962C8B-B14F-4D97-AF65-F5344CB8AC3E}">
        <p14:creationId xmlns:p14="http://schemas.microsoft.com/office/powerpoint/2010/main" val="658117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F5D5F2-6686-074E-AD7B-BFEFAC97C37F}" type="datetimeFigureOut">
              <a:rPr lang="en-US" smtClean="0"/>
              <a:t>7/16/26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0C5E82-F446-2E42-A306-28E940042541}" type="slidenum">
              <a:rPr lang="en-US" smtClean="0"/>
              <a:t>‹#›</a:t>
            </a:fld>
            <a:endParaRPr lang="en-US"/>
          </a:p>
        </p:txBody>
      </p:sp>
    </p:spTree>
    <p:extLst>
      <p:ext uri="{BB962C8B-B14F-4D97-AF65-F5344CB8AC3E}">
        <p14:creationId xmlns:p14="http://schemas.microsoft.com/office/powerpoint/2010/main" val="677300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410.png"/></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24.emf"/></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52600" y="2179320"/>
            <a:ext cx="9105900" cy="1409700"/>
          </a:xfrm>
        </p:spPr>
        <p:txBody>
          <a:bodyPr>
            <a:normAutofit/>
          </a:bodyPr>
          <a:lstStyle/>
          <a:p>
            <a:pPr algn="ctr" eaLnBrk="1" hangingPunct="1"/>
            <a:r>
              <a:rPr lang="en-US" altLang="en-US" sz="4000" b="1" dirty="0">
                <a:latin typeface="Arial" charset="0"/>
                <a:ea typeface="Arial" charset="0"/>
                <a:cs typeface="Arial" charset="0"/>
              </a:rPr>
              <a:t>Continuous Probability Distributions</a:t>
            </a:r>
            <a:endParaRPr lang="en-AU" altLang="en-US" sz="4000" b="1" dirty="0">
              <a:latin typeface="Arial" charset="0"/>
              <a:ea typeface="Arial" charset="0"/>
              <a:cs typeface="Arial" charset="0"/>
            </a:endParaRPr>
          </a:p>
        </p:txBody>
      </p:sp>
    </p:spTree>
    <p:extLst>
      <p:ext uri="{BB962C8B-B14F-4D97-AF65-F5344CB8AC3E}">
        <p14:creationId xmlns:p14="http://schemas.microsoft.com/office/powerpoint/2010/main" val="1909632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type="title"/>
          </p:nvPr>
        </p:nvSpPr>
        <p:spPr>
          <a:xfrm>
            <a:off x="838200" y="129594"/>
            <a:ext cx="10515600" cy="1325563"/>
          </a:xfrm>
        </p:spPr>
        <p:txBody>
          <a:bodyPr/>
          <a:lstStyle/>
          <a:p>
            <a:pPr algn="ctr" eaLnBrk="1" hangingPunct="1">
              <a:defRPr/>
            </a:pPr>
            <a:r>
              <a:rPr lang="en-US" altLang="en-US"/>
              <a:t>The Normal Distribution-I</a:t>
            </a:r>
          </a:p>
        </p:txBody>
      </p:sp>
      <p:pic>
        <p:nvPicPr>
          <p:cNvPr id="5123"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387" t="2419" r="1387" b="2419"/>
          <a:stretch>
            <a:fillRect/>
          </a:stretch>
        </p:blipFill>
        <p:spPr>
          <a:xfrm>
            <a:off x="3015240" y="1625307"/>
            <a:ext cx="6407150" cy="3597275"/>
          </a:xfrm>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Lst>
        </p:spPr>
      </p:pic>
      <p:sp>
        <p:nvSpPr>
          <p:cNvPr id="5124" name="Rectangle 9"/>
          <p:cNvSpPr>
            <a:spLocks noChangeArrowheads="1"/>
          </p:cNvSpPr>
          <p:nvPr/>
        </p:nvSpPr>
        <p:spPr bwMode="auto">
          <a:xfrm>
            <a:off x="3054927" y="4911431"/>
            <a:ext cx="63246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endParaRPr lang="en-US" altLang="en-US"/>
          </a:p>
        </p:txBody>
      </p:sp>
      <p:sp>
        <p:nvSpPr>
          <p:cNvPr id="5125" name="Text Box 11"/>
          <p:cNvSpPr txBox="1">
            <a:spLocks noChangeArrowheads="1"/>
          </p:cNvSpPr>
          <p:nvPr/>
        </p:nvSpPr>
        <p:spPr bwMode="auto">
          <a:xfrm>
            <a:off x="6102927" y="4835231"/>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1400"/>
              <a:t>μ</a:t>
            </a:r>
          </a:p>
        </p:txBody>
      </p:sp>
      <p:sp>
        <p:nvSpPr>
          <p:cNvPr id="5126" name="Text Box 12"/>
          <p:cNvSpPr txBox="1">
            <a:spLocks noChangeArrowheads="1"/>
          </p:cNvSpPr>
          <p:nvPr/>
        </p:nvSpPr>
        <p:spPr bwMode="auto">
          <a:xfrm>
            <a:off x="5112327" y="4835231"/>
            <a:ext cx="60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1400"/>
              <a:t>μ-σ</a:t>
            </a:r>
          </a:p>
        </p:txBody>
      </p:sp>
      <p:sp>
        <p:nvSpPr>
          <p:cNvPr id="5127" name="Text Box 13"/>
          <p:cNvSpPr txBox="1">
            <a:spLocks noChangeArrowheads="1"/>
          </p:cNvSpPr>
          <p:nvPr/>
        </p:nvSpPr>
        <p:spPr bwMode="auto">
          <a:xfrm>
            <a:off x="4350327" y="4835231"/>
            <a:ext cx="60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1400"/>
              <a:t>μ-2σ</a:t>
            </a:r>
          </a:p>
        </p:txBody>
      </p:sp>
      <p:sp>
        <p:nvSpPr>
          <p:cNvPr id="5128" name="Text Box 14"/>
          <p:cNvSpPr txBox="1">
            <a:spLocks noChangeArrowheads="1"/>
          </p:cNvSpPr>
          <p:nvPr/>
        </p:nvSpPr>
        <p:spPr bwMode="auto">
          <a:xfrm>
            <a:off x="3664527" y="4835231"/>
            <a:ext cx="609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1400"/>
              <a:t>μ-3σ</a:t>
            </a:r>
          </a:p>
        </p:txBody>
      </p:sp>
      <p:sp>
        <p:nvSpPr>
          <p:cNvPr id="5129" name="Text Box 15"/>
          <p:cNvSpPr txBox="1">
            <a:spLocks noChangeArrowheads="1"/>
          </p:cNvSpPr>
          <p:nvPr/>
        </p:nvSpPr>
        <p:spPr bwMode="auto">
          <a:xfrm>
            <a:off x="8312727" y="4835231"/>
            <a:ext cx="76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1400"/>
              <a:t>μ+3σ</a:t>
            </a:r>
          </a:p>
        </p:txBody>
      </p:sp>
      <p:sp>
        <p:nvSpPr>
          <p:cNvPr id="5130" name="Text Box 16"/>
          <p:cNvSpPr txBox="1">
            <a:spLocks noChangeArrowheads="1"/>
          </p:cNvSpPr>
          <p:nvPr/>
        </p:nvSpPr>
        <p:spPr bwMode="auto">
          <a:xfrm>
            <a:off x="7398327" y="4835231"/>
            <a:ext cx="76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1400"/>
              <a:t>μ+2σ</a:t>
            </a:r>
          </a:p>
        </p:txBody>
      </p:sp>
      <p:sp>
        <p:nvSpPr>
          <p:cNvPr id="5131" name="Text Box 17"/>
          <p:cNvSpPr txBox="1">
            <a:spLocks noChangeArrowheads="1"/>
          </p:cNvSpPr>
          <p:nvPr/>
        </p:nvSpPr>
        <p:spPr bwMode="auto">
          <a:xfrm>
            <a:off x="6712527" y="4835231"/>
            <a:ext cx="76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1400"/>
              <a:t>μ+σ</a:t>
            </a:r>
          </a:p>
        </p:txBody>
      </p:sp>
      <p:sp>
        <p:nvSpPr>
          <p:cNvPr id="5132" name="Text Box 18"/>
          <p:cNvSpPr txBox="1">
            <a:spLocks noChangeArrowheads="1"/>
          </p:cNvSpPr>
          <p:nvPr/>
        </p:nvSpPr>
        <p:spPr bwMode="auto">
          <a:xfrm>
            <a:off x="3718782" y="5216232"/>
            <a:ext cx="520802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400"/>
              <a:t>The graph of the normal distribution </a:t>
            </a:r>
          </a:p>
          <a:p>
            <a:pPr algn="ctr" eaLnBrk="1" hangingPunct="1">
              <a:defRPr/>
            </a:pPr>
            <a:r>
              <a:rPr lang="en-US" altLang="en-US" sz="2400"/>
              <a:t>is called the normal (or bell) curve.</a:t>
            </a:r>
          </a:p>
        </p:txBody>
      </p:sp>
      <p:sp>
        <p:nvSpPr>
          <p:cNvPr id="5133" name="Text Box 19"/>
          <p:cNvSpPr txBox="1">
            <a:spLocks noChangeArrowheads="1"/>
          </p:cNvSpPr>
          <p:nvPr/>
        </p:nvSpPr>
        <p:spPr bwMode="auto">
          <a:xfrm>
            <a:off x="5264728" y="3997031"/>
            <a:ext cx="1933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400"/>
              <a:t>Total area=1</a:t>
            </a:r>
          </a:p>
        </p:txBody>
      </p:sp>
      <p:sp>
        <p:nvSpPr>
          <p:cNvPr id="5134" name="Line 20"/>
          <p:cNvSpPr>
            <a:spLocks noChangeShapeType="1"/>
          </p:cNvSpPr>
          <p:nvPr/>
        </p:nvSpPr>
        <p:spPr bwMode="auto">
          <a:xfrm flipH="1">
            <a:off x="5340927" y="2320631"/>
            <a:ext cx="1981200" cy="114300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5135" name="Line 21"/>
          <p:cNvSpPr>
            <a:spLocks noChangeShapeType="1"/>
          </p:cNvSpPr>
          <p:nvPr/>
        </p:nvSpPr>
        <p:spPr bwMode="auto">
          <a:xfrm flipH="1">
            <a:off x="7093527" y="2320631"/>
            <a:ext cx="228600" cy="114300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5136" name="Text Box 22"/>
          <p:cNvSpPr txBox="1">
            <a:spLocks noChangeArrowheads="1"/>
          </p:cNvSpPr>
          <p:nvPr/>
        </p:nvSpPr>
        <p:spPr bwMode="auto">
          <a:xfrm>
            <a:off x="7072980" y="1896770"/>
            <a:ext cx="155080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400"/>
              <a:t>Inflection </a:t>
            </a:r>
          </a:p>
          <a:p>
            <a:pPr algn="ctr" eaLnBrk="1" hangingPunct="1">
              <a:defRPr/>
            </a:pPr>
            <a:r>
              <a:rPr lang="en-US" altLang="en-US" sz="2400"/>
              <a:t>points</a:t>
            </a:r>
          </a:p>
        </p:txBody>
      </p:sp>
    </p:spTree>
    <p:extLst>
      <p:ext uri="{BB962C8B-B14F-4D97-AF65-F5344CB8AC3E}">
        <p14:creationId xmlns:p14="http://schemas.microsoft.com/office/powerpoint/2010/main" val="1479819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defRPr/>
            </a:pPr>
            <a:r>
              <a:rPr lang="en-US" altLang="en-US" dirty="0"/>
              <a:t>The Normal Distribution-II</a:t>
            </a:r>
          </a:p>
        </p:txBody>
      </p:sp>
      <p:sp>
        <p:nvSpPr>
          <p:cNvPr id="6147" name="Rectangle 3"/>
          <p:cNvSpPr>
            <a:spLocks noGrp="1" noChangeArrowheads="1"/>
          </p:cNvSpPr>
          <p:nvPr>
            <p:ph type="body" idx="1"/>
          </p:nvPr>
        </p:nvSpPr>
        <p:spPr/>
        <p:txBody>
          <a:bodyPr/>
          <a:lstStyle/>
          <a:p>
            <a:pPr eaLnBrk="1" hangingPunct="1">
              <a:lnSpc>
                <a:spcPct val="90000"/>
              </a:lnSpc>
              <a:defRPr/>
            </a:pPr>
            <a:r>
              <a:rPr lang="en-US" altLang="en-US" dirty="0"/>
              <a:t>The mean, median, and mode are the same.</a:t>
            </a:r>
          </a:p>
          <a:p>
            <a:pPr eaLnBrk="1" hangingPunct="1">
              <a:lnSpc>
                <a:spcPct val="90000"/>
              </a:lnSpc>
              <a:defRPr/>
            </a:pPr>
            <a:r>
              <a:rPr lang="en-US" altLang="en-US" dirty="0"/>
              <a:t>The normal curve is symmetric about its mean.</a:t>
            </a:r>
          </a:p>
          <a:p>
            <a:pPr eaLnBrk="1" hangingPunct="1">
              <a:lnSpc>
                <a:spcPct val="90000"/>
              </a:lnSpc>
              <a:defRPr/>
            </a:pPr>
            <a:r>
              <a:rPr lang="en-US" altLang="en-US" dirty="0"/>
              <a:t>The total area under the normal curve is one.</a:t>
            </a:r>
          </a:p>
          <a:p>
            <a:pPr eaLnBrk="1" hangingPunct="1">
              <a:lnSpc>
                <a:spcPct val="90000"/>
              </a:lnSpc>
              <a:defRPr/>
            </a:pPr>
            <a:r>
              <a:rPr lang="en-US" altLang="en-US" dirty="0"/>
              <a:t>The normal curve approaches, but never touches, the x-axis.</a:t>
            </a:r>
          </a:p>
          <a:p>
            <a:pPr eaLnBrk="1" hangingPunct="1">
              <a:lnSpc>
                <a:spcPct val="90000"/>
              </a:lnSpc>
              <a:defRPr/>
            </a:pPr>
            <a:endParaRPr lang="en-US" altLang="en-US" dirty="0">
              <a:sym typeface="Symbol" charset="2"/>
            </a:endParaRPr>
          </a:p>
        </p:txBody>
      </p:sp>
    </p:spTree>
    <p:extLst>
      <p:ext uri="{BB962C8B-B14F-4D97-AF65-F5344CB8AC3E}">
        <p14:creationId xmlns:p14="http://schemas.microsoft.com/office/powerpoint/2010/main" val="251832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438400" y="304800"/>
            <a:ext cx="7793038" cy="1143000"/>
          </a:xfrm>
        </p:spPr>
        <p:txBody>
          <a:bodyPr/>
          <a:lstStyle/>
          <a:p>
            <a:pPr algn="ctr" eaLnBrk="1" hangingPunct="1">
              <a:defRPr/>
            </a:pPr>
            <a:r>
              <a:rPr lang="en-US" altLang="en-US"/>
              <a:t>The Normal Distribution-III</a:t>
            </a:r>
          </a:p>
        </p:txBody>
      </p:sp>
      <p:sp>
        <p:nvSpPr>
          <p:cNvPr id="7171" name="Rectangle 3"/>
          <p:cNvSpPr>
            <a:spLocks noGrp="1" noChangeArrowheads="1"/>
          </p:cNvSpPr>
          <p:nvPr>
            <p:ph type="body" sz="half" idx="1"/>
          </p:nvPr>
        </p:nvSpPr>
        <p:spPr>
          <a:xfrm>
            <a:off x="1934893" y="1704974"/>
            <a:ext cx="8971000" cy="4429125"/>
          </a:xfrm>
        </p:spPr>
        <p:txBody>
          <a:bodyPr>
            <a:normAutofit lnSpcReduction="10000"/>
          </a:bodyPr>
          <a:lstStyle/>
          <a:p>
            <a:pPr eaLnBrk="1" hangingPunct="1">
              <a:lnSpc>
                <a:spcPct val="90000"/>
              </a:lnSpc>
              <a:defRPr/>
            </a:pPr>
            <a:r>
              <a:rPr lang="en-US" altLang="en-US" dirty="0"/>
              <a:t>Notation</a:t>
            </a:r>
          </a:p>
          <a:p>
            <a:pPr eaLnBrk="1" hangingPunct="1">
              <a:lnSpc>
                <a:spcPct val="90000"/>
              </a:lnSpc>
              <a:defRPr/>
            </a:pPr>
            <a:endParaRPr lang="en-US" altLang="en-US" dirty="0"/>
          </a:p>
          <a:p>
            <a:pPr eaLnBrk="1" hangingPunct="1">
              <a:lnSpc>
                <a:spcPct val="90000"/>
              </a:lnSpc>
              <a:buFont typeface="Wingdings" charset="2"/>
              <a:buNone/>
              <a:defRPr/>
            </a:pPr>
            <a:r>
              <a:rPr lang="en-US" altLang="en-US" dirty="0"/>
              <a:t>	We say that the random variable </a:t>
            </a:r>
            <a:r>
              <a:rPr lang="en-US" altLang="en-US" i="1" dirty="0"/>
              <a:t>X</a:t>
            </a:r>
            <a:r>
              <a:rPr lang="en-US" altLang="en-US" dirty="0"/>
              <a:t> is normally distributed with mean μ and standard deviation σ</a:t>
            </a:r>
          </a:p>
          <a:p>
            <a:pPr eaLnBrk="1" hangingPunct="1">
              <a:lnSpc>
                <a:spcPct val="90000"/>
              </a:lnSpc>
              <a:buFont typeface="Wingdings" charset="2"/>
              <a:buNone/>
              <a:defRPr/>
            </a:pPr>
            <a:endParaRPr lang="en-US" altLang="en-US" dirty="0">
              <a:sym typeface="Symbol" charset="2"/>
            </a:endParaRPr>
          </a:p>
          <a:p>
            <a:pPr eaLnBrk="1" hangingPunct="1">
              <a:lnSpc>
                <a:spcPct val="90000"/>
              </a:lnSpc>
              <a:defRPr/>
            </a:pPr>
            <a:r>
              <a:rPr lang="en-US" altLang="en-US" dirty="0"/>
              <a:t>The equation defining the normal curve is:</a:t>
            </a:r>
          </a:p>
          <a:p>
            <a:pPr eaLnBrk="1" hangingPunct="1">
              <a:lnSpc>
                <a:spcPct val="90000"/>
              </a:lnSpc>
              <a:defRPr/>
            </a:pPr>
            <a:endParaRPr lang="en-US" altLang="en-US" dirty="0"/>
          </a:p>
          <a:p>
            <a:pPr eaLnBrk="1" hangingPunct="1">
              <a:lnSpc>
                <a:spcPct val="90000"/>
              </a:lnSpc>
              <a:defRPr/>
            </a:pPr>
            <a:endParaRPr lang="en-US" altLang="en-US" dirty="0"/>
          </a:p>
          <a:p>
            <a:pPr>
              <a:defRPr/>
            </a:pPr>
            <a:r>
              <a:rPr lang="en-US" altLang="en-US" i="1" dirty="0"/>
              <a:t>f </a:t>
            </a:r>
            <a:r>
              <a:rPr lang="en-US" altLang="en-US" dirty="0"/>
              <a:t>(</a:t>
            </a:r>
            <a:r>
              <a:rPr lang="en-US" altLang="en-US" i="1" dirty="0"/>
              <a:t>x</a:t>
            </a:r>
            <a:r>
              <a:rPr lang="en-US" altLang="en-US" dirty="0"/>
              <a:t>) is referred to as a </a:t>
            </a:r>
            <a:r>
              <a:rPr lang="en-US" altLang="en-US" b="1" dirty="0">
                <a:solidFill>
                  <a:srgbClr val="0070C0"/>
                </a:solidFill>
              </a:rPr>
              <a:t>probability density function </a:t>
            </a:r>
            <a:r>
              <a:rPr lang="en-US" altLang="en-US" dirty="0">
                <a:solidFill>
                  <a:srgbClr val="0070C0"/>
                </a:solidFill>
              </a:rPr>
              <a:t>(pdf).</a:t>
            </a:r>
          </a:p>
          <a:p>
            <a:pPr eaLnBrk="1" hangingPunct="1">
              <a:lnSpc>
                <a:spcPct val="90000"/>
              </a:lnSpc>
              <a:defRPr/>
            </a:pPr>
            <a:endParaRPr lang="en-US" altLang="en-US" dirty="0">
              <a:solidFill>
                <a:srgbClr val="0070C0"/>
              </a:solidFill>
            </a:endParaRPr>
          </a:p>
          <a:p>
            <a:pPr eaLnBrk="1" hangingPunct="1">
              <a:lnSpc>
                <a:spcPct val="90000"/>
              </a:lnSpc>
              <a:defRPr/>
            </a:pPr>
            <a:endParaRPr lang="en-US" altLang="en-US" dirty="0"/>
          </a:p>
          <a:p>
            <a:pPr eaLnBrk="1" hangingPunct="1">
              <a:lnSpc>
                <a:spcPct val="90000"/>
              </a:lnSpc>
              <a:defRPr/>
            </a:pPr>
            <a:endParaRPr lang="en-US" altLang="en-US" dirty="0"/>
          </a:p>
        </p:txBody>
      </p:sp>
      <p:sp>
        <p:nvSpPr>
          <p:cNvPr id="238597" name="TextBox 238596"/>
          <p:cNvSpPr txBox="1"/>
          <p:nvPr/>
        </p:nvSpPr>
        <p:spPr>
          <a:xfrm>
            <a:off x="4752976" y="2079672"/>
            <a:ext cx="1688123" cy="369332"/>
          </a:xfrm>
          <a:prstGeom prst="rect">
            <a:avLst/>
          </a:prstGeom>
          <a:noFill/>
        </p:spPr>
        <p:txBody>
          <a:bodyPr wrap="square" lIns="0" tIns="0" rIns="0" bIns="0" anchor="ctr">
            <a:spAutoFit/>
          </a:bodyPr>
          <a:lstStyle/>
          <a:p>
            <a:r>
              <a:rPr sz="2400" dirty="0">
                <a:latin typeface="Cambria"/>
              </a:rPr>
              <a:t>X ~ N(</a:t>
            </a:r>
            <a:r>
              <a:rPr sz="2400" dirty="0" err="1">
                <a:latin typeface="Cambria"/>
              </a:rPr>
              <a:t>μ</a:t>
            </a:r>
            <a:r>
              <a:rPr sz="2400" dirty="0">
                <a:latin typeface="Cambria"/>
              </a:rPr>
              <a:t>, σ</a:t>
            </a:r>
            <a:r>
              <a:rPr sz="2400" baseline="30000" dirty="0">
                <a:latin typeface="Cambria"/>
              </a:rPr>
              <a:t>2</a:t>
            </a:r>
            <a:r>
              <a:rPr sz="2400" dirty="0">
                <a:latin typeface="Cambria"/>
              </a:rPr>
              <a:t>)</a:t>
            </a:r>
          </a:p>
        </p:txBody>
      </p:sp>
      <p:sp>
        <p:nvSpPr>
          <p:cNvPr id="238598" name="TextBox 238597"/>
          <p:cNvSpPr txBox="1"/>
          <p:nvPr/>
        </p:nvSpPr>
        <p:spPr>
          <a:xfrm>
            <a:off x="4738766" y="4558862"/>
            <a:ext cx="6611815" cy="369332"/>
          </a:xfrm>
          <a:prstGeom prst="rect">
            <a:avLst/>
          </a:prstGeom>
          <a:noFill/>
        </p:spPr>
        <p:txBody>
          <a:bodyPr wrap="square" lIns="0" tIns="0" rIns="0" bIns="0" anchor="ctr">
            <a:spAutoFit/>
          </a:bodyPr>
          <a:lstStyle/>
          <a:p>
            <a:r>
              <a:rPr sz="2400">
                <a:latin typeface="Cambria"/>
              </a:rPr>
              <a:t>f(x) = 1 / (√(2π) σ) · exp( −(x − μ)</a:t>
            </a:r>
            <a:r>
              <a:rPr sz="2400" baseline="30000">
                <a:latin typeface="Cambria"/>
              </a:rPr>
              <a:t>2</a:t>
            </a:r>
            <a:r>
              <a:rPr sz="2400">
                <a:latin typeface="Cambria"/>
              </a:rPr>
              <a:t> / (2σ</a:t>
            </a:r>
            <a:r>
              <a:rPr sz="2400" baseline="30000">
                <a:latin typeface="Cambria"/>
              </a:rPr>
              <a:t>2</a:t>
            </a:r>
            <a:r>
              <a:rPr sz="2400">
                <a:latin typeface="Cambria"/>
              </a:rPr>
              <a:t>) )</a:t>
            </a:r>
          </a:p>
        </p:txBody>
      </p:sp>
    </p:spTree>
    <p:extLst>
      <p:ext uri="{BB962C8B-B14F-4D97-AF65-F5344CB8AC3E}">
        <p14:creationId xmlns:p14="http://schemas.microsoft.com/office/powerpoint/2010/main" val="1492383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2460625" y="1371600"/>
            <a:ext cx="7772400" cy="4114800"/>
          </a:xfrm>
        </p:spPr>
        <p:txBody>
          <a:bodyPr/>
          <a:lstStyle/>
          <a:p>
            <a:pPr eaLnBrk="1" hangingPunct="1">
              <a:defRPr/>
            </a:pPr>
            <a:r>
              <a:rPr lang="en-US" altLang="en-US" dirty="0"/>
              <a:t>Recall that the CDF is P[</a:t>
            </a:r>
            <a:r>
              <a:rPr lang="en-US" altLang="en-US" baseline="-25000" dirty="0"/>
              <a:t> </a:t>
            </a:r>
            <a:r>
              <a:rPr lang="en-US" altLang="en-US" dirty="0"/>
              <a:t>X ≤ x]</a:t>
            </a:r>
          </a:p>
        </p:txBody>
      </p:sp>
      <p:sp>
        <p:nvSpPr>
          <p:cNvPr id="8195" name="Rectangle 2"/>
          <p:cNvSpPr>
            <a:spLocks noGrp="1" noChangeArrowheads="1"/>
          </p:cNvSpPr>
          <p:nvPr>
            <p:ph type="title"/>
          </p:nvPr>
        </p:nvSpPr>
        <p:spPr>
          <a:xfrm>
            <a:off x="2439987" y="0"/>
            <a:ext cx="7793038" cy="1143000"/>
          </a:xfrm>
        </p:spPr>
        <p:txBody>
          <a:bodyPr/>
          <a:lstStyle/>
          <a:p>
            <a:pPr algn="ctr" eaLnBrk="1" hangingPunct="1">
              <a:defRPr/>
            </a:pPr>
            <a:r>
              <a:rPr lang="en-US" altLang="en-US" sz="3200" dirty="0"/>
              <a:t>Normal Cumulative Distribution Function</a:t>
            </a:r>
            <a:br>
              <a:rPr lang="en-US" altLang="en-US" sz="3200" dirty="0"/>
            </a:br>
            <a:r>
              <a:rPr lang="en-US" altLang="en-US" sz="3200" dirty="0"/>
              <a:t>-Notice that all CDFs are non-decreasing</a:t>
            </a:r>
          </a:p>
        </p:txBody>
      </p:sp>
      <p:pic>
        <p:nvPicPr>
          <p:cNvPr id="242691" name="Picture 2" descr="Line plot of normal CDFs Φ(x), x from -5 to 5, y from 0 to 1. Four S-shaped curves for different mean and variance, all non-decreasing from 0 to 1." title="Line plot of normal CDFs Φ(x), x from -5 to 5, y from 0 to 1. Four S-shaped cur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286000"/>
            <a:ext cx="6858000"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1429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1524000" y="914400"/>
            <a:ext cx="9067800" cy="4114800"/>
          </a:xfrm>
        </p:spPr>
        <p:txBody>
          <a:bodyPr/>
          <a:lstStyle/>
          <a:p>
            <a:pPr eaLnBrk="1" hangingPunct="1">
              <a:defRPr/>
            </a:pPr>
            <a:r>
              <a:rPr lang="en-US" altLang="en-US" dirty="0"/>
              <a:t>Recall that the CDF is P[</a:t>
            </a:r>
            <a:r>
              <a:rPr lang="en-US" altLang="en-US" baseline="-25000" dirty="0"/>
              <a:t> </a:t>
            </a:r>
            <a:r>
              <a:rPr lang="en-US" altLang="en-US" dirty="0"/>
              <a:t>X ≤ x]</a:t>
            </a:r>
          </a:p>
          <a:p>
            <a:pPr eaLnBrk="1" hangingPunct="1">
              <a:defRPr/>
            </a:pPr>
            <a:endParaRPr lang="en-US" altLang="en-US" dirty="0">
              <a:sym typeface="Symbol" charset="2"/>
            </a:endParaRPr>
          </a:p>
          <a:p>
            <a:pPr eaLnBrk="1" hangingPunct="1">
              <a:defRPr/>
            </a:pPr>
            <a:endParaRPr lang="en-US" altLang="en-US" dirty="0">
              <a:sym typeface="Symbol" charset="2"/>
            </a:endParaRPr>
          </a:p>
          <a:p>
            <a:pPr eaLnBrk="1" hangingPunct="1">
              <a:defRPr/>
            </a:pPr>
            <a:r>
              <a:rPr lang="en-US" altLang="en-US" dirty="0">
                <a:sym typeface="Symbol" charset="2"/>
              </a:rPr>
              <a:t>CDF is integral of PDF. PDF is derivative of CDF</a:t>
            </a:r>
          </a:p>
        </p:txBody>
      </p:sp>
      <p:sp>
        <p:nvSpPr>
          <p:cNvPr id="8195" name="Rectangle 2"/>
          <p:cNvSpPr>
            <a:spLocks noGrp="1" noChangeArrowheads="1"/>
          </p:cNvSpPr>
          <p:nvPr>
            <p:ph type="title"/>
          </p:nvPr>
        </p:nvSpPr>
        <p:spPr>
          <a:xfrm>
            <a:off x="2274889" y="-381000"/>
            <a:ext cx="7793037" cy="1143000"/>
          </a:xfrm>
        </p:spPr>
        <p:txBody>
          <a:bodyPr/>
          <a:lstStyle/>
          <a:p>
            <a:pPr algn="ctr" eaLnBrk="1" hangingPunct="1">
              <a:defRPr/>
            </a:pPr>
            <a:r>
              <a:rPr lang="en-US" altLang="en-US" sz="3200"/>
              <a:t>Relationship between PDF and CDF</a:t>
            </a:r>
            <a:endParaRPr lang="en-US" altLang="en-US" sz="3200" dirty="0"/>
          </a:p>
        </p:txBody>
      </p:sp>
      <p:pic>
        <p:nvPicPr>
          <p:cNvPr id="244739" name="Picture 2" descr="Line plot of normal CDFs Φ(x), x from -5 to 5, y from 0 to 1. Four S-shaped curves for different mean and variance, all non-decreasing from 0 to 1." title="Line plot of normal CDFs Φ(x), x from -5 to 5, y from 0 to 1. Four S-shaped cur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3270" y="3158964"/>
            <a:ext cx="5061094" cy="3233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0" name="Picture 2" descr="Line plot of normal PDFs φ(x), x from -5 to 5. Four bell curves: smaller variance gives taller narrower peaks; negative mean shifts the curve left." title="Line plot of normal PDFs φ(x), x from -5 to 5. Four bell curves: smaller varian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155929"/>
            <a:ext cx="5003947" cy="3198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1" name="TextBox 244740"/>
          <p:cNvSpPr txBox="1"/>
          <p:nvPr/>
        </p:nvSpPr>
        <p:spPr>
          <a:xfrm>
            <a:off x="3962400" y="1823522"/>
            <a:ext cx="2954215" cy="369332"/>
          </a:xfrm>
          <a:prstGeom prst="rect">
            <a:avLst/>
          </a:prstGeom>
          <a:noFill/>
        </p:spPr>
        <p:txBody>
          <a:bodyPr wrap="square" lIns="0" tIns="0" rIns="0" bIns="0" anchor="ctr">
            <a:spAutoFit/>
          </a:bodyPr>
          <a:lstStyle/>
          <a:p>
            <a:r>
              <a:rPr sz="2400" b="0">
                <a:latin typeface="Cambria"/>
              </a:rPr>
              <a:t>F</a:t>
            </a:r>
            <a:r>
              <a:rPr sz="2400" b="0" baseline="-25000">
                <a:latin typeface="Cambria"/>
              </a:rPr>
              <a:t>X</a:t>
            </a:r>
            <a:r>
              <a:rPr sz="2400" b="0">
                <a:latin typeface="Cambria"/>
              </a:rPr>
              <a:t>(x) = ∫</a:t>
            </a:r>
            <a:r>
              <a:rPr sz="2400" b="0" baseline="-25000">
                <a:latin typeface="Cambria"/>
              </a:rPr>
              <a:t>−∞</a:t>
            </a:r>
            <a:r>
              <a:rPr sz="2400" b="0" baseline="30000">
                <a:latin typeface="Cambria"/>
              </a:rPr>
              <a:t>x</a:t>
            </a:r>
            <a:r>
              <a:rPr sz="2400" b="0">
                <a:latin typeface="Cambria"/>
              </a:rPr>
              <a:t> f</a:t>
            </a:r>
            <a:r>
              <a:rPr sz="2400" b="0" baseline="-25000">
                <a:latin typeface="Cambria"/>
              </a:rPr>
              <a:t>X</a:t>
            </a:r>
            <a:r>
              <a:rPr sz="2400" b="0">
                <a:latin typeface="Cambria"/>
              </a:rPr>
              <a:t>(t) dt</a:t>
            </a:r>
          </a:p>
        </p:txBody>
      </p:sp>
    </p:spTree>
    <p:extLst>
      <p:ext uri="{BB962C8B-B14F-4D97-AF65-F5344CB8AC3E}">
        <p14:creationId xmlns:p14="http://schemas.microsoft.com/office/powerpoint/2010/main" val="174909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95600" y="1295401"/>
            <a:ext cx="6858000" cy="5300663"/>
          </a:xfrm>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Lst>
        </p:spPr>
      </p:pic>
      <p:sp>
        <p:nvSpPr>
          <p:cNvPr id="9219" name="Rectangle 3"/>
          <p:cNvSpPr>
            <a:spLocks noGrp="1" noChangeArrowheads="1"/>
          </p:cNvSpPr>
          <p:nvPr>
            <p:ph type="title"/>
          </p:nvPr>
        </p:nvSpPr>
        <p:spPr/>
        <p:txBody>
          <a:bodyPr/>
          <a:lstStyle/>
          <a:p>
            <a:pPr algn="ctr" eaLnBrk="1" hangingPunct="1">
              <a:defRPr/>
            </a:pPr>
            <a:r>
              <a:rPr lang="en-US" altLang="en-US" sz="3200"/>
              <a:t>Normal Distributions and Probability-II</a:t>
            </a:r>
          </a:p>
        </p:txBody>
      </p:sp>
      <p:sp>
        <p:nvSpPr>
          <p:cNvPr id="9220" name="Line 4"/>
          <p:cNvSpPr>
            <a:spLocks noChangeShapeType="1"/>
          </p:cNvSpPr>
          <p:nvPr/>
        </p:nvSpPr>
        <p:spPr bwMode="auto">
          <a:xfrm>
            <a:off x="5715000" y="3657600"/>
            <a:ext cx="1524000" cy="0"/>
          </a:xfrm>
          <a:prstGeom prst="line">
            <a:avLst/>
          </a:prstGeom>
          <a:noFill/>
          <a:ln w="381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9221" name="Line 5"/>
          <p:cNvSpPr>
            <a:spLocks noChangeShapeType="1"/>
          </p:cNvSpPr>
          <p:nvPr/>
        </p:nvSpPr>
        <p:spPr bwMode="auto">
          <a:xfrm>
            <a:off x="4953000" y="5257800"/>
            <a:ext cx="3048000" cy="0"/>
          </a:xfrm>
          <a:prstGeom prst="line">
            <a:avLst/>
          </a:prstGeom>
          <a:noFill/>
          <a:ln w="381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9222" name="Line 6"/>
          <p:cNvSpPr>
            <a:spLocks noChangeShapeType="1"/>
          </p:cNvSpPr>
          <p:nvPr/>
        </p:nvSpPr>
        <p:spPr bwMode="auto">
          <a:xfrm>
            <a:off x="4191000" y="5791200"/>
            <a:ext cx="4572000" cy="0"/>
          </a:xfrm>
          <a:prstGeom prst="line">
            <a:avLst/>
          </a:prstGeom>
          <a:noFill/>
          <a:ln w="381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9223" name="Text Box 7"/>
          <p:cNvSpPr txBox="1">
            <a:spLocks noChangeArrowheads="1"/>
          </p:cNvSpPr>
          <p:nvPr/>
        </p:nvSpPr>
        <p:spPr bwMode="auto">
          <a:xfrm>
            <a:off x="6323014" y="5416551"/>
            <a:ext cx="922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000"/>
              <a:t>99.7%</a:t>
            </a:r>
          </a:p>
        </p:txBody>
      </p:sp>
      <p:sp>
        <p:nvSpPr>
          <p:cNvPr id="9224" name="Text Box 8"/>
          <p:cNvSpPr txBox="1">
            <a:spLocks noChangeArrowheads="1"/>
          </p:cNvSpPr>
          <p:nvPr/>
        </p:nvSpPr>
        <p:spPr bwMode="auto">
          <a:xfrm>
            <a:off x="6430964" y="4876801"/>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000" dirty="0"/>
              <a:t>95%</a:t>
            </a:r>
          </a:p>
        </p:txBody>
      </p:sp>
      <p:sp>
        <p:nvSpPr>
          <p:cNvPr id="9225" name="Text Box 9"/>
          <p:cNvSpPr txBox="1">
            <a:spLocks noChangeArrowheads="1"/>
          </p:cNvSpPr>
          <p:nvPr/>
        </p:nvSpPr>
        <p:spPr bwMode="auto">
          <a:xfrm>
            <a:off x="6400801" y="3276601"/>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000"/>
              <a:t>68%</a:t>
            </a:r>
          </a:p>
        </p:txBody>
      </p:sp>
      <p:sp>
        <p:nvSpPr>
          <p:cNvPr id="9226" name="Line 10"/>
          <p:cNvSpPr>
            <a:spLocks noChangeShapeType="1"/>
          </p:cNvSpPr>
          <p:nvPr/>
        </p:nvSpPr>
        <p:spPr bwMode="auto">
          <a:xfrm>
            <a:off x="5715000" y="4191000"/>
            <a:ext cx="762000" cy="0"/>
          </a:xfrm>
          <a:prstGeom prst="line">
            <a:avLst/>
          </a:prstGeom>
          <a:noFill/>
          <a:ln w="381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9227" name="Text Box 11"/>
          <p:cNvSpPr txBox="1">
            <a:spLocks noChangeArrowheads="1"/>
          </p:cNvSpPr>
          <p:nvPr/>
        </p:nvSpPr>
        <p:spPr bwMode="auto">
          <a:xfrm>
            <a:off x="5845176" y="4098926"/>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000"/>
              <a:t>34%</a:t>
            </a:r>
          </a:p>
        </p:txBody>
      </p:sp>
      <p:sp>
        <p:nvSpPr>
          <p:cNvPr id="9228" name="Line 12"/>
          <p:cNvSpPr>
            <a:spLocks noChangeShapeType="1"/>
          </p:cNvSpPr>
          <p:nvPr/>
        </p:nvSpPr>
        <p:spPr bwMode="auto">
          <a:xfrm>
            <a:off x="4953000" y="5715000"/>
            <a:ext cx="762000" cy="0"/>
          </a:xfrm>
          <a:prstGeom prst="line">
            <a:avLst/>
          </a:prstGeom>
          <a:noFill/>
          <a:ln w="381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9229" name="Text Box 13"/>
          <p:cNvSpPr txBox="1">
            <a:spLocks noChangeArrowheads="1"/>
          </p:cNvSpPr>
          <p:nvPr/>
        </p:nvSpPr>
        <p:spPr bwMode="auto">
          <a:xfrm>
            <a:off x="4922839" y="5334001"/>
            <a:ext cx="922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000"/>
              <a:t>13.5%</a:t>
            </a:r>
          </a:p>
        </p:txBody>
      </p:sp>
      <p:sp>
        <p:nvSpPr>
          <p:cNvPr id="9230" name="Text Box 16"/>
          <p:cNvSpPr txBox="1">
            <a:spLocks noChangeArrowheads="1"/>
          </p:cNvSpPr>
          <p:nvPr/>
        </p:nvSpPr>
        <p:spPr bwMode="auto">
          <a:xfrm>
            <a:off x="1524000" y="1981200"/>
            <a:ext cx="478155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eaLnBrk="1" hangingPunct="1">
              <a:defRPr/>
            </a:pPr>
            <a:r>
              <a:rPr lang="en-US" altLang="en-US" sz="2000" dirty="0"/>
              <a:t>Of the total area under the curve about: </a:t>
            </a:r>
          </a:p>
          <a:p>
            <a:pPr eaLnBrk="1" hangingPunct="1">
              <a:defRPr/>
            </a:pPr>
            <a:r>
              <a:rPr lang="en-US" altLang="en-US" sz="2000" dirty="0"/>
              <a:t> 68% lies between μ-σ and μ+σ </a:t>
            </a:r>
          </a:p>
          <a:p>
            <a:pPr eaLnBrk="1" hangingPunct="1">
              <a:defRPr/>
            </a:pPr>
            <a:r>
              <a:rPr lang="en-US" altLang="en-US" sz="2000" dirty="0"/>
              <a:t> 95% lies between μ-2σ and μ+2σ</a:t>
            </a:r>
          </a:p>
          <a:p>
            <a:pPr eaLnBrk="1" hangingPunct="1">
              <a:defRPr/>
            </a:pPr>
            <a:r>
              <a:rPr lang="en-US" altLang="en-US" sz="2000" dirty="0">
                <a:sym typeface="Symbol" charset="2"/>
              </a:rPr>
              <a:t> 99.7% </a:t>
            </a:r>
            <a:r>
              <a:rPr lang="en-US" altLang="en-US" sz="2000" dirty="0"/>
              <a:t>lies between μ-3σ and μ+3σ</a:t>
            </a:r>
          </a:p>
          <a:p>
            <a:pPr eaLnBrk="1" hangingPunct="1">
              <a:defRPr/>
            </a:pPr>
            <a:r>
              <a:rPr lang="en-US" altLang="en-US" dirty="0"/>
              <a:t> </a:t>
            </a:r>
          </a:p>
        </p:txBody>
      </p:sp>
      <p:sp>
        <p:nvSpPr>
          <p:cNvPr id="9231" name="Text Box 17"/>
          <p:cNvSpPr txBox="1">
            <a:spLocks noChangeArrowheads="1"/>
          </p:cNvSpPr>
          <p:nvPr/>
        </p:nvSpPr>
        <p:spPr bwMode="auto">
          <a:xfrm>
            <a:off x="5791200" y="5867400"/>
            <a:ext cx="1371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50000"/>
              </a:spcBef>
              <a:buClrTx/>
              <a:buSzTx/>
              <a:buFontTx/>
              <a:buNone/>
            </a:pPr>
            <a:r>
              <a:rPr lang="el-GR" altLang="en-US" sz="1400">
                <a:ea typeface="Tahoma" charset="0"/>
                <a:cs typeface="Tahoma" charset="0"/>
              </a:rPr>
              <a:t>μ</a:t>
            </a:r>
          </a:p>
        </p:txBody>
      </p:sp>
      <p:sp>
        <p:nvSpPr>
          <p:cNvPr id="17" name="Text Box 8"/>
          <p:cNvSpPr txBox="1">
            <a:spLocks noChangeArrowheads="1"/>
          </p:cNvSpPr>
          <p:nvPr/>
        </p:nvSpPr>
        <p:spPr bwMode="auto">
          <a:xfrm>
            <a:off x="8037487" y="5368865"/>
            <a:ext cx="79060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000"/>
              <a:t>2.5%</a:t>
            </a:r>
          </a:p>
        </p:txBody>
      </p:sp>
      <p:sp>
        <p:nvSpPr>
          <p:cNvPr id="18" name="Text Box 8"/>
          <p:cNvSpPr txBox="1">
            <a:spLocks noChangeArrowheads="1"/>
          </p:cNvSpPr>
          <p:nvPr/>
        </p:nvSpPr>
        <p:spPr bwMode="auto">
          <a:xfrm>
            <a:off x="4132238" y="5371783"/>
            <a:ext cx="79060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000"/>
              <a:t>2.5%</a:t>
            </a:r>
          </a:p>
        </p:txBody>
      </p:sp>
      <p:cxnSp>
        <p:nvCxnSpPr>
          <p:cNvPr id="3" name="Straight Arrow Connector 2"/>
          <p:cNvCxnSpPr/>
          <p:nvPr/>
        </p:nvCxnSpPr>
        <p:spPr>
          <a:xfrm flipH="1">
            <a:off x="8037487" y="3276601"/>
            <a:ext cx="1541228" cy="1981199"/>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491963" y="3003092"/>
            <a:ext cx="2437077" cy="400110"/>
          </a:xfrm>
          <a:prstGeom prst="rect">
            <a:avLst/>
          </a:prstGeom>
          <a:noFill/>
        </p:spPr>
        <p:txBody>
          <a:bodyPr wrap="none" rtlCol="0">
            <a:spAutoFit/>
          </a:bodyPr>
          <a:lstStyle/>
          <a:p>
            <a:r>
              <a:rPr lang="en-US" sz="2000" dirty="0"/>
              <a:t>Really 1.96 SD, but ~2</a:t>
            </a:r>
          </a:p>
        </p:txBody>
      </p:sp>
    </p:spTree>
    <p:extLst>
      <p:ext uri="{BB962C8B-B14F-4D97-AF65-F5344CB8AC3E}">
        <p14:creationId xmlns:p14="http://schemas.microsoft.com/office/powerpoint/2010/main" val="1794207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312910" y="743173"/>
            <a:ext cx="10390716" cy="1143000"/>
          </a:xfrm>
        </p:spPr>
        <p:txBody>
          <a:bodyPr/>
          <a:lstStyle/>
          <a:p>
            <a:pPr algn="ctr" eaLnBrk="1" hangingPunct="1">
              <a:defRPr/>
            </a:pPr>
            <a:r>
              <a:rPr lang="en-US" altLang="en-US" sz="3600" dirty="0"/>
              <a:t>Example</a:t>
            </a:r>
          </a:p>
        </p:txBody>
      </p:sp>
      <p:sp>
        <p:nvSpPr>
          <p:cNvPr id="10243" name="Rectangle 3"/>
          <p:cNvSpPr>
            <a:spLocks noGrp="1" noChangeArrowheads="1"/>
          </p:cNvSpPr>
          <p:nvPr>
            <p:ph type="body" sz="half" idx="1"/>
          </p:nvPr>
        </p:nvSpPr>
        <p:spPr>
          <a:xfrm>
            <a:off x="109403" y="1921460"/>
            <a:ext cx="12082597" cy="4114800"/>
          </a:xfrm>
        </p:spPr>
        <p:txBody>
          <a:bodyPr/>
          <a:lstStyle/>
          <a:p>
            <a:pPr eaLnBrk="1" hangingPunct="1">
              <a:defRPr/>
            </a:pPr>
            <a:r>
              <a:rPr lang="en-US" altLang="en-US" sz="2400" dirty="0"/>
              <a:t>The mean length of a fish of age 5 is 40cm and the standard deviation is 4. What is the approximate probability that the length of a randomly selected fish of age 5 is less than 48cm?</a:t>
            </a:r>
          </a:p>
          <a:p>
            <a:pPr eaLnBrk="1" hangingPunct="1">
              <a:defRPr/>
            </a:pPr>
            <a:endParaRPr lang="en-US" altLang="en-US" sz="2400" dirty="0"/>
          </a:p>
          <a:p>
            <a:pPr eaLnBrk="1" hangingPunct="1">
              <a:defRPr/>
            </a:pPr>
            <a:r>
              <a:rPr lang="en-US" altLang="en-US" sz="2400" dirty="0"/>
              <a:t>48cm is two standard</a:t>
            </a:r>
          </a:p>
          <a:p>
            <a:pPr eaLnBrk="1" hangingPunct="1">
              <a:buFont typeface="Wingdings" charset="2"/>
              <a:buNone/>
              <a:defRPr/>
            </a:pPr>
            <a:r>
              <a:rPr lang="en-US" altLang="en-US" sz="2400" dirty="0"/>
              <a:t>	deviations above the</a:t>
            </a:r>
          </a:p>
          <a:p>
            <a:pPr eaLnBrk="1" hangingPunct="1">
              <a:buFont typeface="Wingdings" charset="2"/>
              <a:buNone/>
              <a:defRPr/>
            </a:pPr>
            <a:r>
              <a:rPr lang="en-US" altLang="en-US" sz="2400" dirty="0"/>
              <a:t>	mean so the area</a:t>
            </a:r>
          </a:p>
          <a:p>
            <a:pPr eaLnBrk="1" hangingPunct="1">
              <a:buFont typeface="Wingdings" charset="2"/>
              <a:buNone/>
              <a:defRPr/>
            </a:pPr>
            <a:r>
              <a:rPr lang="en-US" altLang="en-US" sz="2400" dirty="0"/>
              <a:t>	to the left of 48cm is</a:t>
            </a:r>
          </a:p>
          <a:p>
            <a:pPr eaLnBrk="1" hangingPunct="1">
              <a:buFont typeface="Wingdings" charset="2"/>
              <a:buNone/>
              <a:defRPr/>
            </a:pPr>
            <a:r>
              <a:rPr lang="en-US" altLang="en-US" sz="2400" dirty="0"/>
              <a:t>	0.5+0.475 = 0.975.</a:t>
            </a:r>
          </a:p>
          <a:p>
            <a:pPr eaLnBrk="1" hangingPunct="1">
              <a:buFont typeface="Wingdings" charset="2"/>
              <a:buNone/>
              <a:defRPr/>
            </a:pPr>
            <a:endParaRPr lang="en-US" altLang="en-US" sz="2000" dirty="0"/>
          </a:p>
        </p:txBody>
      </p:sp>
      <p:pic>
        <p:nvPicPr>
          <p:cNvPr id="248835" name="Picture 14" descr="Normal"/>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45725" y="3326036"/>
            <a:ext cx="4343400" cy="2493963"/>
          </a:xfrm>
          <a:noFill/>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A7E2D399-0CAF-E9AD-C77F-9C0805B16403}"/>
              </a:ext>
            </a:extLst>
          </p:cNvPr>
          <p:cNvSpPr txBox="1"/>
          <p:nvPr/>
        </p:nvSpPr>
        <p:spPr>
          <a:xfrm>
            <a:off x="4734569" y="0"/>
            <a:ext cx="2722861" cy="707886"/>
          </a:xfrm>
          <a:prstGeom prst="rect">
            <a:avLst/>
          </a:prstGeom>
          <a:noFill/>
        </p:spPr>
        <p:txBody>
          <a:bodyPr wrap="none" rtlCol="0">
            <a:spAutoFit/>
          </a:bodyPr>
          <a:lstStyle/>
          <a:p>
            <a:r>
              <a:rPr lang="en-US" sz="4000" dirty="0">
                <a:solidFill>
                  <a:srgbClr val="0070C0"/>
                </a:solidFill>
              </a:rPr>
              <a:t>Group Work</a:t>
            </a:r>
          </a:p>
        </p:txBody>
      </p:sp>
    </p:spTree>
    <p:extLst>
      <p:ext uri="{BB962C8B-B14F-4D97-AF65-F5344CB8AC3E}">
        <p14:creationId xmlns:p14="http://schemas.microsoft.com/office/powerpoint/2010/main" val="193792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051845" y="-260405"/>
            <a:ext cx="7793038" cy="1143000"/>
          </a:xfrm>
        </p:spPr>
        <p:txBody>
          <a:bodyPr/>
          <a:lstStyle/>
          <a:p>
            <a:pPr algn="ctr" eaLnBrk="1" hangingPunct="1">
              <a:defRPr/>
            </a:pPr>
            <a:r>
              <a:rPr lang="en-US" altLang="en-US" dirty="0"/>
              <a:t>Example</a:t>
            </a:r>
          </a:p>
        </p:txBody>
      </p:sp>
      <p:sp>
        <p:nvSpPr>
          <p:cNvPr id="25603" name="Rectangle 3"/>
          <p:cNvSpPr>
            <a:spLocks noGrp="1" noChangeArrowheads="1"/>
          </p:cNvSpPr>
          <p:nvPr>
            <p:ph type="body" idx="1"/>
          </p:nvPr>
        </p:nvSpPr>
        <p:spPr>
          <a:xfrm>
            <a:off x="2317750" y="818289"/>
            <a:ext cx="7772400" cy="4687888"/>
          </a:xfrm>
        </p:spPr>
        <p:txBody>
          <a:bodyPr/>
          <a:lstStyle/>
          <a:p>
            <a:pPr eaLnBrk="1" hangingPunct="1">
              <a:defRPr/>
            </a:pPr>
            <a:r>
              <a:rPr lang="en-US" altLang="en-US" dirty="0"/>
              <a:t>An anchovy net can hold 10 t of anchovy. The mean mass of anchovy school is 8 t with a standard deviation of 2 t. What proportion of schools </a:t>
            </a:r>
            <a:r>
              <a:rPr lang="en-US" altLang="en-US" dirty="0">
                <a:solidFill>
                  <a:schemeClr val="hlink"/>
                </a:solidFill>
              </a:rPr>
              <a:t>cannot</a:t>
            </a:r>
            <a:r>
              <a:rPr lang="en-US" altLang="en-US" dirty="0"/>
              <a:t> be fully caught?</a:t>
            </a:r>
          </a:p>
          <a:p>
            <a:pPr eaLnBrk="1" hangingPunct="1">
              <a:defRPr/>
            </a:pPr>
            <a:endParaRPr lang="en-US" altLang="en-US" dirty="0"/>
          </a:p>
          <a:p>
            <a:pPr eaLnBrk="1" hangingPunct="1">
              <a:defRPr/>
            </a:pPr>
            <a:r>
              <a:rPr lang="en-US" altLang="en-US" dirty="0"/>
              <a:t>Hint: we are interested in the proportion of schools greater than 10t.</a:t>
            </a:r>
          </a:p>
          <a:p>
            <a:pPr eaLnBrk="1" hangingPunct="1">
              <a:defRPr/>
            </a:pPr>
            <a:r>
              <a:rPr lang="en-US" altLang="en-US" dirty="0" err="1"/>
              <a:t>ie</a:t>
            </a:r>
            <a:r>
              <a:rPr lang="en-US" altLang="en-US" dirty="0"/>
              <a:t>. 1- P(</a:t>
            </a:r>
            <a:r>
              <a:rPr lang="en-US" altLang="en-US" i="1" dirty="0"/>
              <a:t>X </a:t>
            </a:r>
            <a:r>
              <a:rPr lang="en-US" altLang="en-US" dirty="0"/>
              <a:t>≤ 10) =</a:t>
            </a:r>
            <a:endParaRPr lang="en-US" altLang="en-US" sz="2600" dirty="0"/>
          </a:p>
        </p:txBody>
      </p:sp>
      <p:pic>
        <p:nvPicPr>
          <p:cNvPr id="254979" name="Picture 1" descr="R console: &gt; 1-pnorm(10,8,2) returns 0.1586553. Probability a normal(mean 8, sd 2) value exceeds 10." title="R console: &gt; 1-pnorm(10,8,2) returns 0.1586553. Probability a normal(mean 8, sd "/>
          <p:cNvPicPr>
            <a:picLocks noChangeAspect="1"/>
          </p:cNvPicPr>
          <p:nvPr/>
        </p:nvPicPr>
        <p:blipFill>
          <a:blip r:embed="rId3">
            <a:extLst>
              <a:ext uri="{28A0092B-C50C-407E-A947-70E740481C1C}">
                <a14:useLocalDpi xmlns:a14="http://schemas.microsoft.com/office/drawing/2010/main" val="0"/>
              </a:ext>
            </a:extLst>
          </a:blip>
          <a:srcRect b="10001"/>
          <a:stretch>
            <a:fillRect/>
          </a:stretch>
        </p:blipFill>
        <p:spPr bwMode="auto">
          <a:xfrm>
            <a:off x="5948364" y="4294914"/>
            <a:ext cx="28146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Bell curve labeled with the empirical rule: 68% within ±1 SD, 95% within ±2 SD, 99.7% within ±3 SD; tail areas of 2.5% each beyond ±2 SD. Note: really 1.96 SD, but about 2." title="Bell curve labeled with the empirical rule: 68% within ±1 SD, 95% within ±2 SD, ">
            <a:extLst>
              <a:ext uri="{FF2B5EF4-FFF2-40B4-BE49-F238E27FC236}">
                <a16:creationId xmlns:a16="http://schemas.microsoft.com/office/drawing/2014/main" id="{C2E27138-4EF3-F6A9-2AE6-800BFC9F1FE8}"/>
              </a:ext>
            </a:extLst>
          </p:cNvPr>
          <p:cNvPicPr>
            <a:picLocks noChangeAspect="1"/>
          </p:cNvPicPr>
          <p:nvPr/>
        </p:nvPicPr>
        <p:blipFill>
          <a:blip r:embed="rId4"/>
          <a:stretch>
            <a:fillRect/>
          </a:stretch>
        </p:blipFill>
        <p:spPr>
          <a:xfrm>
            <a:off x="-44039" y="4434949"/>
            <a:ext cx="5447311" cy="2423051"/>
          </a:xfrm>
          <a:prstGeom prst="rect">
            <a:avLst/>
          </a:prstGeom>
        </p:spPr>
      </p:pic>
    </p:spTree>
    <p:extLst>
      <p:ext uri="{BB962C8B-B14F-4D97-AF65-F5344CB8AC3E}">
        <p14:creationId xmlns:p14="http://schemas.microsoft.com/office/powerpoint/2010/main" val="125747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49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535239" y="0"/>
            <a:ext cx="7793037" cy="1143000"/>
          </a:xfrm>
        </p:spPr>
        <p:txBody>
          <a:bodyPr/>
          <a:lstStyle/>
          <a:p>
            <a:pPr algn="ctr" eaLnBrk="1" hangingPunct="1">
              <a:defRPr/>
            </a:pPr>
            <a:r>
              <a:rPr lang="en-US" altLang="en-US" sz="3200" dirty="0"/>
              <a:t>The Standard Normal Distribution</a:t>
            </a:r>
          </a:p>
        </p:txBody>
      </p:sp>
      <p:sp>
        <p:nvSpPr>
          <p:cNvPr id="11267" name="Rectangle 3"/>
          <p:cNvSpPr>
            <a:spLocks noGrp="1" noChangeArrowheads="1"/>
          </p:cNvSpPr>
          <p:nvPr>
            <p:ph type="body" sz="half" idx="1"/>
          </p:nvPr>
        </p:nvSpPr>
        <p:spPr>
          <a:xfrm>
            <a:off x="2566988" y="1400175"/>
            <a:ext cx="7275512" cy="4114800"/>
          </a:xfrm>
        </p:spPr>
        <p:txBody>
          <a:bodyPr/>
          <a:lstStyle/>
          <a:p>
            <a:pPr eaLnBrk="1" hangingPunct="1">
              <a:defRPr/>
            </a:pPr>
            <a:r>
              <a:rPr lang="en-US" altLang="en-US" dirty="0"/>
              <a:t>The normal distribution with a mean of 0 and a standard deviation of 1 is called the</a:t>
            </a:r>
            <a:r>
              <a:rPr lang="en-US" altLang="en-US" dirty="0">
                <a:solidFill>
                  <a:srgbClr val="0070C0"/>
                </a:solidFill>
              </a:rPr>
              <a:t> </a:t>
            </a:r>
            <a:r>
              <a:rPr lang="en-US" altLang="en-US" b="1" dirty="0">
                <a:solidFill>
                  <a:srgbClr val="0070C0"/>
                </a:solidFill>
              </a:rPr>
              <a:t>standard normal distribution</a:t>
            </a:r>
            <a:endParaRPr lang="en-US" altLang="en-US" dirty="0">
              <a:solidFill>
                <a:srgbClr val="0070C0"/>
              </a:solidFill>
            </a:endParaRPr>
          </a:p>
          <a:p>
            <a:pPr eaLnBrk="1" hangingPunct="1">
              <a:defRPr/>
            </a:pPr>
            <a:endParaRPr lang="en-US" altLang="en-US" dirty="0"/>
          </a:p>
          <a:p>
            <a:pPr eaLnBrk="1" hangingPunct="1">
              <a:defRPr/>
            </a:pPr>
            <a:endParaRPr lang="en-US" altLang="en-US" dirty="0"/>
          </a:p>
        </p:txBody>
      </p:sp>
      <p:sp>
        <p:nvSpPr>
          <p:cNvPr id="250885" name="TextBox 1"/>
          <p:cNvSpPr txBox="1">
            <a:spLocks noChangeArrowheads="1"/>
          </p:cNvSpPr>
          <p:nvPr/>
        </p:nvSpPr>
        <p:spPr bwMode="auto">
          <a:xfrm>
            <a:off x="1392238" y="5154613"/>
            <a:ext cx="962660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dirty="0"/>
              <a:t>We can make a normal RV </a:t>
            </a:r>
            <a:r>
              <a:rPr lang="en-US" altLang="en-US" sz="2400" i="1" dirty="0"/>
              <a:t>Y </a:t>
            </a:r>
            <a:r>
              <a:rPr lang="en-US" altLang="en-US" sz="2400" dirty="0"/>
              <a:t>with any mean and variance</a:t>
            </a:r>
          </a:p>
          <a:p>
            <a:pPr algn="ctr" eaLnBrk="1" hangingPunct="1">
              <a:spcBef>
                <a:spcPct val="0"/>
              </a:spcBef>
              <a:buClrTx/>
              <a:buSzTx/>
              <a:buFontTx/>
              <a:buNone/>
            </a:pPr>
            <a:r>
              <a:rPr lang="en-US" altLang="en-US" sz="2400" i="1" dirty="0"/>
              <a:t>Y</a:t>
            </a:r>
            <a:r>
              <a:rPr lang="en-US" altLang="en-US" sz="2400" dirty="0"/>
              <a:t> = μ + σ</a:t>
            </a:r>
            <a:r>
              <a:rPr lang="en-US" altLang="en-US" sz="2400" i="1" dirty="0">
                <a:sym typeface="Symbol" charset="2"/>
              </a:rPr>
              <a:t>z</a:t>
            </a:r>
            <a:endParaRPr lang="en-US" altLang="en-US" sz="2400" i="1" dirty="0"/>
          </a:p>
        </p:txBody>
      </p:sp>
      <p:sp>
        <p:nvSpPr>
          <p:cNvPr id="250886" name="TextBox 250885"/>
          <p:cNvSpPr txBox="1"/>
          <p:nvPr/>
        </p:nvSpPr>
        <p:spPr>
          <a:xfrm>
            <a:off x="3594100" y="3497263"/>
            <a:ext cx="7737230" cy="1077912"/>
          </a:xfrm>
          <a:prstGeom prst="rect">
            <a:avLst/>
          </a:prstGeom>
          <a:noFill/>
        </p:spPr>
        <p:txBody>
          <a:bodyPr wrap="square" lIns="0" tIns="0" rIns="0" bIns="0" anchor="ctr">
            <a:spAutoFit/>
          </a:bodyPr>
          <a:lstStyle/>
          <a:p>
            <a:r>
              <a:rPr sz="1900">
                <a:latin typeface="Cambria"/>
              </a:rPr>
              <a:t>z = (value − mean) / (standard deviation) = (x − μ) / σ</a:t>
            </a:r>
          </a:p>
        </p:txBody>
      </p:sp>
    </p:spTree>
    <p:extLst>
      <p:ext uri="{BB962C8B-B14F-4D97-AF65-F5344CB8AC3E}">
        <p14:creationId xmlns:p14="http://schemas.microsoft.com/office/powerpoint/2010/main" val="549856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38200" y="754004"/>
            <a:ext cx="10515600" cy="1325563"/>
          </a:xfrm>
        </p:spPr>
        <p:txBody>
          <a:bodyPr/>
          <a:lstStyle/>
          <a:p>
            <a:pPr algn="ctr" eaLnBrk="1" hangingPunct="1">
              <a:defRPr/>
            </a:pPr>
            <a:r>
              <a:rPr lang="en-US" altLang="en-US" dirty="0"/>
              <a:t>Further Examples</a:t>
            </a:r>
          </a:p>
        </p:txBody>
      </p:sp>
      <p:sp>
        <p:nvSpPr>
          <p:cNvPr id="15363" name="Rectangle 3"/>
          <p:cNvSpPr>
            <a:spLocks noGrp="1" noChangeArrowheads="1"/>
          </p:cNvSpPr>
          <p:nvPr>
            <p:ph type="body" idx="1"/>
          </p:nvPr>
        </p:nvSpPr>
        <p:spPr>
          <a:xfrm>
            <a:off x="838200" y="2214504"/>
            <a:ext cx="10805160" cy="4351338"/>
          </a:xfrm>
        </p:spPr>
        <p:txBody>
          <a:bodyPr/>
          <a:lstStyle/>
          <a:p>
            <a:pPr eaLnBrk="1" hangingPunct="1">
              <a:defRPr/>
            </a:pPr>
            <a:r>
              <a:rPr lang="en-US" altLang="en-US" dirty="0"/>
              <a:t>For standard normally distributed RV </a:t>
            </a:r>
            <a:r>
              <a:rPr lang="en-US" altLang="en-US" i="1" dirty="0"/>
              <a:t>X, </a:t>
            </a:r>
            <a:r>
              <a:rPr lang="en-US" altLang="en-US" dirty="0"/>
              <a:t>find the probability that:</a:t>
            </a:r>
          </a:p>
          <a:p>
            <a:pPr eaLnBrk="1" hangingPunct="1">
              <a:defRPr/>
            </a:pPr>
            <a:endParaRPr lang="en-US" altLang="en-US" dirty="0"/>
          </a:p>
          <a:p>
            <a:pPr lvl="1" eaLnBrk="1" hangingPunct="1">
              <a:defRPr/>
            </a:pPr>
            <a:r>
              <a:rPr lang="en-US" altLang="en-US" i="1" dirty="0"/>
              <a:t>X</a:t>
            </a:r>
            <a:r>
              <a:rPr lang="en-US" altLang="en-US" dirty="0"/>
              <a:t> ≤ -0.95</a:t>
            </a:r>
          </a:p>
          <a:p>
            <a:pPr lvl="1" eaLnBrk="1" hangingPunct="1">
              <a:defRPr/>
            </a:pPr>
            <a:r>
              <a:rPr lang="en-US" altLang="en-US" i="1" dirty="0"/>
              <a:t>X</a:t>
            </a:r>
            <a:r>
              <a:rPr lang="en-US" altLang="en-US" dirty="0"/>
              <a:t>  ≥ 1</a:t>
            </a:r>
          </a:p>
          <a:p>
            <a:pPr lvl="1" eaLnBrk="1" hangingPunct="1">
              <a:defRPr/>
            </a:pPr>
            <a:r>
              <a:rPr lang="en-US" altLang="en-US" dirty="0"/>
              <a:t>0.1 ≤ </a:t>
            </a:r>
            <a:r>
              <a:rPr lang="en-US" altLang="en-US" i="1" dirty="0"/>
              <a:t>X</a:t>
            </a:r>
            <a:r>
              <a:rPr lang="en-US" altLang="en-US" dirty="0"/>
              <a:t> ≤ 0.5 OR 1.5 ≤ </a:t>
            </a:r>
            <a:r>
              <a:rPr lang="en-US" altLang="en-US" i="1" dirty="0">
                <a:sym typeface="Symbol" charset="2"/>
              </a:rPr>
              <a:t>X </a:t>
            </a:r>
            <a:r>
              <a:rPr lang="en-US" altLang="en-US" dirty="0"/>
              <a:t>≤ 2</a:t>
            </a:r>
          </a:p>
          <a:p>
            <a:pPr lvl="1" eaLnBrk="1" hangingPunct="1">
              <a:defRPr/>
            </a:pPr>
            <a:endParaRPr lang="en-US" altLang="en-US" dirty="0">
              <a:sym typeface="Symbol" charset="2"/>
            </a:endParaRPr>
          </a:p>
        </p:txBody>
      </p:sp>
      <p:sp>
        <p:nvSpPr>
          <p:cNvPr id="2" name="TextBox 1">
            <a:extLst>
              <a:ext uri="{FF2B5EF4-FFF2-40B4-BE49-F238E27FC236}">
                <a16:creationId xmlns:a16="http://schemas.microsoft.com/office/drawing/2014/main" id="{99491B1A-0437-7CF3-6A9B-254FBFE455CB}"/>
              </a:ext>
            </a:extLst>
          </p:cNvPr>
          <p:cNvSpPr txBox="1"/>
          <p:nvPr/>
        </p:nvSpPr>
        <p:spPr>
          <a:xfrm>
            <a:off x="4734569" y="10510"/>
            <a:ext cx="2722861" cy="707886"/>
          </a:xfrm>
          <a:prstGeom prst="rect">
            <a:avLst/>
          </a:prstGeom>
          <a:noFill/>
        </p:spPr>
        <p:txBody>
          <a:bodyPr wrap="none" rtlCol="0">
            <a:spAutoFit/>
          </a:bodyPr>
          <a:lstStyle/>
          <a:p>
            <a:r>
              <a:rPr lang="en-US" sz="4000" dirty="0">
                <a:solidFill>
                  <a:srgbClr val="0070C0"/>
                </a:solidFill>
              </a:rPr>
              <a:t>Group Work</a:t>
            </a:r>
          </a:p>
        </p:txBody>
      </p:sp>
    </p:spTree>
    <p:extLst>
      <p:ext uri="{BB962C8B-B14F-4D97-AF65-F5344CB8AC3E}">
        <p14:creationId xmlns:p14="http://schemas.microsoft.com/office/powerpoint/2010/main" val="112739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843315" y="-130633"/>
            <a:ext cx="8487230" cy="1143000"/>
          </a:xfrm>
        </p:spPr>
        <p:txBody>
          <a:bodyPr>
            <a:normAutofit/>
          </a:bodyPr>
          <a:lstStyle/>
          <a:p>
            <a:pPr algn="ctr" eaLnBrk="1" hangingPunct="1">
              <a:defRPr/>
            </a:pPr>
            <a:r>
              <a:rPr lang="en-US" sz="4000" dirty="0"/>
              <a:t>Continuous Distributions</a:t>
            </a:r>
          </a:p>
        </p:txBody>
      </p:sp>
      <mc:AlternateContent xmlns:mc="http://schemas.openxmlformats.org/markup-compatibility/2006">
        <mc:Choice xmlns:a14="http://schemas.microsoft.com/office/drawing/2010/main" Requires="a14">
          <p:sp>
            <p:nvSpPr>
              <p:cNvPr id="2" name="Text Placeholder 1"/>
              <p:cNvSpPr>
                <a:spLocks noGrp="1"/>
              </p:cNvSpPr>
              <p:nvPr>
                <p:ph type="body" sz="half" idx="1"/>
              </p:nvPr>
            </p:nvSpPr>
            <p:spPr>
              <a:xfrm>
                <a:off x="727788" y="919062"/>
                <a:ext cx="10709469" cy="5513269"/>
              </a:xfrm>
            </p:spPr>
            <p:txBody>
              <a:bodyPr>
                <a:normAutofit fontScale="92500" lnSpcReduction="20000"/>
              </a:bodyPr>
              <a:lstStyle/>
              <a:p>
                <a:pPr>
                  <a:defRPr/>
                </a:pPr>
                <a:r>
                  <a:rPr lang="en-US" dirty="0"/>
                  <a:t>The probability that random variable </a:t>
                </a:r>
                <a:r>
                  <a:rPr lang="en-US" i="1" dirty="0"/>
                  <a:t>X </a:t>
                </a:r>
                <a:r>
                  <a:rPr lang="en-US" dirty="0"/>
                  <a:t>takes values less than or equal to a specific value </a:t>
                </a:r>
                <a:r>
                  <a:rPr lang="en-US" i="1" dirty="0"/>
                  <a:t>x </a:t>
                </a:r>
                <a:r>
                  <a:rPr lang="en-US" dirty="0"/>
                  <a:t>is again the </a:t>
                </a:r>
                <a:r>
                  <a:rPr lang="en-US" b="1" dirty="0">
                    <a:solidFill>
                      <a:srgbClr val="0070C0"/>
                    </a:solidFill>
                  </a:rPr>
                  <a:t>cumulative distribution function </a:t>
                </a:r>
                <a:r>
                  <a:rPr lang="en-US" dirty="0"/>
                  <a:t>(CDF) as in the discrete case</a:t>
                </a:r>
                <a:endParaRPr lang="en-US" i="1" dirty="0"/>
              </a:p>
              <a:p>
                <a:pPr>
                  <a:defRPr/>
                </a:pPr>
                <a:endParaRPr lang="en-US" i="1" dirty="0"/>
              </a:p>
              <a:p>
                <a:pPr>
                  <a:defRPr/>
                </a:pPr>
                <a14:m>
                  <m:oMath xmlns:m="http://schemas.openxmlformats.org/officeDocument/2006/math">
                    <m:r>
                      <a:rPr lang="en-US" b="0" i="1" smtClean="0">
                        <a:latin typeface="Cambria Math" charset="0"/>
                      </a:rPr>
                      <m:t>𝐹</m:t>
                    </m:r>
                    <m:d>
                      <m:dPr>
                        <m:ctrlPr>
                          <a:rPr lang="en-US" b="0" i="1" smtClean="0">
                            <a:latin typeface="Cambria Math" panose="02040503050406030204" pitchFamily="18" charset="0"/>
                          </a:rPr>
                        </m:ctrlPr>
                      </m:dPr>
                      <m:e>
                        <m:r>
                          <a:rPr lang="en-US" b="0" i="1" smtClean="0">
                            <a:latin typeface="Cambria Math" charset="0"/>
                          </a:rPr>
                          <m:t>𝑥</m:t>
                        </m:r>
                      </m:e>
                    </m:d>
                    <m:r>
                      <a:rPr lang="en-US" b="0" i="1" smtClean="0">
                        <a:latin typeface="Cambria Math" charset="0"/>
                      </a:rPr>
                      <m:t>=</m:t>
                    </m:r>
                    <m:r>
                      <a:rPr lang="en-US" b="0" i="1" smtClean="0">
                        <a:latin typeface="Cambria Math" charset="0"/>
                      </a:rPr>
                      <m:t>𝑃</m:t>
                    </m:r>
                    <m:d>
                      <m:dPr>
                        <m:ctrlPr>
                          <a:rPr lang="en-US" b="0" i="1" smtClean="0">
                            <a:latin typeface="Cambria Math" panose="02040503050406030204" pitchFamily="18" charset="0"/>
                          </a:rPr>
                        </m:ctrlPr>
                      </m:dPr>
                      <m:e>
                        <m:r>
                          <a:rPr lang="en-US" b="0" i="1" smtClean="0">
                            <a:latin typeface="Cambria Math" charset="0"/>
                          </a:rPr>
                          <m:t>𝑋</m:t>
                        </m:r>
                        <m:r>
                          <a:rPr lang="en-US" b="0" i="1" smtClean="0">
                            <a:latin typeface="Cambria Math" charset="0"/>
                            <a:ea typeface="Cambria Math" charset="0"/>
                            <a:cs typeface="Cambria Math" charset="0"/>
                          </a:rPr>
                          <m:t>≤</m:t>
                        </m:r>
                        <m:r>
                          <a:rPr lang="en-US" b="0" i="1" smtClean="0">
                            <a:latin typeface="Cambria Math" charset="0"/>
                            <a:ea typeface="Cambria Math" charset="0"/>
                            <a:cs typeface="Cambria Math" charset="0"/>
                          </a:rPr>
                          <m:t>𝑥</m:t>
                        </m:r>
                      </m:e>
                    </m:d>
                    <m:r>
                      <a:rPr lang="en-US" b="0" i="1" smtClean="0">
                        <a:latin typeface="Cambria Math" charset="0"/>
                        <a:ea typeface="Cambria Math" charset="0"/>
                        <a:cs typeface="Cambria Math" charset="0"/>
                      </a:rPr>
                      <m:t>=</m:t>
                    </m:r>
                    <m:nary>
                      <m:naryPr>
                        <m:ctrlPr>
                          <a:rPr lang="is-IS" b="0" i="1" smtClean="0">
                            <a:latin typeface="Cambria Math" panose="02040503050406030204" pitchFamily="18" charset="0"/>
                            <a:ea typeface="Cambria Math" charset="0"/>
                            <a:cs typeface="Cambria Math" charset="0"/>
                          </a:rPr>
                        </m:ctrlPr>
                      </m:naryPr>
                      <m:sub>
                        <m:r>
                          <m:rPr>
                            <m:brk m:alnAt="23"/>
                          </m:rPr>
                          <a:rPr lang="en-US" b="0" i="1" smtClean="0">
                            <a:latin typeface="Cambria Math" charset="0"/>
                            <a:ea typeface="Cambria Math" charset="0"/>
                            <a:cs typeface="Cambria Math" charset="0"/>
                          </a:rPr>
                          <m:t>−</m:t>
                        </m:r>
                        <m:r>
                          <a:rPr lang="en-US" b="0" i="1" smtClean="0">
                            <a:latin typeface="Cambria Math" charset="0"/>
                            <a:ea typeface="Cambria Math" charset="0"/>
                            <a:cs typeface="Cambria Math" charset="0"/>
                          </a:rPr>
                          <m:t>∞</m:t>
                        </m:r>
                      </m:sub>
                      <m:sup>
                        <m:r>
                          <a:rPr lang="en-US" b="0" i="1" smtClean="0">
                            <a:latin typeface="Cambria Math" charset="0"/>
                            <a:ea typeface="Cambria Math" charset="0"/>
                            <a:cs typeface="Cambria Math" charset="0"/>
                          </a:rPr>
                          <m:t>𝑥</m:t>
                        </m:r>
                      </m:sup>
                      <m:e>
                        <m:r>
                          <a:rPr lang="en-US" b="0" i="1" smtClean="0">
                            <a:latin typeface="Cambria Math" charset="0"/>
                            <a:ea typeface="Cambria Math" charset="0"/>
                            <a:cs typeface="Cambria Math" charset="0"/>
                          </a:rPr>
                          <m:t>𝑝</m:t>
                        </m:r>
                        <m:r>
                          <a:rPr lang="en-US" b="0" i="1" smtClean="0">
                            <a:latin typeface="Cambria Math" charset="0"/>
                            <a:ea typeface="Cambria Math" charset="0"/>
                            <a:cs typeface="Cambria Math" charset="0"/>
                          </a:rPr>
                          <m:t>(</m:t>
                        </m:r>
                        <m:r>
                          <a:rPr lang="en-US" b="0" i="1" smtClean="0">
                            <a:latin typeface="Cambria Math" charset="0"/>
                            <a:ea typeface="Cambria Math" charset="0"/>
                            <a:cs typeface="Cambria Math" charset="0"/>
                          </a:rPr>
                          <m:t>𝑥</m:t>
                        </m:r>
                        <m:r>
                          <a:rPr lang="en-US" b="0" i="1" smtClean="0">
                            <a:latin typeface="Cambria Math" charset="0"/>
                            <a:ea typeface="Cambria Math" charset="0"/>
                            <a:cs typeface="Cambria Math" charset="0"/>
                          </a:rPr>
                          <m:t>)</m:t>
                        </m:r>
                      </m:e>
                    </m:nary>
                  </m:oMath>
                </a14:m>
                <a:r>
                  <a:rPr lang="en-US" i="1" dirty="0"/>
                  <a:t> </a:t>
                </a:r>
              </a:p>
              <a:p>
                <a:pPr marL="457200" lvl="1" indent="0">
                  <a:buNone/>
                  <a:defRPr/>
                </a:pPr>
                <a:endParaRPr lang="en-US" i="1" dirty="0"/>
              </a:p>
              <a:p>
                <a:pPr lvl="1">
                  <a:defRPr/>
                </a:pPr>
                <a:r>
                  <a:rPr lang="en-US" i="1" dirty="0"/>
                  <a:t>The CDF is the </a:t>
                </a:r>
                <a:r>
                  <a:rPr lang="en-US" b="1" i="1" dirty="0">
                    <a:solidFill>
                      <a:srgbClr val="0070C0"/>
                    </a:solidFill>
                  </a:rPr>
                  <a:t>integral</a:t>
                </a:r>
                <a:r>
                  <a:rPr lang="en-US" i="1" dirty="0"/>
                  <a:t> of the </a:t>
                </a:r>
                <a:r>
                  <a:rPr lang="en-US" b="1" i="1" u="sng" dirty="0">
                    <a:solidFill>
                      <a:srgbClr val="0070C0"/>
                    </a:solidFill>
                  </a:rPr>
                  <a:t>probability density function</a:t>
                </a:r>
                <a:r>
                  <a:rPr lang="en-US" b="1" i="1" u="sng" dirty="0"/>
                  <a:t> (PDF). </a:t>
                </a:r>
                <a:r>
                  <a:rPr lang="en-US" i="1" dirty="0"/>
                  <a:t>Note that the lower limit of integration depends on the distribution.</a:t>
                </a:r>
              </a:p>
              <a:p>
                <a:pPr>
                  <a:defRPr/>
                </a:pPr>
                <a:endParaRPr lang="en-US" i="1" dirty="0"/>
              </a:p>
              <a:p>
                <a:pPr>
                  <a:defRPr/>
                </a:pPr>
                <a14:m>
                  <m:oMath xmlns:m="http://schemas.openxmlformats.org/officeDocument/2006/math">
                    <m:r>
                      <a:rPr lang="en-US" b="0" i="1" smtClean="0">
                        <a:latin typeface="Cambria Math" charset="0"/>
                      </a:rPr>
                      <m:t>𝑝</m:t>
                    </m:r>
                    <m:d>
                      <m:dPr>
                        <m:ctrlPr>
                          <a:rPr lang="en-US" b="0" i="1" smtClean="0">
                            <a:latin typeface="Cambria Math" panose="02040503050406030204" pitchFamily="18" charset="0"/>
                          </a:rPr>
                        </m:ctrlPr>
                      </m:dPr>
                      <m:e>
                        <m:r>
                          <a:rPr lang="en-US" b="0" i="1" smtClean="0">
                            <a:latin typeface="Cambria Math" charset="0"/>
                          </a:rPr>
                          <m:t>𝑥</m:t>
                        </m:r>
                      </m:e>
                    </m:d>
                    <m:r>
                      <a:rPr lang="en-US" b="0" i="1" smtClean="0">
                        <a:latin typeface="Cambria Math" charset="0"/>
                      </a:rPr>
                      <m:t>=</m:t>
                    </m:r>
                    <m:f>
                      <m:fPr>
                        <m:ctrlPr>
                          <a:rPr lang="mr-IN" b="0" i="1" smtClean="0">
                            <a:latin typeface="Cambria Math" panose="02040503050406030204" pitchFamily="18" charset="0"/>
                          </a:rPr>
                        </m:ctrlPr>
                      </m:fPr>
                      <m:num>
                        <m:r>
                          <a:rPr lang="en-US" i="1">
                            <a:latin typeface="Cambria Math" charset="0"/>
                          </a:rPr>
                          <m:t>𝑑𝐹</m:t>
                        </m:r>
                        <m:d>
                          <m:dPr>
                            <m:ctrlPr>
                              <a:rPr lang="en-US" i="1">
                                <a:latin typeface="Cambria Math" panose="02040503050406030204" pitchFamily="18" charset="0"/>
                              </a:rPr>
                            </m:ctrlPr>
                          </m:dPr>
                          <m:e>
                            <m:r>
                              <a:rPr lang="en-US" i="1">
                                <a:latin typeface="Cambria Math" charset="0"/>
                              </a:rPr>
                              <m:t>𝑥</m:t>
                            </m:r>
                          </m:e>
                        </m:d>
                      </m:num>
                      <m:den>
                        <m:r>
                          <a:rPr lang="en-US" b="0" i="1" smtClean="0">
                            <a:latin typeface="Cambria Math" charset="0"/>
                          </a:rPr>
                          <m:t>𝑑𝑥</m:t>
                        </m:r>
                      </m:den>
                    </m:f>
                  </m:oMath>
                </a14:m>
                <a:r>
                  <a:rPr lang="en-US" i="1" dirty="0"/>
                  <a:t> </a:t>
                </a:r>
              </a:p>
              <a:p>
                <a:pPr lvl="1">
                  <a:defRPr/>
                </a:pPr>
                <a:endParaRPr lang="en-US" i="1" dirty="0"/>
              </a:p>
              <a:p>
                <a:pPr lvl="1">
                  <a:defRPr/>
                </a:pPr>
                <a:r>
                  <a:rPr lang="en-US" i="1" dirty="0"/>
                  <a:t>The PDF is the derivative of the CDF</a:t>
                </a:r>
              </a:p>
              <a:p>
                <a:pPr>
                  <a:defRPr/>
                </a:pPr>
                <a:endParaRPr lang="en-US" i="1" dirty="0"/>
              </a:p>
              <a:p>
                <a:pPr>
                  <a:defRPr/>
                </a:pPr>
                <a:r>
                  <a:rPr lang="en-US" dirty="0"/>
                  <a:t>In contrast to the PMF, the PDF is NOT the probability that x takes a specific value. Instead </a:t>
                </a:r>
                <a14:m>
                  <m:oMath xmlns:m="http://schemas.openxmlformats.org/officeDocument/2006/math">
                    <m:r>
                      <m:rPr>
                        <m:sty m:val="p"/>
                      </m:rPr>
                      <a:rPr lang="en-US" b="0" i="0" smtClean="0">
                        <a:latin typeface="Cambria Math" charset="0"/>
                        <a:ea typeface="Cambria Math" charset="0"/>
                        <a:cs typeface="Cambria Math" charset="0"/>
                      </a:rPr>
                      <m:t>P</m:t>
                    </m:r>
                    <m:d>
                      <m:dPr>
                        <m:ctrlPr>
                          <a:rPr lang="en-US" b="0" i="1" smtClean="0">
                            <a:latin typeface="Cambria Math" panose="02040503050406030204" pitchFamily="18" charset="0"/>
                            <a:ea typeface="Cambria Math" charset="0"/>
                            <a:cs typeface="Cambria Math" charset="0"/>
                          </a:rPr>
                        </m:ctrlPr>
                      </m:dPr>
                      <m:e>
                        <m:r>
                          <m:rPr>
                            <m:sty m:val="p"/>
                          </m:rPr>
                          <a:rPr lang="en-US" b="0" i="0" smtClean="0">
                            <a:latin typeface="Cambria Math" charset="0"/>
                            <a:ea typeface="Cambria Math" charset="0"/>
                            <a:cs typeface="Cambria Math" charset="0"/>
                          </a:rPr>
                          <m:t>a</m:t>
                        </m:r>
                        <m:r>
                          <a:rPr lang="en-US" b="0" i="1" smtClean="0">
                            <a:latin typeface="Cambria Math" charset="0"/>
                            <a:ea typeface="Cambria Math" charset="0"/>
                            <a:cs typeface="Cambria Math" charset="0"/>
                          </a:rPr>
                          <m:t>≤</m:t>
                        </m:r>
                        <m:r>
                          <a:rPr lang="en-US" b="0" i="1" smtClean="0">
                            <a:latin typeface="Cambria Math" charset="0"/>
                            <a:ea typeface="Cambria Math" charset="0"/>
                            <a:cs typeface="Cambria Math" charset="0"/>
                          </a:rPr>
                          <m:t>𝑋</m:t>
                        </m:r>
                        <m:r>
                          <a:rPr lang="en-US" b="0" i="1" smtClean="0">
                            <a:latin typeface="Cambria Math" charset="0"/>
                            <a:ea typeface="Cambria Math" charset="0"/>
                            <a:cs typeface="Cambria Math" charset="0"/>
                          </a:rPr>
                          <m:t>≤</m:t>
                        </m:r>
                        <m:r>
                          <a:rPr lang="en-US" b="0" i="1" smtClean="0">
                            <a:latin typeface="Cambria Math" charset="0"/>
                            <a:ea typeface="Cambria Math" charset="0"/>
                            <a:cs typeface="Cambria Math" charset="0"/>
                          </a:rPr>
                          <m:t>𝑏</m:t>
                        </m:r>
                      </m:e>
                    </m:d>
                    <m:r>
                      <a:rPr lang="en-US" b="0" i="1" smtClean="0">
                        <a:latin typeface="Cambria Math" charset="0"/>
                        <a:ea typeface="Cambria Math" charset="0"/>
                        <a:cs typeface="Cambria Math" charset="0"/>
                      </a:rPr>
                      <m:t>=</m:t>
                    </m:r>
                    <m:nary>
                      <m:naryPr>
                        <m:ctrlPr>
                          <a:rPr lang="is-IS" i="1">
                            <a:latin typeface="Cambria Math" panose="02040503050406030204" pitchFamily="18" charset="0"/>
                            <a:ea typeface="Cambria Math" charset="0"/>
                            <a:cs typeface="Cambria Math" charset="0"/>
                          </a:rPr>
                        </m:ctrlPr>
                      </m:naryPr>
                      <m:sub>
                        <m:r>
                          <a:rPr lang="en-US" b="0" i="1" smtClean="0">
                            <a:latin typeface="Cambria Math" charset="0"/>
                            <a:ea typeface="Cambria Math" charset="0"/>
                            <a:cs typeface="Cambria Math" charset="0"/>
                          </a:rPr>
                          <m:t>𝑎</m:t>
                        </m:r>
                      </m:sub>
                      <m:sup>
                        <m:r>
                          <a:rPr lang="en-US" b="0" i="1" smtClean="0">
                            <a:latin typeface="Cambria Math" charset="0"/>
                            <a:ea typeface="Cambria Math" charset="0"/>
                            <a:cs typeface="Cambria Math" charset="0"/>
                          </a:rPr>
                          <m:t>𝑏</m:t>
                        </m:r>
                      </m:sup>
                      <m:e>
                        <m:r>
                          <a:rPr lang="en-US" i="1">
                            <a:latin typeface="Cambria Math" charset="0"/>
                            <a:ea typeface="Cambria Math" charset="0"/>
                            <a:cs typeface="Cambria Math" charset="0"/>
                          </a:rPr>
                          <m:t>𝑝</m:t>
                        </m:r>
                        <m:r>
                          <a:rPr lang="en-US" i="1">
                            <a:latin typeface="Cambria Math" charset="0"/>
                            <a:ea typeface="Cambria Math" charset="0"/>
                            <a:cs typeface="Cambria Math" charset="0"/>
                          </a:rPr>
                          <m:t>(</m:t>
                        </m:r>
                        <m:r>
                          <a:rPr lang="en-US" i="1">
                            <a:latin typeface="Cambria Math" charset="0"/>
                            <a:ea typeface="Cambria Math" charset="0"/>
                            <a:cs typeface="Cambria Math" charset="0"/>
                          </a:rPr>
                          <m:t>𝑥</m:t>
                        </m:r>
                        <m:r>
                          <a:rPr lang="en-US" i="1">
                            <a:latin typeface="Cambria Math" charset="0"/>
                            <a:ea typeface="Cambria Math" charset="0"/>
                            <a:cs typeface="Cambria Math" charset="0"/>
                          </a:rPr>
                          <m:t>)</m:t>
                        </m:r>
                      </m:e>
                    </m:nary>
                  </m:oMath>
                </a14:m>
                <a:endParaRPr lang="en-US" dirty="0"/>
              </a:p>
            </p:txBody>
          </p:sp>
        </mc:Choice>
        <mc:Fallback>
          <p:sp>
            <p:nvSpPr>
              <p:cNvPr id="2" name="Text Placeholder 1"/>
              <p:cNvSpPr>
                <a:spLocks noGrp="1" noRot="1" noChangeAspect="1" noMove="1" noResize="1" noEditPoints="1" noAdjustHandles="1" noChangeArrowheads="1" noChangeShapeType="1" noTextEdit="1"/>
              </p:cNvSpPr>
              <p:nvPr>
                <p:ph type="body" sz="half" idx="1"/>
              </p:nvPr>
            </p:nvSpPr>
            <p:spPr>
              <a:xfrm>
                <a:off x="727788" y="919062"/>
                <a:ext cx="10709469" cy="5513269"/>
              </a:xfrm>
              <a:blipFill>
                <a:blip r:embed="rId3"/>
                <a:stretch>
                  <a:fillRect l="-948" t="-2759" b="-18851"/>
                </a:stretch>
              </a:blipFill>
            </p:spPr>
            <p:txBody>
              <a:bodyPr/>
              <a:lstStyle/>
              <a:p>
                <a:r>
                  <a:rPr lang="en-US">
                    <a:noFill/>
                  </a:rPr>
                  <a:t> </a:t>
                </a:r>
              </a:p>
            </p:txBody>
          </p:sp>
        </mc:Fallback>
      </mc:AlternateContent>
    </p:spTree>
    <p:extLst>
      <p:ext uri="{BB962C8B-B14F-4D97-AF65-F5344CB8AC3E}">
        <p14:creationId xmlns:p14="http://schemas.microsoft.com/office/powerpoint/2010/main" val="21794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125717" y="1004638"/>
            <a:ext cx="7793038" cy="1143000"/>
          </a:xfrm>
        </p:spPr>
        <p:txBody>
          <a:bodyPr/>
          <a:lstStyle/>
          <a:p>
            <a:pPr algn="ctr" eaLnBrk="1" hangingPunct="1">
              <a:defRPr/>
            </a:pPr>
            <a:r>
              <a:rPr lang="en-US" altLang="en-US" sz="3200" dirty="0"/>
              <a:t>Sampling and Sampling Distributions</a:t>
            </a:r>
          </a:p>
        </p:txBody>
      </p:sp>
      <p:sp>
        <p:nvSpPr>
          <p:cNvPr id="11267" name="Rectangle 3"/>
          <p:cNvSpPr>
            <a:spLocks noGrp="1" noChangeArrowheads="1"/>
          </p:cNvSpPr>
          <p:nvPr>
            <p:ph type="body" idx="1"/>
          </p:nvPr>
        </p:nvSpPr>
        <p:spPr>
          <a:xfrm>
            <a:off x="413657" y="2451263"/>
            <a:ext cx="11364685" cy="4114800"/>
          </a:xfrm>
        </p:spPr>
        <p:txBody>
          <a:bodyPr/>
          <a:lstStyle/>
          <a:p>
            <a:pPr eaLnBrk="1" hangingPunct="1">
              <a:defRPr/>
            </a:pPr>
            <a:r>
              <a:rPr lang="en-US" altLang="en-US" dirty="0"/>
              <a:t>A </a:t>
            </a:r>
            <a:r>
              <a:rPr lang="en-US" altLang="en-US" b="1" dirty="0">
                <a:solidFill>
                  <a:srgbClr val="0070C0"/>
                </a:solidFill>
              </a:rPr>
              <a:t>sampling distribution</a:t>
            </a:r>
            <a:r>
              <a:rPr lang="en-US" altLang="en-US" dirty="0"/>
              <a:t> is the probability distribution of a sample statistic that is formed when samples of size </a:t>
            </a:r>
            <a:r>
              <a:rPr lang="en-US" altLang="en-US" i="1" dirty="0"/>
              <a:t>n</a:t>
            </a:r>
            <a:r>
              <a:rPr lang="en-US" altLang="en-US" dirty="0"/>
              <a:t> are repeatedly taken from a population. If the sample statistic is the sample mean, then the distribution is the </a:t>
            </a:r>
            <a:r>
              <a:rPr lang="en-US" altLang="en-US" i="1" dirty="0">
                <a:solidFill>
                  <a:schemeClr val="hlink"/>
                </a:solidFill>
              </a:rPr>
              <a:t>sampling distribution of sample means</a:t>
            </a:r>
            <a:r>
              <a:rPr lang="en-US" altLang="en-US" dirty="0"/>
              <a:t>. </a:t>
            </a:r>
          </a:p>
          <a:p>
            <a:pPr eaLnBrk="1" hangingPunct="1">
              <a:defRPr/>
            </a:pPr>
            <a:endParaRPr lang="en-US" altLang="en-US" dirty="0"/>
          </a:p>
        </p:txBody>
      </p:sp>
      <p:sp>
        <p:nvSpPr>
          <p:cNvPr id="2" name="Rectangle 2">
            <a:extLst>
              <a:ext uri="{FF2B5EF4-FFF2-40B4-BE49-F238E27FC236}">
                <a16:creationId xmlns:a16="http://schemas.microsoft.com/office/drawing/2014/main" id="{F6CFEB62-D5B4-CF94-109D-0BEBFB7B897E}"/>
              </a:ext>
            </a:extLst>
          </p:cNvPr>
          <p:cNvSpPr txBox="1">
            <a:spLocks noChangeArrowheads="1"/>
          </p:cNvSpPr>
          <p:nvPr/>
        </p:nvSpPr>
        <p:spPr>
          <a:xfrm>
            <a:off x="333512" y="-17378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altLang="en-US" dirty="0"/>
              <a:t>Why be Normal?</a:t>
            </a:r>
          </a:p>
        </p:txBody>
      </p:sp>
    </p:spTree>
    <p:extLst>
      <p:ext uri="{BB962C8B-B14F-4D97-AF65-F5344CB8AC3E}">
        <p14:creationId xmlns:p14="http://schemas.microsoft.com/office/powerpoint/2010/main" val="1150332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984897" y="714375"/>
            <a:ext cx="7793038" cy="1143000"/>
          </a:xfrm>
        </p:spPr>
        <p:txBody>
          <a:bodyPr/>
          <a:lstStyle/>
          <a:p>
            <a:pPr algn="ctr" eaLnBrk="1" hangingPunct="1">
              <a:defRPr/>
            </a:pPr>
            <a:r>
              <a:rPr lang="en-US" altLang="en-US" sz="3200" dirty="0"/>
              <a:t>Sampling and Sampling Distributions-II</a:t>
            </a:r>
            <a:br>
              <a:rPr lang="en-US" altLang="en-US" sz="3200" dirty="0"/>
            </a:br>
            <a:r>
              <a:rPr lang="en-US" altLang="en-US" sz="3200" dirty="0"/>
              <a:t>(Example)</a:t>
            </a:r>
          </a:p>
        </p:txBody>
      </p:sp>
      <p:sp>
        <p:nvSpPr>
          <p:cNvPr id="12291" name="Rectangle 3"/>
          <p:cNvSpPr>
            <a:spLocks noGrp="1" noChangeArrowheads="1"/>
          </p:cNvSpPr>
          <p:nvPr>
            <p:ph type="body" idx="1"/>
          </p:nvPr>
        </p:nvSpPr>
        <p:spPr>
          <a:xfrm>
            <a:off x="1672683" y="1857375"/>
            <a:ext cx="8417467" cy="4114800"/>
          </a:xfrm>
        </p:spPr>
        <p:txBody>
          <a:bodyPr/>
          <a:lstStyle/>
          <a:p>
            <a:pPr eaLnBrk="1" hangingPunct="1">
              <a:defRPr/>
            </a:pPr>
            <a:r>
              <a:rPr lang="en-US" altLang="en-US" dirty="0"/>
              <a:t>Consider a population of fish in a lake. The mean and standard deviation of the lengths of these fish are 300 mm and 50 mm respectively.</a:t>
            </a:r>
          </a:p>
          <a:p>
            <a:pPr eaLnBrk="1" hangingPunct="1">
              <a:defRPr/>
            </a:pPr>
            <a:r>
              <a:rPr lang="en-US" altLang="en-US" b="1" dirty="0"/>
              <a:t>Take 100 random samples </a:t>
            </a:r>
            <a:r>
              <a:rPr lang="en-US" altLang="en-US" dirty="0"/>
              <a:t>where </a:t>
            </a:r>
            <a:r>
              <a:rPr lang="en-US" altLang="en-US" b="1" dirty="0"/>
              <a:t>each sample is of size 10, 20, or 100</a:t>
            </a:r>
            <a:r>
              <a:rPr lang="en-US" altLang="en-US" dirty="0"/>
              <a:t>. </a:t>
            </a:r>
          </a:p>
          <a:p>
            <a:pPr eaLnBrk="1" hangingPunct="1">
              <a:defRPr/>
            </a:pPr>
            <a:r>
              <a:rPr lang="en-US" altLang="en-US" dirty="0"/>
              <a:t>What can we learn about the population mean and how does this depend on the size of our sample?</a:t>
            </a:r>
          </a:p>
        </p:txBody>
      </p:sp>
    </p:spTree>
    <p:extLst>
      <p:ext uri="{BB962C8B-B14F-4D97-AF65-F5344CB8AC3E}">
        <p14:creationId xmlns:p14="http://schemas.microsoft.com/office/powerpoint/2010/main" val="49068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a:xfrm>
            <a:off x="838200" y="-27708"/>
            <a:ext cx="10515600" cy="1325563"/>
          </a:xfrm>
        </p:spPr>
        <p:txBody>
          <a:bodyPr/>
          <a:lstStyle/>
          <a:p>
            <a:pPr algn="ctr" eaLnBrk="1" hangingPunct="1">
              <a:defRPr/>
            </a:pPr>
            <a:r>
              <a:rPr lang="en-US" altLang="en-US" sz="3200" dirty="0"/>
              <a:t>Sampling and Sampling Distributions-IV</a:t>
            </a:r>
            <a:br>
              <a:rPr lang="en-US" altLang="en-US" sz="3200" dirty="0"/>
            </a:br>
            <a:r>
              <a:rPr lang="en-US" altLang="en-US" sz="3200" dirty="0"/>
              <a:t>(Example)</a:t>
            </a:r>
          </a:p>
        </p:txBody>
      </p:sp>
      <p:pic>
        <p:nvPicPr>
          <p:cNvPr id="13315"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908466" y="1341913"/>
            <a:ext cx="6019800" cy="4651375"/>
          </a:xfrm>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Lst>
        </p:spPr>
      </p:pic>
      <p:sp>
        <p:nvSpPr>
          <p:cNvPr id="13316" name="Text Box 7"/>
          <p:cNvSpPr txBox="1">
            <a:spLocks noChangeArrowheads="1"/>
          </p:cNvSpPr>
          <p:nvPr/>
        </p:nvSpPr>
        <p:spPr bwMode="auto">
          <a:xfrm>
            <a:off x="4861092" y="1527650"/>
            <a:ext cx="942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400"/>
              <a:t>N=10</a:t>
            </a:r>
          </a:p>
        </p:txBody>
      </p:sp>
      <p:sp>
        <p:nvSpPr>
          <p:cNvPr id="13317" name="Text Box 8"/>
          <p:cNvSpPr txBox="1">
            <a:spLocks noChangeArrowheads="1"/>
          </p:cNvSpPr>
          <p:nvPr/>
        </p:nvSpPr>
        <p:spPr bwMode="auto">
          <a:xfrm>
            <a:off x="7680492" y="1570512"/>
            <a:ext cx="942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400"/>
              <a:t>N=20</a:t>
            </a:r>
          </a:p>
        </p:txBody>
      </p:sp>
      <p:sp>
        <p:nvSpPr>
          <p:cNvPr id="13318" name="Text Box 9"/>
          <p:cNvSpPr txBox="1">
            <a:spLocks noChangeArrowheads="1"/>
          </p:cNvSpPr>
          <p:nvPr/>
        </p:nvSpPr>
        <p:spPr bwMode="auto">
          <a:xfrm>
            <a:off x="4661067" y="3704112"/>
            <a:ext cx="1109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defRPr/>
            </a:pPr>
            <a:r>
              <a:rPr lang="en-US" altLang="en-US" sz="2400"/>
              <a:t>N=100</a:t>
            </a:r>
          </a:p>
        </p:txBody>
      </p:sp>
      <p:sp>
        <p:nvSpPr>
          <p:cNvPr id="2" name="TextBox 1">
            <a:extLst>
              <a:ext uri="{FF2B5EF4-FFF2-40B4-BE49-F238E27FC236}">
                <a16:creationId xmlns:a16="http://schemas.microsoft.com/office/drawing/2014/main" id="{626D80F6-2159-7CCB-4084-ED80E5DA4D19}"/>
              </a:ext>
            </a:extLst>
          </p:cNvPr>
          <p:cNvSpPr txBox="1"/>
          <p:nvPr/>
        </p:nvSpPr>
        <p:spPr>
          <a:xfrm>
            <a:off x="482315" y="6221887"/>
            <a:ext cx="11227369" cy="461665"/>
          </a:xfrm>
          <a:prstGeom prst="rect">
            <a:avLst/>
          </a:prstGeom>
          <a:noFill/>
        </p:spPr>
        <p:txBody>
          <a:bodyPr wrap="none" rtlCol="0">
            <a:spAutoFit/>
          </a:bodyPr>
          <a:lstStyle/>
          <a:p>
            <a:r>
              <a:rPr lang="en-US" sz="2400" dirty="0"/>
              <a:t>We know the population we sampled from has mean of 300 and standard deviation of 50</a:t>
            </a:r>
          </a:p>
        </p:txBody>
      </p:sp>
    </p:spTree>
    <p:extLst>
      <p:ext uri="{BB962C8B-B14F-4D97-AF65-F5344CB8AC3E}">
        <p14:creationId xmlns:p14="http://schemas.microsoft.com/office/powerpoint/2010/main" val="1628562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362200" y="152400"/>
            <a:ext cx="7793038" cy="1143000"/>
          </a:xfrm>
        </p:spPr>
        <p:txBody>
          <a:bodyPr/>
          <a:lstStyle/>
          <a:p>
            <a:pPr algn="ctr" eaLnBrk="1" hangingPunct="1">
              <a:defRPr/>
            </a:pPr>
            <a:r>
              <a:rPr lang="en-US" altLang="en-US" sz="3600"/>
              <a:t>Properties of the Sampling Distribution for the Sample Mean</a:t>
            </a:r>
          </a:p>
        </p:txBody>
      </p:sp>
      <p:sp>
        <p:nvSpPr>
          <p:cNvPr id="14339" name="Rectangle 3"/>
          <p:cNvSpPr>
            <a:spLocks noGrp="1" noChangeArrowheads="1"/>
          </p:cNvSpPr>
          <p:nvPr>
            <p:ph type="body" sz="half" idx="1"/>
          </p:nvPr>
        </p:nvSpPr>
        <p:spPr>
          <a:xfrm>
            <a:off x="1092820" y="1552575"/>
            <a:ext cx="9991491" cy="4692108"/>
          </a:xfrm>
        </p:spPr>
        <p:txBody>
          <a:bodyPr>
            <a:normAutofit/>
          </a:bodyPr>
          <a:lstStyle/>
          <a:p>
            <a:pPr eaLnBrk="1" hangingPunct="1">
              <a:lnSpc>
                <a:spcPct val="90000"/>
              </a:lnSpc>
              <a:defRPr/>
            </a:pPr>
            <a:r>
              <a:rPr lang="en-US" altLang="en-US" dirty="0"/>
              <a:t>The mean of the sample means is equal to the population mean:</a:t>
            </a:r>
          </a:p>
          <a:p>
            <a:pPr eaLnBrk="1" hangingPunct="1">
              <a:lnSpc>
                <a:spcPct val="90000"/>
              </a:lnSpc>
              <a:defRPr/>
            </a:pPr>
            <a:endParaRPr lang="en-US" altLang="en-US" dirty="0"/>
          </a:p>
          <a:p>
            <a:pPr eaLnBrk="1" hangingPunct="1">
              <a:lnSpc>
                <a:spcPct val="90000"/>
              </a:lnSpc>
              <a:defRPr/>
            </a:pPr>
            <a:endParaRPr lang="en-US" altLang="en-US" dirty="0"/>
          </a:p>
          <a:p>
            <a:pPr eaLnBrk="1" hangingPunct="1">
              <a:lnSpc>
                <a:spcPct val="90000"/>
              </a:lnSpc>
              <a:defRPr/>
            </a:pPr>
            <a:r>
              <a:rPr lang="en-US" altLang="en-US" dirty="0"/>
              <a:t>The standard deviation of the sample means is equal to the population standard deviation divided by the square root of </a:t>
            </a:r>
            <a:r>
              <a:rPr lang="en-US" altLang="en-US" i="1" dirty="0"/>
              <a:t>n</a:t>
            </a:r>
            <a:r>
              <a:rPr lang="en-US" altLang="en-US" dirty="0"/>
              <a:t>.</a:t>
            </a:r>
          </a:p>
          <a:p>
            <a:pPr eaLnBrk="1" hangingPunct="1">
              <a:lnSpc>
                <a:spcPct val="90000"/>
              </a:lnSpc>
              <a:defRPr/>
            </a:pPr>
            <a:endParaRPr lang="en-US" altLang="en-US" dirty="0"/>
          </a:p>
          <a:p>
            <a:pPr eaLnBrk="1" hangingPunct="1">
              <a:lnSpc>
                <a:spcPct val="90000"/>
              </a:lnSpc>
              <a:defRPr/>
            </a:pPr>
            <a:endParaRPr lang="en-US" altLang="en-US" dirty="0"/>
          </a:p>
          <a:p>
            <a:pPr eaLnBrk="1" hangingPunct="1">
              <a:lnSpc>
                <a:spcPct val="90000"/>
              </a:lnSpc>
              <a:defRPr/>
            </a:pPr>
            <a:r>
              <a:rPr lang="en-US" altLang="en-US" dirty="0">
                <a:latin typeface="Cambria"/>
              </a:rPr>
              <a:t>σ</a:t>
            </a:r>
            <a:r>
              <a:rPr lang="en-US" altLang="en-US" baseline="-25000" dirty="0">
                <a:latin typeface="Cambria"/>
              </a:rPr>
              <a:t>x̄</a:t>
            </a:r>
            <a:r>
              <a:rPr lang="en-US" altLang="en-US" dirty="0"/>
              <a:t> is often called the </a:t>
            </a:r>
            <a:r>
              <a:rPr lang="en-US" altLang="en-US" b="1" dirty="0">
                <a:solidFill>
                  <a:srgbClr val="0070C0"/>
                </a:solidFill>
              </a:rPr>
              <a:t>standard error!</a:t>
            </a:r>
            <a:endParaRPr lang="en-US" altLang="en-US" dirty="0">
              <a:solidFill>
                <a:srgbClr val="0070C0"/>
              </a:solidFill>
            </a:endParaRPr>
          </a:p>
        </p:txBody>
      </p:sp>
      <p:sp>
        <p:nvSpPr>
          <p:cNvPr id="263174" name="TextBox 263173"/>
          <p:cNvSpPr txBox="1"/>
          <p:nvPr/>
        </p:nvSpPr>
        <p:spPr>
          <a:xfrm>
            <a:off x="5402264" y="2391272"/>
            <a:ext cx="984738" cy="369332"/>
          </a:xfrm>
          <a:prstGeom prst="rect">
            <a:avLst/>
          </a:prstGeom>
          <a:noFill/>
        </p:spPr>
        <p:txBody>
          <a:bodyPr wrap="square" lIns="0" tIns="0" rIns="0" bIns="0" anchor="ctr">
            <a:spAutoFit/>
          </a:bodyPr>
          <a:lstStyle/>
          <a:p>
            <a:r>
              <a:rPr sz="2400" dirty="0" err="1">
                <a:latin typeface="Cambria"/>
              </a:rPr>
              <a:t>μ</a:t>
            </a:r>
            <a:r>
              <a:rPr sz="2400" baseline="-25000" dirty="0" err="1">
                <a:latin typeface="Cambria"/>
              </a:rPr>
              <a:t>x</a:t>
            </a:r>
            <a:r>
              <a:rPr sz="2400" baseline="-25000" dirty="0">
                <a:latin typeface="Cambria"/>
              </a:rPr>
              <a:t>̄</a:t>
            </a:r>
            <a:r>
              <a:rPr sz="2400" dirty="0">
                <a:latin typeface="Cambria"/>
              </a:rPr>
              <a:t> = </a:t>
            </a:r>
            <a:r>
              <a:rPr sz="2400" dirty="0" err="1">
                <a:latin typeface="Cambria"/>
              </a:rPr>
              <a:t>μ</a:t>
            </a:r>
            <a:endParaRPr sz="2400" dirty="0">
              <a:latin typeface="Cambria"/>
            </a:endParaRPr>
          </a:p>
        </p:txBody>
      </p:sp>
      <p:sp>
        <p:nvSpPr>
          <p:cNvPr id="263175" name="TextBox 263174"/>
          <p:cNvSpPr txBox="1"/>
          <p:nvPr/>
        </p:nvSpPr>
        <p:spPr>
          <a:xfrm>
            <a:off x="5029686" y="4233808"/>
            <a:ext cx="1688123" cy="369332"/>
          </a:xfrm>
          <a:prstGeom prst="rect">
            <a:avLst/>
          </a:prstGeom>
          <a:noFill/>
        </p:spPr>
        <p:txBody>
          <a:bodyPr wrap="square" lIns="0" tIns="0" rIns="0" bIns="0" anchor="ctr">
            <a:spAutoFit/>
          </a:bodyPr>
          <a:lstStyle/>
          <a:p>
            <a:r>
              <a:rPr sz="2400">
                <a:latin typeface="Cambria"/>
              </a:rPr>
              <a:t>σ</a:t>
            </a:r>
            <a:r>
              <a:rPr sz="2400" baseline="-25000">
                <a:latin typeface="Cambria"/>
              </a:rPr>
              <a:t>x̄</a:t>
            </a:r>
            <a:r>
              <a:rPr sz="2400">
                <a:latin typeface="Cambria"/>
              </a:rPr>
              <a:t> = σ / √n</a:t>
            </a:r>
          </a:p>
        </p:txBody>
      </p:sp>
    </p:spTree>
    <p:extLst>
      <p:ext uri="{BB962C8B-B14F-4D97-AF65-F5344CB8AC3E}">
        <p14:creationId xmlns:p14="http://schemas.microsoft.com/office/powerpoint/2010/main" val="427335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39755" y="228600"/>
            <a:ext cx="10356980" cy="1143000"/>
          </a:xfrm>
        </p:spPr>
        <p:txBody>
          <a:bodyPr>
            <a:normAutofit fontScale="90000"/>
          </a:bodyPr>
          <a:lstStyle/>
          <a:p>
            <a:pPr algn="ctr" eaLnBrk="1" hangingPunct="1">
              <a:defRPr/>
            </a:pPr>
            <a:r>
              <a:rPr lang="en-US" altLang="en-US" dirty="0"/>
              <a:t>The Central Limit Theorem</a:t>
            </a:r>
            <a:br>
              <a:rPr lang="en-US" altLang="en-US" dirty="0"/>
            </a:br>
            <a:r>
              <a:rPr lang="en-US" altLang="en-US" sz="3600" dirty="0"/>
              <a:t>(Why we use the Normal distribution so much!)</a:t>
            </a:r>
          </a:p>
        </p:txBody>
      </p:sp>
      <p:sp>
        <p:nvSpPr>
          <p:cNvPr id="15363" name="Rectangle 3"/>
          <p:cNvSpPr>
            <a:spLocks noGrp="1" noChangeArrowheads="1"/>
          </p:cNvSpPr>
          <p:nvPr>
            <p:ph type="body" idx="1"/>
          </p:nvPr>
        </p:nvSpPr>
        <p:spPr>
          <a:xfrm>
            <a:off x="584616" y="1628775"/>
            <a:ext cx="10912839" cy="4114800"/>
          </a:xfrm>
        </p:spPr>
        <p:txBody>
          <a:bodyPr>
            <a:normAutofit/>
          </a:bodyPr>
          <a:lstStyle/>
          <a:p>
            <a:pPr marL="609600" indent="-609600">
              <a:buFont typeface="Wingdings" charset="2"/>
              <a:buAutoNum type="arabicPeriod"/>
              <a:defRPr/>
            </a:pPr>
            <a:r>
              <a:rPr lang="en-US" altLang="en-US" dirty="0">
                <a:solidFill>
                  <a:srgbClr val="0070C0"/>
                </a:solidFill>
              </a:rPr>
              <a:t>The sum (and therefore mean) of random variables of </a:t>
            </a:r>
            <a:r>
              <a:rPr lang="en-US" altLang="en-US" u="sng" dirty="0">
                <a:solidFill>
                  <a:srgbClr val="0070C0"/>
                </a:solidFill>
              </a:rPr>
              <a:t>any</a:t>
            </a:r>
            <a:r>
              <a:rPr lang="en-US" altLang="en-US" dirty="0">
                <a:solidFill>
                  <a:srgbClr val="0070C0"/>
                </a:solidFill>
              </a:rPr>
              <a:t> distribution tends toward a normal distribution as sample size increases</a:t>
            </a:r>
          </a:p>
          <a:p>
            <a:pPr marL="609600" indent="-609600">
              <a:buFont typeface="Wingdings" charset="2"/>
              <a:buAutoNum type="arabicPeriod"/>
              <a:defRPr/>
            </a:pPr>
            <a:r>
              <a:rPr lang="en-US" altLang="en-US" dirty="0"/>
              <a:t>If samples of size </a:t>
            </a:r>
            <a:r>
              <a:rPr lang="en-US" altLang="en-US" i="1" dirty="0"/>
              <a:t>n</a:t>
            </a:r>
            <a:r>
              <a:rPr lang="en-US" altLang="en-US" dirty="0"/>
              <a:t> (where </a:t>
            </a:r>
            <a:r>
              <a:rPr lang="en-US" altLang="en-US" i="1" dirty="0"/>
              <a:t>n </a:t>
            </a:r>
            <a:r>
              <a:rPr lang="en-US" altLang="en-US" dirty="0"/>
              <a:t>≥~30) are drawn from </a:t>
            </a:r>
            <a:r>
              <a:rPr lang="en-US" altLang="en-US" i="1" dirty="0">
                <a:solidFill>
                  <a:schemeClr val="hlink"/>
                </a:solidFill>
                <a:sym typeface="Symbol" charset="2"/>
              </a:rPr>
              <a:t>any</a:t>
            </a:r>
            <a:r>
              <a:rPr lang="en-US" altLang="en-US" dirty="0"/>
              <a:t> population with a mean μ and a standard deviation σ, the distribution of the means approximates a normal distribution. The greater the sample size, the better the approximation.</a:t>
            </a:r>
          </a:p>
          <a:p>
            <a:pPr marL="609600" indent="-609600">
              <a:buFont typeface="Wingdings" charset="2"/>
              <a:buAutoNum type="arabicPeriod"/>
              <a:defRPr/>
            </a:pPr>
            <a:r>
              <a:rPr lang="en-US" altLang="en-US" dirty="0">
                <a:sym typeface="Symbol" charset="2"/>
              </a:rPr>
              <a:t>If the population is itself normally distributed, the sampling distribution of the sample means is normally distributed for </a:t>
            </a:r>
            <a:r>
              <a:rPr lang="en-US" altLang="en-US" i="1" dirty="0">
                <a:solidFill>
                  <a:schemeClr val="hlink"/>
                </a:solidFill>
                <a:sym typeface="Symbol" charset="2"/>
              </a:rPr>
              <a:t>any</a:t>
            </a:r>
            <a:r>
              <a:rPr lang="en-US" altLang="en-US" dirty="0">
                <a:sym typeface="Symbol" charset="2"/>
              </a:rPr>
              <a:t> sample size.</a:t>
            </a:r>
          </a:p>
        </p:txBody>
      </p:sp>
      <p:sp>
        <p:nvSpPr>
          <p:cNvPr id="2" name="TextBox 1"/>
          <p:cNvSpPr txBox="1"/>
          <p:nvPr/>
        </p:nvSpPr>
        <p:spPr>
          <a:xfrm>
            <a:off x="351963" y="5865840"/>
            <a:ext cx="11332564" cy="1200329"/>
          </a:xfrm>
          <a:prstGeom prst="rect">
            <a:avLst/>
          </a:prstGeom>
          <a:noFill/>
        </p:spPr>
        <p:txBody>
          <a:bodyPr wrap="square" rtlCol="0">
            <a:spAutoFit/>
          </a:bodyPr>
          <a:lstStyle/>
          <a:p>
            <a:r>
              <a:rPr lang="en-US" dirty="0"/>
              <a:t>Compare </a:t>
            </a:r>
            <a:r>
              <a:rPr lang="mr-IN" dirty="0" err="1"/>
              <a:t>hist</a:t>
            </a:r>
            <a:r>
              <a:rPr lang="mr-IN" dirty="0"/>
              <a:t>(</a:t>
            </a:r>
            <a:r>
              <a:rPr lang="mr-IN" dirty="0" err="1"/>
              <a:t>rgamma</a:t>
            </a:r>
            <a:r>
              <a:rPr lang="mr-IN" dirty="0"/>
              <a:t>(1000,1,1))</a:t>
            </a:r>
            <a:r>
              <a:rPr lang="en-US" dirty="0"/>
              <a:t> with</a:t>
            </a:r>
          </a:p>
          <a:p>
            <a:r>
              <a:rPr lang="mr-IN" dirty="0" err="1"/>
              <a:t>hist</a:t>
            </a:r>
            <a:r>
              <a:rPr lang="mr-IN" dirty="0"/>
              <a:t>(</a:t>
            </a:r>
            <a:r>
              <a:rPr lang="mr-IN" dirty="0" err="1"/>
              <a:t>rgamma</a:t>
            </a:r>
            <a:r>
              <a:rPr lang="mr-IN" dirty="0"/>
              <a:t>(1000,1,1)+</a:t>
            </a:r>
            <a:r>
              <a:rPr lang="mr-IN" dirty="0" err="1"/>
              <a:t>rgamma</a:t>
            </a:r>
            <a:r>
              <a:rPr lang="mr-IN" dirty="0"/>
              <a:t>(1000,1,1)+</a:t>
            </a:r>
            <a:r>
              <a:rPr lang="mr-IN" dirty="0" err="1"/>
              <a:t>rgamma</a:t>
            </a:r>
            <a:r>
              <a:rPr lang="mr-IN" dirty="0"/>
              <a:t>(1000,1,1)+</a:t>
            </a:r>
            <a:r>
              <a:rPr lang="mr-IN" dirty="0" err="1"/>
              <a:t>rgamma</a:t>
            </a:r>
            <a:r>
              <a:rPr lang="mr-IN" dirty="0"/>
              <a:t>(1000,1,1)+</a:t>
            </a:r>
            <a:r>
              <a:rPr lang="mr-IN" dirty="0" err="1"/>
              <a:t>rgamma</a:t>
            </a:r>
            <a:r>
              <a:rPr lang="mr-IN" dirty="0"/>
              <a:t>(1000,1,1)+</a:t>
            </a:r>
            <a:r>
              <a:rPr lang="mr-IN" dirty="0" err="1"/>
              <a:t>rgamma</a:t>
            </a:r>
            <a:r>
              <a:rPr lang="mr-IN" dirty="0"/>
              <a:t>(1000,1,1)+</a:t>
            </a:r>
            <a:r>
              <a:rPr lang="mr-IN" dirty="0" err="1"/>
              <a:t>rgamma</a:t>
            </a:r>
            <a:r>
              <a:rPr lang="mr-IN" dirty="0"/>
              <a:t>(1000,1,1)+</a:t>
            </a:r>
            <a:r>
              <a:rPr lang="mr-IN" dirty="0" err="1"/>
              <a:t>rgamma</a:t>
            </a:r>
            <a:r>
              <a:rPr lang="mr-IN" dirty="0"/>
              <a:t>(1000,1,1)</a:t>
            </a:r>
            <a:r>
              <a:rPr lang="en-US" dirty="0"/>
              <a:t>)</a:t>
            </a:r>
          </a:p>
          <a:p>
            <a:endParaRPr lang="en-US" dirty="0"/>
          </a:p>
        </p:txBody>
      </p:sp>
    </p:spTree>
    <p:extLst>
      <p:ext uri="{BB962C8B-B14F-4D97-AF65-F5344CB8AC3E}">
        <p14:creationId xmlns:p14="http://schemas.microsoft.com/office/powerpoint/2010/main" val="17080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a:xfrm>
            <a:off x="838200" y="-635"/>
            <a:ext cx="10515600" cy="1325563"/>
          </a:xfrm>
        </p:spPr>
        <p:txBody>
          <a:bodyPr/>
          <a:lstStyle/>
          <a:p>
            <a:pPr algn="ctr" eaLnBrk="1" hangingPunct="1">
              <a:defRPr/>
            </a:pPr>
            <a:r>
              <a:rPr lang="en-US" altLang="en-US" sz="4000"/>
              <a:t>The Central Limit Theorem</a:t>
            </a:r>
            <a:br>
              <a:rPr lang="en-US" altLang="en-US" sz="4000"/>
            </a:br>
            <a:r>
              <a:rPr lang="en-US" altLang="en-US" sz="4000"/>
              <a:t>(Example)</a:t>
            </a:r>
          </a:p>
        </p:txBody>
      </p:sp>
      <p:pic>
        <p:nvPicPr>
          <p:cNvPr id="16387" name="Picture 9" descr="Histograms of sample means illustrating the Central Limit Theorem. Y-axis Frequency; the distribution of means is bell-shaped and centered near the population mean." title="Histograms of sample means illustrating the Central Limit Theorem. Y-axis Fre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615440"/>
            <a:ext cx="7467600" cy="467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6388" name="Line 10"/>
          <p:cNvSpPr>
            <a:spLocks noChangeShapeType="1"/>
          </p:cNvSpPr>
          <p:nvPr/>
        </p:nvSpPr>
        <p:spPr bwMode="auto">
          <a:xfrm flipH="1">
            <a:off x="3657600" y="2758440"/>
            <a:ext cx="1905000" cy="533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16389" name="Line 11"/>
          <p:cNvSpPr>
            <a:spLocks noChangeShapeType="1"/>
          </p:cNvSpPr>
          <p:nvPr/>
        </p:nvSpPr>
        <p:spPr bwMode="auto">
          <a:xfrm flipH="1">
            <a:off x="4800600" y="2910840"/>
            <a:ext cx="990600" cy="381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16390" name="Line 12"/>
          <p:cNvSpPr>
            <a:spLocks noChangeShapeType="1"/>
          </p:cNvSpPr>
          <p:nvPr/>
        </p:nvSpPr>
        <p:spPr bwMode="auto">
          <a:xfrm flipH="1">
            <a:off x="6172200" y="2910840"/>
            <a:ext cx="0" cy="381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16391" name="Line 13"/>
          <p:cNvSpPr>
            <a:spLocks noChangeShapeType="1"/>
          </p:cNvSpPr>
          <p:nvPr/>
        </p:nvSpPr>
        <p:spPr bwMode="auto">
          <a:xfrm>
            <a:off x="6629400" y="2910840"/>
            <a:ext cx="1143000" cy="381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16392" name="Line 14"/>
          <p:cNvSpPr>
            <a:spLocks noChangeShapeType="1"/>
          </p:cNvSpPr>
          <p:nvPr/>
        </p:nvSpPr>
        <p:spPr bwMode="auto">
          <a:xfrm>
            <a:off x="6858000" y="2758440"/>
            <a:ext cx="2286000" cy="533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16393" name="Line 21"/>
          <p:cNvSpPr>
            <a:spLocks noChangeShapeType="1"/>
          </p:cNvSpPr>
          <p:nvPr/>
        </p:nvSpPr>
        <p:spPr bwMode="auto">
          <a:xfrm>
            <a:off x="2971800" y="4587240"/>
            <a:ext cx="6400800" cy="0"/>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
        <p:nvSpPr>
          <p:cNvPr id="16394" name="Line 22"/>
          <p:cNvSpPr>
            <a:spLocks noChangeShapeType="1"/>
          </p:cNvSpPr>
          <p:nvPr/>
        </p:nvSpPr>
        <p:spPr bwMode="auto">
          <a:xfrm>
            <a:off x="6096000" y="4587240"/>
            <a:ext cx="0" cy="228600"/>
          </a:xfrm>
          <a:prstGeom prst="line">
            <a:avLst/>
          </a:prstGeom>
          <a:noFill/>
          <a:ln w="508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lgn="ctr" eaLnBrk="1" hangingPunct="1">
              <a:defRPr/>
            </a:pPr>
            <a:endParaRPr lang="en-US"/>
          </a:p>
        </p:txBody>
      </p:sp>
    </p:spTree>
    <p:extLst>
      <p:ext uri="{BB962C8B-B14F-4D97-AF65-F5344CB8AC3E}">
        <p14:creationId xmlns:p14="http://schemas.microsoft.com/office/powerpoint/2010/main" val="198609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362200" y="0"/>
            <a:ext cx="7793038" cy="1143000"/>
          </a:xfrm>
        </p:spPr>
        <p:txBody>
          <a:bodyPr/>
          <a:lstStyle/>
          <a:p>
            <a:pPr algn="ctr" eaLnBrk="1" hangingPunct="1">
              <a:defRPr/>
            </a:pPr>
            <a:r>
              <a:rPr lang="en-US" altLang="en-US" sz="3200" dirty="0"/>
              <a:t>Approximating a Binomial Distribution</a:t>
            </a:r>
          </a:p>
        </p:txBody>
      </p:sp>
      <p:sp>
        <p:nvSpPr>
          <p:cNvPr id="4099" name="Rectangle 3"/>
          <p:cNvSpPr>
            <a:spLocks noGrp="1" noChangeArrowheads="1"/>
          </p:cNvSpPr>
          <p:nvPr>
            <p:ph type="body" sz="half" idx="1"/>
          </p:nvPr>
        </p:nvSpPr>
        <p:spPr>
          <a:xfrm>
            <a:off x="260863" y="1579071"/>
            <a:ext cx="11287593" cy="4114800"/>
          </a:xfrm>
        </p:spPr>
        <p:txBody>
          <a:bodyPr/>
          <a:lstStyle/>
          <a:p>
            <a:pPr eaLnBrk="1" hangingPunct="1">
              <a:defRPr/>
            </a:pPr>
            <a:r>
              <a:rPr lang="en-US" altLang="en-US" sz="2400" dirty="0"/>
              <a:t>It is possible to compute approximate probabilities for the binomial distribution using the normal distribution.</a:t>
            </a:r>
          </a:p>
          <a:p>
            <a:pPr lvl="1" eaLnBrk="1" hangingPunct="1">
              <a:defRPr/>
            </a:pPr>
            <a:r>
              <a:rPr lang="en-US" altLang="en-US" sz="2000" dirty="0"/>
              <a:t>If </a:t>
            </a:r>
            <a:r>
              <a:rPr lang="en-US" altLang="en-US" sz="2000" i="1" dirty="0"/>
              <a:t>np</a:t>
            </a:r>
            <a:r>
              <a:rPr lang="en-US" altLang="en-US" sz="2000" dirty="0"/>
              <a:t> ≥ 5 and </a:t>
            </a:r>
            <a:r>
              <a:rPr lang="en-US" altLang="en-US" sz="2000" i="1" dirty="0">
                <a:sym typeface="Symbol" charset="2"/>
              </a:rPr>
              <a:t>nq</a:t>
            </a:r>
            <a:r>
              <a:rPr lang="en-US" altLang="en-US" sz="2000" dirty="0"/>
              <a:t> ≥ 5, the binomial random variable </a:t>
            </a:r>
            <a:r>
              <a:rPr lang="en-US" altLang="en-US" sz="2000" i="1" dirty="0">
                <a:sym typeface="Symbol" charset="2"/>
              </a:rPr>
              <a:t>X ~B(</a:t>
            </a:r>
            <a:r>
              <a:rPr lang="en-US" altLang="en-US" sz="2000" i="1" dirty="0" err="1">
                <a:sym typeface="Symbol" charset="2"/>
              </a:rPr>
              <a:t>n,p</a:t>
            </a:r>
            <a:r>
              <a:rPr lang="en-US" altLang="en-US" sz="2000" i="1" dirty="0">
                <a:sym typeface="Symbol" charset="2"/>
              </a:rPr>
              <a:t>)</a:t>
            </a:r>
            <a:r>
              <a:rPr lang="en-US" altLang="en-US" sz="2000" dirty="0">
                <a:sym typeface="Symbol" charset="2"/>
              </a:rPr>
              <a:t> is approximately normally distributed:</a:t>
            </a:r>
          </a:p>
          <a:p>
            <a:pPr lvl="1" eaLnBrk="1" hangingPunct="1">
              <a:defRPr/>
            </a:pPr>
            <a:endParaRPr lang="en-US" altLang="en-US" sz="2000" dirty="0">
              <a:sym typeface="Symbol" charset="2"/>
            </a:endParaRPr>
          </a:p>
          <a:p>
            <a:pPr lvl="1" eaLnBrk="1" hangingPunct="1">
              <a:defRPr/>
            </a:pPr>
            <a:endParaRPr lang="en-US" altLang="en-US" sz="2000" dirty="0">
              <a:sym typeface="Symbol" charset="2"/>
            </a:endParaRPr>
          </a:p>
          <a:p>
            <a:pPr lvl="1" eaLnBrk="1" hangingPunct="1">
              <a:defRPr/>
            </a:pPr>
            <a:endParaRPr lang="en-US" altLang="en-US" sz="2000" dirty="0">
              <a:sym typeface="Symbol" charset="2"/>
            </a:endParaRPr>
          </a:p>
          <a:p>
            <a:pPr lvl="1" eaLnBrk="1" hangingPunct="1">
              <a:defRPr/>
            </a:pPr>
            <a:endParaRPr lang="en-US" altLang="en-US" sz="2000" dirty="0">
              <a:sym typeface="Symbol" charset="2"/>
            </a:endParaRPr>
          </a:p>
          <a:p>
            <a:pPr lvl="1" eaLnBrk="1" hangingPunct="1">
              <a:defRPr/>
            </a:pPr>
            <a:endParaRPr lang="en-US" altLang="en-US" sz="2000" dirty="0">
              <a:sym typeface="Symbol" charset="2"/>
            </a:endParaRPr>
          </a:p>
          <a:p>
            <a:pPr lvl="1" eaLnBrk="1" hangingPunct="1">
              <a:defRPr/>
            </a:pPr>
            <a:r>
              <a:rPr lang="en-US" altLang="en-US" sz="2000" dirty="0">
                <a:sym typeface="Symbol" charset="2"/>
              </a:rPr>
              <a:t>This approximation can be quite accurate even though the binomial distribution is discrete and the normal distribution is continuous.</a:t>
            </a:r>
          </a:p>
        </p:txBody>
      </p:sp>
      <p:sp>
        <p:nvSpPr>
          <p:cNvPr id="2" name="TextBox 1"/>
          <p:cNvSpPr txBox="1"/>
          <p:nvPr/>
        </p:nvSpPr>
        <p:spPr>
          <a:xfrm>
            <a:off x="6179980" y="3168413"/>
            <a:ext cx="5457713" cy="369332"/>
          </a:xfrm>
          <a:prstGeom prst="rect">
            <a:avLst/>
          </a:prstGeom>
          <a:noFill/>
        </p:spPr>
        <p:txBody>
          <a:bodyPr wrap="none" rtlCol="0">
            <a:spAutoFit/>
          </a:bodyPr>
          <a:lstStyle/>
          <a:p>
            <a:r>
              <a:rPr lang="en-US" dirty="0"/>
              <a:t>These are mean and </a:t>
            </a:r>
            <a:r>
              <a:rPr lang="en-US" dirty="0" err="1"/>
              <a:t>stdev</a:t>
            </a:r>
            <a:r>
              <a:rPr lang="en-US" dirty="0"/>
              <a:t> of a binomial random variable</a:t>
            </a:r>
          </a:p>
        </p:txBody>
      </p:sp>
      <p:sp>
        <p:nvSpPr>
          <p:cNvPr id="4100" name="TextBox 4099"/>
          <p:cNvSpPr txBox="1"/>
          <p:nvPr/>
        </p:nvSpPr>
        <p:spPr>
          <a:xfrm>
            <a:off x="4487831" y="3537745"/>
            <a:ext cx="2391507" cy="512762"/>
          </a:xfrm>
          <a:prstGeom prst="rect">
            <a:avLst/>
          </a:prstGeom>
          <a:noFill/>
        </p:spPr>
        <p:txBody>
          <a:bodyPr wrap="square" lIns="0" tIns="0" rIns="0" bIns="0" anchor="ctr">
            <a:spAutoFit/>
          </a:bodyPr>
          <a:lstStyle/>
          <a:p>
            <a:r>
              <a:rPr sz="1900" dirty="0">
                <a:latin typeface="Cambria"/>
              </a:rPr>
              <a:t>X ≈ N(np, √(</a:t>
            </a:r>
            <a:r>
              <a:rPr sz="1900" dirty="0" err="1">
                <a:latin typeface="Cambria"/>
              </a:rPr>
              <a:t>npq</a:t>
            </a:r>
            <a:r>
              <a:rPr sz="1900" dirty="0">
                <a:latin typeface="Cambria"/>
              </a:rPr>
              <a:t>))</a:t>
            </a:r>
          </a:p>
        </p:txBody>
      </p:sp>
    </p:spTree>
    <p:extLst>
      <p:ext uri="{BB962C8B-B14F-4D97-AF65-F5344CB8AC3E}">
        <p14:creationId xmlns:p14="http://schemas.microsoft.com/office/powerpoint/2010/main" val="1521481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438400" y="-76200"/>
            <a:ext cx="7793038" cy="1143000"/>
          </a:xfrm>
        </p:spPr>
        <p:txBody>
          <a:bodyPr/>
          <a:lstStyle/>
          <a:p>
            <a:pPr algn="ctr" eaLnBrk="1" hangingPunct="1">
              <a:defRPr/>
            </a:pPr>
            <a:r>
              <a:rPr lang="en-US" altLang="en-US" sz="3200"/>
              <a:t>Approximating a Binomial Distribution-II</a:t>
            </a:r>
          </a:p>
        </p:txBody>
      </p:sp>
      <p:sp>
        <p:nvSpPr>
          <p:cNvPr id="5123" name="Rectangle 3"/>
          <p:cNvSpPr>
            <a:spLocks noGrp="1" noChangeArrowheads="1"/>
          </p:cNvSpPr>
          <p:nvPr>
            <p:ph type="body" idx="1"/>
          </p:nvPr>
        </p:nvSpPr>
        <p:spPr>
          <a:xfrm>
            <a:off x="1567543" y="1323975"/>
            <a:ext cx="9311951" cy="4114800"/>
          </a:xfrm>
        </p:spPr>
        <p:txBody>
          <a:bodyPr/>
          <a:lstStyle/>
          <a:p>
            <a:pPr eaLnBrk="1" hangingPunct="1">
              <a:defRPr/>
            </a:pPr>
            <a:r>
              <a:rPr lang="en-US" altLang="en-US" sz="3000" dirty="0"/>
              <a:t>BUT we need an interval when defining the probability associated with a discrete value for </a:t>
            </a:r>
            <a:r>
              <a:rPr lang="en-US" altLang="en-US" sz="3000" i="1" dirty="0"/>
              <a:t>x </a:t>
            </a:r>
            <a:r>
              <a:rPr lang="en-US" altLang="en-US" sz="3000" dirty="0"/>
              <a:t>using the normal distribution, i.e. P</a:t>
            </a:r>
            <a:r>
              <a:rPr lang="en-US" altLang="en-US" sz="3000" baseline="30000" dirty="0"/>
              <a:t>B</a:t>
            </a:r>
            <a:r>
              <a:rPr lang="en-US" altLang="en-US" sz="3000" dirty="0"/>
              <a:t>(</a:t>
            </a:r>
            <a:r>
              <a:rPr lang="en-US" altLang="en-US" sz="3000" i="1" dirty="0"/>
              <a:t>X</a:t>
            </a:r>
            <a:r>
              <a:rPr lang="en-US" altLang="en-US" sz="3000" dirty="0"/>
              <a:t>=</a:t>
            </a:r>
            <a:r>
              <a:rPr lang="en-US" altLang="en-US" sz="3000" i="1" dirty="0"/>
              <a:t>x</a:t>
            </a:r>
            <a:r>
              <a:rPr lang="en-US" altLang="en-US" sz="3000" dirty="0"/>
              <a:t>) is approximated by</a:t>
            </a:r>
            <a:br>
              <a:rPr lang="en-US" altLang="en-US" sz="3000" dirty="0"/>
            </a:br>
            <a:r>
              <a:rPr lang="en-US" altLang="en-US" sz="3000" dirty="0"/>
              <a:t>P</a:t>
            </a:r>
            <a:r>
              <a:rPr lang="en-US" altLang="en-US" sz="3000" baseline="30000" dirty="0"/>
              <a:t>N</a:t>
            </a:r>
            <a:r>
              <a:rPr lang="en-US" altLang="en-US" sz="3000" dirty="0"/>
              <a:t>(</a:t>
            </a:r>
            <a:r>
              <a:rPr lang="en-US" altLang="en-US" sz="3000" i="1" dirty="0"/>
              <a:t>x</a:t>
            </a:r>
            <a:r>
              <a:rPr lang="en-US" altLang="en-US" sz="3000" dirty="0"/>
              <a:t>-</a:t>
            </a:r>
            <a:r>
              <a:rPr lang="el-GR" altLang="en-US" sz="3000" dirty="0"/>
              <a:t>Δ</a:t>
            </a:r>
            <a:r>
              <a:rPr lang="en-US" altLang="en-US" sz="3000" dirty="0"/>
              <a:t>&lt;</a:t>
            </a:r>
            <a:r>
              <a:rPr lang="en-US" altLang="en-US" sz="3000" i="1" dirty="0"/>
              <a:t>X</a:t>
            </a:r>
            <a:r>
              <a:rPr lang="en-US" altLang="en-US" sz="3000" dirty="0"/>
              <a:t>&lt;</a:t>
            </a:r>
            <a:r>
              <a:rPr lang="en-US" altLang="en-US" sz="3000" i="1" dirty="0"/>
              <a:t>x</a:t>
            </a:r>
            <a:r>
              <a:rPr lang="en-US" altLang="en-US" sz="3000" dirty="0"/>
              <a:t>+</a:t>
            </a:r>
            <a:r>
              <a:rPr lang="el-GR" altLang="en-US" sz="3000" dirty="0"/>
              <a:t>Δ</a:t>
            </a:r>
            <a:r>
              <a:rPr lang="en-US" altLang="en-US" sz="3000" dirty="0"/>
              <a:t>). </a:t>
            </a:r>
          </a:p>
          <a:p>
            <a:pPr eaLnBrk="1" hangingPunct="1">
              <a:defRPr/>
            </a:pPr>
            <a:endParaRPr lang="en-US" altLang="en-US" sz="3000" dirty="0"/>
          </a:p>
          <a:p>
            <a:pPr eaLnBrk="1" hangingPunct="1">
              <a:defRPr/>
            </a:pPr>
            <a:r>
              <a:rPr lang="en-US" altLang="en-US" sz="3000" dirty="0"/>
              <a:t>We call </a:t>
            </a:r>
            <a:r>
              <a:rPr lang="el-GR" altLang="en-US" sz="3000" dirty="0"/>
              <a:t>Δ</a:t>
            </a:r>
            <a:r>
              <a:rPr lang="en-US" altLang="en-US" sz="3000" dirty="0"/>
              <a:t> the </a:t>
            </a:r>
            <a:r>
              <a:rPr lang="en-US" altLang="en-US" sz="3000" i="1" dirty="0">
                <a:solidFill>
                  <a:schemeClr val="hlink"/>
                </a:solidFill>
              </a:rPr>
              <a:t>correction for continuity</a:t>
            </a:r>
            <a:r>
              <a:rPr lang="en-US" altLang="en-US" sz="3000" dirty="0"/>
              <a:t> and set it to 0.5.</a:t>
            </a:r>
            <a:endParaRPr lang="el-GR" altLang="en-US" sz="3000" dirty="0"/>
          </a:p>
        </p:txBody>
      </p:sp>
    </p:spTree>
    <p:extLst>
      <p:ext uri="{BB962C8B-B14F-4D97-AF65-F5344CB8AC3E}">
        <p14:creationId xmlns:p14="http://schemas.microsoft.com/office/powerpoint/2010/main" val="1712192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a:xfrm>
            <a:off x="2522539" y="-76200"/>
            <a:ext cx="7793037" cy="1143000"/>
          </a:xfrm>
        </p:spPr>
        <p:txBody>
          <a:bodyPr/>
          <a:lstStyle/>
          <a:p>
            <a:pPr eaLnBrk="1" hangingPunct="1">
              <a:defRPr/>
            </a:pPr>
            <a:r>
              <a:rPr lang="en-US" altLang="en-US" sz="3200"/>
              <a:t>Approximating a Binomial Distribution-III</a:t>
            </a:r>
          </a:p>
        </p:txBody>
      </p:sp>
      <p:pic>
        <p:nvPicPr>
          <p:cNvPr id="6147"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860" t="2330" r="1860" b="2330"/>
          <a:stretch>
            <a:fillRect/>
          </a:stretch>
        </p:blipFill>
        <p:spPr>
          <a:xfrm>
            <a:off x="2209801" y="1511301"/>
            <a:ext cx="5529263" cy="4371975"/>
          </a:xfrm>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Lst>
        </p:spPr>
      </p:pic>
      <p:sp>
        <p:nvSpPr>
          <p:cNvPr id="6148" name="Text Box 7"/>
          <p:cNvSpPr txBox="1">
            <a:spLocks noChangeArrowheads="1"/>
          </p:cNvSpPr>
          <p:nvPr/>
        </p:nvSpPr>
        <p:spPr bwMode="auto">
          <a:xfrm>
            <a:off x="7421564" y="1676400"/>
            <a:ext cx="14954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eaLnBrk="1" hangingPunct="1">
              <a:defRPr/>
            </a:pPr>
            <a:r>
              <a:rPr lang="en-US" altLang="en-US" i="1"/>
              <a:t>n</a:t>
            </a:r>
            <a:r>
              <a:rPr lang="en-US" altLang="en-US"/>
              <a:t>=30</a:t>
            </a:r>
          </a:p>
          <a:p>
            <a:pPr eaLnBrk="1" hangingPunct="1">
              <a:defRPr/>
            </a:pPr>
            <a:r>
              <a:rPr lang="en-US" altLang="en-US" i="1"/>
              <a:t>p</a:t>
            </a:r>
            <a:r>
              <a:rPr lang="en-US" altLang="en-US"/>
              <a:t>=0.25</a:t>
            </a:r>
          </a:p>
        </p:txBody>
      </p:sp>
    </p:spTree>
    <p:extLst>
      <p:ext uri="{BB962C8B-B14F-4D97-AF65-F5344CB8AC3E}">
        <p14:creationId xmlns:p14="http://schemas.microsoft.com/office/powerpoint/2010/main" val="278333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09800" y="228600"/>
            <a:ext cx="7793038" cy="1143000"/>
          </a:xfrm>
        </p:spPr>
        <p:txBody>
          <a:bodyPr/>
          <a:lstStyle/>
          <a:p>
            <a:pPr eaLnBrk="1" hangingPunct="1">
              <a:defRPr/>
            </a:pPr>
            <a:r>
              <a:rPr lang="en-US" altLang="en-US" sz="3600"/>
              <a:t>Approximating a Poisson Distribution</a:t>
            </a:r>
          </a:p>
        </p:txBody>
      </p:sp>
      <p:sp>
        <p:nvSpPr>
          <p:cNvPr id="9219" name="Rectangle 3"/>
          <p:cNvSpPr>
            <a:spLocks noGrp="1" noChangeArrowheads="1"/>
          </p:cNvSpPr>
          <p:nvPr>
            <p:ph type="body" sz="half" idx="1"/>
          </p:nvPr>
        </p:nvSpPr>
        <p:spPr>
          <a:xfrm>
            <a:off x="1891862" y="1857375"/>
            <a:ext cx="8471338" cy="4114800"/>
          </a:xfrm>
        </p:spPr>
        <p:txBody>
          <a:bodyPr/>
          <a:lstStyle/>
          <a:p>
            <a:pPr eaLnBrk="1" hangingPunct="1">
              <a:defRPr/>
            </a:pPr>
            <a:r>
              <a:rPr lang="en-US" altLang="en-US" dirty="0"/>
              <a:t>It is possible to compute approximate probabilities for the Poisson distribution using the normal distribution.</a:t>
            </a:r>
          </a:p>
          <a:p>
            <a:pPr lvl="1" eaLnBrk="1" hangingPunct="1">
              <a:defRPr/>
            </a:pPr>
            <a:r>
              <a:rPr lang="en-US" altLang="en-US" dirty="0"/>
              <a:t>If μ&gt;10, the Poisson random variable </a:t>
            </a:r>
            <a:r>
              <a:rPr lang="en-US" altLang="en-US" i="1" dirty="0"/>
              <a:t>X ~P(μ)</a:t>
            </a:r>
            <a:r>
              <a:rPr lang="en-US" altLang="en-US" dirty="0">
                <a:sym typeface="Symbol" charset="2"/>
              </a:rPr>
              <a:t> is approximately normally distributed:</a:t>
            </a:r>
          </a:p>
          <a:p>
            <a:pPr lvl="1" eaLnBrk="1" hangingPunct="1">
              <a:buFont typeface="Wingdings" charset="2"/>
              <a:buNone/>
              <a:defRPr/>
            </a:pPr>
            <a:endParaRPr lang="en-US" altLang="en-US" dirty="0">
              <a:sym typeface="Symbol" charset="2"/>
            </a:endParaRPr>
          </a:p>
          <a:p>
            <a:pPr eaLnBrk="1" hangingPunct="1">
              <a:defRPr/>
            </a:pPr>
            <a:endParaRPr lang="en-US" altLang="en-US" dirty="0"/>
          </a:p>
        </p:txBody>
      </p:sp>
      <p:sp>
        <p:nvSpPr>
          <p:cNvPr id="2" name="Rectangle 1"/>
          <p:cNvSpPr>
            <a:spLocks noChangeArrowheads="1"/>
          </p:cNvSpPr>
          <p:nvPr/>
        </p:nvSpPr>
        <p:spPr bwMode="auto">
          <a:xfrm>
            <a:off x="3962400" y="5059362"/>
            <a:ext cx="457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eaLnBrk="1" hangingPunct="1">
              <a:spcBef>
                <a:spcPct val="0"/>
              </a:spcBef>
              <a:buClrTx/>
              <a:buSzTx/>
              <a:buFontTx/>
              <a:buNone/>
            </a:pPr>
            <a:r>
              <a:rPr lang="en-US" altLang="en-US" sz="2400" dirty="0"/>
              <a:t>In R, compare</a:t>
            </a:r>
          </a:p>
          <a:p>
            <a:pPr eaLnBrk="1" hangingPunct="1">
              <a:spcBef>
                <a:spcPct val="0"/>
              </a:spcBef>
              <a:buClrTx/>
              <a:buSzTx/>
              <a:buFontTx/>
              <a:buNone/>
            </a:pPr>
            <a:endParaRPr lang="en-US" altLang="en-US" sz="2400" dirty="0"/>
          </a:p>
          <a:p>
            <a:pPr eaLnBrk="1" hangingPunct="1">
              <a:spcBef>
                <a:spcPct val="0"/>
              </a:spcBef>
              <a:buClrTx/>
              <a:buSzTx/>
              <a:buFontTx/>
              <a:buNone/>
            </a:pPr>
            <a:r>
              <a:rPr lang="en-US" altLang="en-US" sz="2400" dirty="0"/>
              <a:t>hist(</a:t>
            </a:r>
            <a:r>
              <a:rPr lang="en-US" altLang="en-US" sz="2400" dirty="0" err="1"/>
              <a:t>rpois</a:t>
            </a:r>
            <a:r>
              <a:rPr lang="en-US" altLang="en-US" sz="2400" dirty="0"/>
              <a:t>(10000,50))</a:t>
            </a:r>
          </a:p>
          <a:p>
            <a:pPr eaLnBrk="1" hangingPunct="1">
              <a:spcBef>
                <a:spcPct val="0"/>
              </a:spcBef>
              <a:buClrTx/>
              <a:buSzTx/>
              <a:buFontTx/>
              <a:buNone/>
            </a:pPr>
            <a:r>
              <a:rPr lang="en-US" altLang="en-US" sz="2400" dirty="0"/>
              <a:t>hist(</a:t>
            </a:r>
            <a:r>
              <a:rPr lang="en-US" altLang="en-US" sz="2400" dirty="0" err="1"/>
              <a:t>rnorm</a:t>
            </a:r>
            <a:r>
              <a:rPr lang="en-US" altLang="en-US" sz="2400" dirty="0"/>
              <a:t>(10000,50,sqrt(50)))</a:t>
            </a:r>
          </a:p>
        </p:txBody>
      </p:sp>
      <p:sp>
        <p:nvSpPr>
          <p:cNvPr id="6" name="TextBox 5"/>
          <p:cNvSpPr txBox="1"/>
          <p:nvPr/>
        </p:nvSpPr>
        <p:spPr>
          <a:xfrm>
            <a:off x="6472588" y="3813732"/>
            <a:ext cx="5403402" cy="369332"/>
          </a:xfrm>
          <a:prstGeom prst="rect">
            <a:avLst/>
          </a:prstGeom>
          <a:noFill/>
        </p:spPr>
        <p:txBody>
          <a:bodyPr wrap="none" rtlCol="0">
            <a:spAutoFit/>
          </a:bodyPr>
          <a:lstStyle/>
          <a:p>
            <a:r>
              <a:rPr lang="en-US" dirty="0"/>
              <a:t>These are mean and </a:t>
            </a:r>
            <a:r>
              <a:rPr lang="en-US" dirty="0" err="1"/>
              <a:t>stdev</a:t>
            </a:r>
            <a:r>
              <a:rPr lang="en-US" dirty="0"/>
              <a:t> of a Poisson random variable</a:t>
            </a:r>
          </a:p>
        </p:txBody>
      </p:sp>
      <p:sp>
        <p:nvSpPr>
          <p:cNvPr id="9220" name="TextBox 9219"/>
          <p:cNvSpPr txBox="1"/>
          <p:nvPr/>
        </p:nvSpPr>
        <p:spPr>
          <a:xfrm>
            <a:off x="4564063" y="4183064"/>
            <a:ext cx="2590800" cy="700087"/>
          </a:xfrm>
          <a:prstGeom prst="rect">
            <a:avLst/>
          </a:prstGeom>
          <a:noFill/>
        </p:spPr>
        <p:txBody>
          <a:bodyPr wrap="square" lIns="0" tIns="0" rIns="0" bIns="0" anchor="ctr">
            <a:spAutoFit/>
          </a:bodyPr>
          <a:lstStyle/>
          <a:p>
            <a:r>
              <a:rPr sz="2600">
                <a:latin typeface="Cambria"/>
              </a:rPr>
              <a:t>X ≈ N(μ, √μ)</a:t>
            </a:r>
          </a:p>
        </p:txBody>
      </p:sp>
    </p:spTree>
    <p:extLst>
      <p:ext uri="{BB962C8B-B14F-4D97-AF65-F5344CB8AC3E}">
        <p14:creationId xmlns:p14="http://schemas.microsoft.com/office/powerpoint/2010/main" val="13849280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699A9-A705-1F3C-C8DA-1D169093F340}"/>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322CCE27-D83A-8056-0565-A42CA9815419}"/>
              </a:ext>
            </a:extLst>
          </p:cNvPr>
          <p:cNvSpPr>
            <a:spLocks noGrp="1" noChangeArrowheads="1"/>
          </p:cNvSpPr>
          <p:nvPr>
            <p:ph type="body" idx="1"/>
          </p:nvPr>
        </p:nvSpPr>
        <p:spPr>
          <a:xfrm>
            <a:off x="1524000" y="914400"/>
            <a:ext cx="9067800" cy="4114800"/>
          </a:xfrm>
        </p:spPr>
        <p:txBody>
          <a:bodyPr/>
          <a:lstStyle/>
          <a:p>
            <a:pPr eaLnBrk="1" hangingPunct="1">
              <a:defRPr/>
            </a:pPr>
            <a:r>
              <a:rPr lang="en-US" altLang="en-US" dirty="0"/>
              <a:t>Recall that the CDF is P[</a:t>
            </a:r>
            <a:r>
              <a:rPr lang="en-US" altLang="en-US" baseline="-25000" dirty="0"/>
              <a:t> </a:t>
            </a:r>
            <a:r>
              <a:rPr lang="en-US" altLang="en-US" dirty="0"/>
              <a:t>X ≤ x]</a:t>
            </a:r>
          </a:p>
          <a:p>
            <a:pPr eaLnBrk="1" hangingPunct="1">
              <a:defRPr/>
            </a:pPr>
            <a:endParaRPr lang="en-US" altLang="en-US" dirty="0">
              <a:sym typeface="Symbol" charset="2"/>
            </a:endParaRPr>
          </a:p>
          <a:p>
            <a:pPr eaLnBrk="1" hangingPunct="1">
              <a:defRPr/>
            </a:pPr>
            <a:endParaRPr lang="en-US" altLang="en-US" dirty="0">
              <a:sym typeface="Symbol" charset="2"/>
            </a:endParaRPr>
          </a:p>
          <a:p>
            <a:pPr eaLnBrk="1" hangingPunct="1">
              <a:defRPr/>
            </a:pPr>
            <a:r>
              <a:rPr lang="en-US" altLang="en-US" dirty="0">
                <a:sym typeface="Symbol" charset="2"/>
              </a:rPr>
              <a:t>CDF is integral of PDF. PDF is derivative of CDF</a:t>
            </a:r>
          </a:p>
        </p:txBody>
      </p:sp>
      <p:sp>
        <p:nvSpPr>
          <p:cNvPr id="8195" name="Rectangle 2">
            <a:extLst>
              <a:ext uri="{FF2B5EF4-FFF2-40B4-BE49-F238E27FC236}">
                <a16:creationId xmlns:a16="http://schemas.microsoft.com/office/drawing/2014/main" id="{5A4E5E72-1D80-65E4-DAFB-8297556FE096}"/>
              </a:ext>
            </a:extLst>
          </p:cNvPr>
          <p:cNvSpPr>
            <a:spLocks noGrp="1" noChangeArrowheads="1"/>
          </p:cNvSpPr>
          <p:nvPr>
            <p:ph type="title"/>
          </p:nvPr>
        </p:nvSpPr>
        <p:spPr>
          <a:xfrm>
            <a:off x="2274889" y="-381000"/>
            <a:ext cx="7793037" cy="1143000"/>
          </a:xfrm>
        </p:spPr>
        <p:txBody>
          <a:bodyPr/>
          <a:lstStyle/>
          <a:p>
            <a:pPr algn="ctr" eaLnBrk="1" hangingPunct="1">
              <a:defRPr/>
            </a:pPr>
            <a:r>
              <a:rPr lang="en-US" altLang="en-US" sz="3200"/>
              <a:t>Relationship between PDF and CDF</a:t>
            </a:r>
            <a:endParaRPr lang="en-US" altLang="en-US" sz="3200" dirty="0"/>
          </a:p>
        </p:txBody>
      </p:sp>
      <p:pic>
        <p:nvPicPr>
          <p:cNvPr id="244739" name="Picture 2" descr="Line plot of normal CDFs Φ(x), x from -5 to 5, y from 0 to 1. Four S-shaped curves for different mean and variance; all rise from 0 to 1, showing CDFs are non-decreasing." title="Line plot of normal CDFs Φ(x), x from -5 to 5, y from 0 to 1. Four S-shaped curv">
            <a:extLst>
              <a:ext uri="{FF2B5EF4-FFF2-40B4-BE49-F238E27FC236}">
                <a16:creationId xmlns:a16="http://schemas.microsoft.com/office/drawing/2014/main" id="{216F717C-F16C-21F5-5605-2A92ACF865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3270" y="3158964"/>
            <a:ext cx="5061094" cy="3233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0" name="Picture 2" descr="Line plot of normal PDFs φ(x), x from -5 to 5. Four bell curves: smaller variance gives taller narrower peaks; negative mean shifts the curve left." title="Line plot of normal PDFs φ(x), x from -5 to 5. Four bell curves: smaller varianc">
            <a:extLst>
              <a:ext uri="{FF2B5EF4-FFF2-40B4-BE49-F238E27FC236}">
                <a16:creationId xmlns:a16="http://schemas.microsoft.com/office/drawing/2014/main" id="{C05103EA-2525-968F-93EF-045E1A88C2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155929"/>
            <a:ext cx="5003947" cy="3198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1" name="TextBox 244740"/>
          <p:cNvSpPr txBox="1"/>
          <p:nvPr/>
        </p:nvSpPr>
        <p:spPr>
          <a:xfrm>
            <a:off x="3962400" y="1823522"/>
            <a:ext cx="2954215" cy="369332"/>
          </a:xfrm>
          <a:prstGeom prst="rect">
            <a:avLst/>
          </a:prstGeom>
          <a:noFill/>
        </p:spPr>
        <p:txBody>
          <a:bodyPr wrap="square" lIns="0" tIns="0" rIns="0" bIns="0" anchor="ctr">
            <a:spAutoFit/>
          </a:bodyPr>
          <a:lstStyle/>
          <a:p>
            <a:r>
              <a:rPr sz="2400" b="0">
                <a:latin typeface="Cambria"/>
              </a:rPr>
              <a:t>F</a:t>
            </a:r>
            <a:r>
              <a:rPr sz="2400" b="0" baseline="-25000">
                <a:latin typeface="Cambria"/>
              </a:rPr>
              <a:t>X</a:t>
            </a:r>
            <a:r>
              <a:rPr sz="2400" b="0">
                <a:latin typeface="Cambria"/>
              </a:rPr>
              <a:t>(x) = ∫</a:t>
            </a:r>
            <a:r>
              <a:rPr sz="2400" b="0" baseline="-25000">
                <a:latin typeface="Cambria"/>
              </a:rPr>
              <a:t>−∞</a:t>
            </a:r>
            <a:r>
              <a:rPr sz="2400" b="0" baseline="30000">
                <a:latin typeface="Cambria"/>
              </a:rPr>
              <a:t>x</a:t>
            </a:r>
            <a:r>
              <a:rPr sz="2400" b="0">
                <a:latin typeface="Cambria"/>
              </a:rPr>
              <a:t> f</a:t>
            </a:r>
            <a:r>
              <a:rPr sz="2400" b="0" baseline="-25000">
                <a:latin typeface="Cambria"/>
              </a:rPr>
              <a:t>X</a:t>
            </a:r>
            <a:r>
              <a:rPr sz="2400" b="0">
                <a:latin typeface="Cambria"/>
              </a:rPr>
              <a:t>(t) dt</a:t>
            </a:r>
          </a:p>
        </p:txBody>
      </p:sp>
    </p:spTree>
    <p:extLst>
      <p:ext uri="{BB962C8B-B14F-4D97-AF65-F5344CB8AC3E}">
        <p14:creationId xmlns:p14="http://schemas.microsoft.com/office/powerpoint/2010/main" val="1557254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87186" y="2943"/>
            <a:ext cx="10390716" cy="1143000"/>
          </a:xfrm>
        </p:spPr>
        <p:txBody>
          <a:bodyPr/>
          <a:lstStyle/>
          <a:p>
            <a:pPr algn="ctr" eaLnBrk="1" hangingPunct="1"/>
            <a:r>
              <a:rPr lang="en-US" altLang="en-US" sz="3200"/>
              <a:t>Small Samples and the t-Distribution</a:t>
            </a:r>
          </a:p>
        </p:txBody>
      </p:sp>
      <p:sp>
        <p:nvSpPr>
          <p:cNvPr id="4099" name="Rectangle 3"/>
          <p:cNvSpPr>
            <a:spLocks noGrp="1" noChangeArrowheads="1"/>
          </p:cNvSpPr>
          <p:nvPr>
            <p:ph type="body" sz="half" idx="1"/>
          </p:nvPr>
        </p:nvSpPr>
        <p:spPr>
          <a:xfrm>
            <a:off x="483476" y="1203377"/>
            <a:ext cx="11592910" cy="4822669"/>
          </a:xfrm>
        </p:spPr>
        <p:txBody>
          <a:bodyPr>
            <a:normAutofit fontScale="92500" lnSpcReduction="10000"/>
          </a:bodyPr>
          <a:lstStyle/>
          <a:p>
            <a:pPr eaLnBrk="1" hangingPunct="1"/>
            <a:r>
              <a:rPr lang="en-US" altLang="en-US" dirty="0"/>
              <a:t>The sampling distribution of a test statistic (like a mean or a regression coefficient) is Normal.</a:t>
            </a:r>
          </a:p>
          <a:p>
            <a:pPr eaLnBrk="1" hangingPunct="1"/>
            <a:r>
              <a:rPr lang="en-US" altLang="en-US" dirty="0"/>
              <a:t>Dividing a Normal by its standard deviation (called the standard error) makes a standard Normal, </a:t>
            </a:r>
            <a:r>
              <a:rPr lang="en-US" altLang="en-US" i="1" dirty="0"/>
              <a:t>z </a:t>
            </a:r>
            <a:r>
              <a:rPr lang="en-US" altLang="en-US" dirty="0"/>
              <a:t>. This is used in hypothesis testing. </a:t>
            </a:r>
          </a:p>
          <a:p>
            <a:pPr eaLnBrk="1" hangingPunct="1"/>
            <a:r>
              <a:rPr lang="en-US" altLang="en-US" dirty="0"/>
              <a:t>If |z value| &gt; 1.96, then p&lt;0.05.</a:t>
            </a:r>
          </a:p>
          <a:p>
            <a:pPr eaLnBrk="1" hangingPunct="1"/>
            <a:endParaRPr lang="en-US" altLang="en-US" dirty="0"/>
          </a:p>
          <a:p>
            <a:pPr eaLnBrk="1" hangingPunct="1"/>
            <a:endParaRPr lang="en-US" altLang="en-US" dirty="0"/>
          </a:p>
          <a:p>
            <a:pPr eaLnBrk="1" hangingPunct="1"/>
            <a:r>
              <a:rPr lang="en-US" altLang="en-US" dirty="0"/>
              <a:t>However, the standard error                    depends on the sample standard deviation </a:t>
            </a:r>
            <a:r>
              <a:rPr lang="en-US" altLang="en-US" i="1" dirty="0"/>
              <a:t>s</a:t>
            </a:r>
            <a:r>
              <a:rPr lang="en-US" altLang="en-US" dirty="0"/>
              <a:t>, which is not precisely known.</a:t>
            </a:r>
          </a:p>
          <a:p>
            <a:pPr eaLnBrk="1" hangingPunct="1"/>
            <a:endParaRPr lang="en-US" altLang="en-US" dirty="0"/>
          </a:p>
          <a:p>
            <a:pPr eaLnBrk="1" hangingPunct="1"/>
            <a:r>
              <a:rPr lang="en-US" altLang="en-US" dirty="0"/>
              <a:t>When the population standard deviation is </a:t>
            </a:r>
            <a:r>
              <a:rPr lang="en-US" altLang="en-US" b="1" dirty="0"/>
              <a:t>unknown</a:t>
            </a:r>
            <a:r>
              <a:rPr lang="en-US" altLang="en-US" dirty="0"/>
              <a:t> and estimated (and n&lt;~30), the sample mean is </a:t>
            </a:r>
            <a:r>
              <a:rPr lang="en-US" altLang="en-US" i="1" dirty="0">
                <a:solidFill>
                  <a:schemeClr val="hlink"/>
                </a:solidFill>
              </a:rPr>
              <a:t>t</a:t>
            </a:r>
            <a:r>
              <a:rPr lang="en-US" altLang="en-US" dirty="0">
                <a:solidFill>
                  <a:schemeClr val="hlink"/>
                </a:solidFill>
              </a:rPr>
              <a:t>-distributed</a:t>
            </a:r>
            <a:r>
              <a:rPr lang="en-US" altLang="en-US" dirty="0"/>
              <a:t> rather than Normally distributed.</a:t>
            </a:r>
          </a:p>
        </p:txBody>
      </p:sp>
      <p:sp>
        <p:nvSpPr>
          <p:cNvPr id="4100" name="TextBox 4099"/>
          <p:cNvSpPr txBox="1"/>
          <p:nvPr/>
        </p:nvSpPr>
        <p:spPr>
          <a:xfrm>
            <a:off x="4873162" y="3887057"/>
            <a:ext cx="1406769" cy="704695"/>
          </a:xfrm>
          <a:prstGeom prst="rect">
            <a:avLst/>
          </a:prstGeom>
          <a:noFill/>
        </p:spPr>
        <p:txBody>
          <a:bodyPr wrap="square" lIns="0" tIns="0" rIns="0" bIns="0" anchor="ctr">
            <a:spAutoFit/>
          </a:bodyPr>
          <a:lstStyle/>
          <a:p>
            <a:r>
              <a:rPr sz="1900" b="0" dirty="0" err="1">
                <a:latin typeface="Cambria"/>
              </a:rPr>
              <a:t>σ</a:t>
            </a:r>
            <a:r>
              <a:rPr sz="1900" b="0" baseline="-25000" dirty="0" err="1">
                <a:latin typeface="Cambria"/>
              </a:rPr>
              <a:t>x</a:t>
            </a:r>
            <a:r>
              <a:rPr sz="1900" b="0" baseline="-25000" dirty="0">
                <a:latin typeface="Cambria"/>
              </a:rPr>
              <a:t>̄</a:t>
            </a:r>
            <a:r>
              <a:rPr sz="1900" b="0" dirty="0">
                <a:latin typeface="Cambria"/>
              </a:rPr>
              <a:t> ≈ s/√n</a:t>
            </a:r>
          </a:p>
        </p:txBody>
      </p:sp>
    </p:spTree>
    <p:extLst>
      <p:ext uri="{BB962C8B-B14F-4D97-AF65-F5344CB8AC3E}">
        <p14:creationId xmlns:p14="http://schemas.microsoft.com/office/powerpoint/2010/main" val="991777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en-US" altLang="en-US" sz="4000"/>
              <a:t>Side Note – Stout and Statistics.</a:t>
            </a:r>
          </a:p>
        </p:txBody>
      </p:sp>
      <p:sp>
        <p:nvSpPr>
          <p:cNvPr id="5123" name="Rectangle 3"/>
          <p:cNvSpPr>
            <a:spLocks noGrp="1" noChangeArrowheads="1"/>
          </p:cNvSpPr>
          <p:nvPr>
            <p:ph type="body" idx="1"/>
          </p:nvPr>
        </p:nvSpPr>
        <p:spPr/>
        <p:txBody>
          <a:bodyPr/>
          <a:lstStyle/>
          <a:p>
            <a:pPr eaLnBrk="1" hangingPunct="1"/>
            <a:r>
              <a:rPr lang="en-US" altLang="en-US" dirty="0"/>
              <a:t>The t-distribution is often referred to as “Student’s” t-distribution. </a:t>
            </a:r>
          </a:p>
          <a:p>
            <a:pPr eaLnBrk="1" hangingPunct="1"/>
            <a:r>
              <a:rPr lang="en-US" altLang="en-US" dirty="0"/>
              <a:t>“Student” (W.S. Gossett) was an employee of the Guinness Brewing Company and was prohibited from publishing papers (after someone published trade secrets) so he published under the pseudonym </a:t>
            </a:r>
            <a:r>
              <a:rPr lang="en-US" altLang="en-US" i="1" dirty="0"/>
              <a:t>Student</a:t>
            </a:r>
            <a:r>
              <a:rPr lang="en-US" altLang="en-US" dirty="0"/>
              <a:t> for his publications to avoid detection of his publications by his employer</a:t>
            </a:r>
          </a:p>
        </p:txBody>
      </p:sp>
    </p:spTree>
    <p:extLst>
      <p:ext uri="{BB962C8B-B14F-4D97-AF65-F5344CB8AC3E}">
        <p14:creationId xmlns:p14="http://schemas.microsoft.com/office/powerpoint/2010/main" val="460654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05590" y="0"/>
            <a:ext cx="10515600" cy="1325563"/>
          </a:xfrm>
        </p:spPr>
        <p:txBody>
          <a:bodyPr/>
          <a:lstStyle/>
          <a:p>
            <a:pPr algn="ctr" eaLnBrk="1" hangingPunct="1"/>
            <a:r>
              <a:rPr lang="en-US" altLang="en-US" sz="4000" dirty="0"/>
              <a:t>Properties of the </a:t>
            </a:r>
            <a:r>
              <a:rPr lang="en-US" altLang="en-US" sz="4000" i="1" dirty="0"/>
              <a:t>t</a:t>
            </a:r>
            <a:r>
              <a:rPr lang="en-US" altLang="en-US" sz="4000" dirty="0"/>
              <a:t>-distribution-I</a:t>
            </a:r>
          </a:p>
        </p:txBody>
      </p:sp>
      <p:sp>
        <p:nvSpPr>
          <p:cNvPr id="6147" name="Rectangle 3"/>
          <p:cNvSpPr>
            <a:spLocks noGrp="1" noChangeArrowheads="1"/>
          </p:cNvSpPr>
          <p:nvPr>
            <p:ph type="body" idx="1"/>
          </p:nvPr>
        </p:nvSpPr>
        <p:spPr>
          <a:xfrm>
            <a:off x="103683" y="1325563"/>
            <a:ext cx="8074483" cy="5532437"/>
          </a:xfrm>
        </p:spPr>
        <p:txBody>
          <a:bodyPr/>
          <a:lstStyle/>
          <a:p>
            <a:pPr marL="609600" indent="-609600">
              <a:lnSpc>
                <a:spcPct val="80000"/>
              </a:lnSpc>
              <a:buFont typeface="Wingdings" charset="2"/>
              <a:buAutoNum type="arabicPeriod"/>
            </a:pPr>
            <a:r>
              <a:rPr lang="en-US" altLang="en-US" dirty="0"/>
              <a:t>Bell-shaped and symmetric like Normal</a:t>
            </a:r>
          </a:p>
          <a:p>
            <a:pPr marL="609600" indent="-609600">
              <a:lnSpc>
                <a:spcPct val="80000"/>
              </a:lnSpc>
              <a:buFont typeface="Wingdings" charset="2"/>
              <a:buAutoNum type="arabicPeriod"/>
            </a:pPr>
            <a:r>
              <a:rPr lang="en-US" altLang="en-US" dirty="0"/>
              <a:t>But can have “</a:t>
            </a:r>
            <a:r>
              <a:rPr lang="en-US" altLang="en-US" dirty="0" err="1"/>
              <a:t>fattails</a:t>
            </a:r>
            <a:r>
              <a:rPr lang="en-US" altLang="en-US" dirty="0"/>
              <a:t>”, i.e. falls to zero less steeply</a:t>
            </a:r>
          </a:p>
          <a:p>
            <a:pPr marL="609600" indent="-609600">
              <a:lnSpc>
                <a:spcPct val="80000"/>
              </a:lnSpc>
              <a:buFont typeface="Wingdings" charset="2"/>
              <a:buAutoNum type="arabicPeriod"/>
            </a:pPr>
            <a:r>
              <a:rPr lang="en-US" altLang="en-US" dirty="0"/>
              <a:t>The mean, median and mode are equal to 0.</a:t>
            </a:r>
          </a:p>
          <a:p>
            <a:pPr marL="609600" indent="-609600">
              <a:lnSpc>
                <a:spcPct val="80000"/>
              </a:lnSpc>
              <a:buFont typeface="Wingdings" charset="2"/>
              <a:buAutoNum type="arabicPeriod"/>
            </a:pPr>
            <a:r>
              <a:rPr lang="en-US" altLang="en-US" dirty="0"/>
              <a:t>The </a:t>
            </a:r>
            <a:r>
              <a:rPr lang="en-US" altLang="en-US" i="1" dirty="0"/>
              <a:t>t</a:t>
            </a:r>
            <a:r>
              <a:rPr lang="en-US" altLang="en-US" dirty="0"/>
              <a:t>-distribution is a </a:t>
            </a:r>
            <a:r>
              <a:rPr lang="en-US" altLang="en-US" i="1" dirty="0">
                <a:solidFill>
                  <a:schemeClr val="hlink"/>
                </a:solidFill>
              </a:rPr>
              <a:t>family</a:t>
            </a:r>
            <a:r>
              <a:rPr lang="en-US" altLang="en-US" dirty="0"/>
              <a:t> of curves. Each element of the family is determined by a parameter called the degrees of freedom (</a:t>
            </a:r>
            <a:r>
              <a:rPr lang="en-US" altLang="en-US" i="1" dirty="0"/>
              <a:t>n</a:t>
            </a:r>
            <a:r>
              <a:rPr lang="en-US" altLang="en-US" dirty="0"/>
              <a:t>-1 for the case of the sample mean)</a:t>
            </a:r>
          </a:p>
          <a:p>
            <a:pPr marL="609600" indent="-609600">
              <a:lnSpc>
                <a:spcPct val="80000"/>
              </a:lnSpc>
              <a:buFont typeface="Wingdings" charset="2"/>
              <a:buAutoNum type="arabicPeriod"/>
            </a:pPr>
            <a:r>
              <a:rPr lang="en-US" altLang="en-US" dirty="0"/>
              <a:t>Smaller samples have more uncertainty about </a:t>
            </a:r>
            <a:r>
              <a:rPr lang="en-US" altLang="en-US" i="1" dirty="0"/>
              <a:t>standard deviation </a:t>
            </a:r>
            <a:r>
              <a:rPr lang="en-US" altLang="en-US" dirty="0"/>
              <a:t>and so tails are fatter, but as sample size increases this approaches the standard normal distribution because </a:t>
            </a:r>
            <a:r>
              <a:rPr lang="en-US" altLang="en-US" i="1" dirty="0"/>
              <a:t>standard deviation</a:t>
            </a:r>
            <a:r>
              <a:rPr lang="en-US" altLang="en-US" dirty="0"/>
              <a:t> is well estimated.</a:t>
            </a:r>
          </a:p>
        </p:txBody>
      </p:sp>
      <p:pic>
        <p:nvPicPr>
          <p:cNvPr id="4" name="Picture 3" descr="Student's t distribution plots. Top: PDFs for degrees of freedom 1, 2, 5, and infinity; fewer df give lower peaks and fatter tails, approaching normal as df grows. Bottom: matching CDFs." title="Student's t distribution plots. Top: PDFs for degrees of freedom 1, 2, 5, and i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146" y="0"/>
            <a:ext cx="3983854" cy="6858000"/>
          </a:xfrm>
          <a:prstGeom prst="rect">
            <a:avLst/>
          </a:prstGeom>
        </p:spPr>
      </p:pic>
    </p:spTree>
    <p:extLst>
      <p:ext uri="{BB962C8B-B14F-4D97-AF65-F5344CB8AC3E}">
        <p14:creationId xmlns:p14="http://schemas.microsoft.com/office/powerpoint/2010/main" val="963945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r>
              <a:rPr lang="en-US" altLang="en-US" sz="4000"/>
              <a:t>Properties of the </a:t>
            </a:r>
            <a:r>
              <a:rPr lang="en-US" altLang="en-US" sz="4000" i="1"/>
              <a:t>t</a:t>
            </a:r>
            <a:r>
              <a:rPr lang="en-US" altLang="en-US" sz="4000"/>
              <a:t>-distribution-II</a:t>
            </a:r>
          </a:p>
        </p:txBody>
      </p:sp>
      <p:pic>
        <p:nvPicPr>
          <p:cNvPr id="7171"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l="1860" t="2330" r="1860" b="2330"/>
          <a:stretch>
            <a:fillRect/>
          </a:stretch>
        </p:blipFill>
        <p:spPr>
          <a:xfrm>
            <a:off x="5943600" y="2362200"/>
            <a:ext cx="3810000" cy="3041650"/>
          </a:xfrm>
          <a:noFill/>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Lst>
        </p:spPr>
      </p:pic>
      <p:sp>
        <p:nvSpPr>
          <p:cNvPr id="7173" name="Text Box 8"/>
          <p:cNvSpPr txBox="1">
            <a:spLocks noChangeArrowheads="1"/>
          </p:cNvSpPr>
          <p:nvPr/>
        </p:nvSpPr>
        <p:spPr bwMode="auto">
          <a:xfrm flipH="1" flipV="1">
            <a:off x="6248400" y="4114801"/>
            <a:ext cx="83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eaLnBrk="1" hangingPunct="1"/>
            <a:r>
              <a:rPr lang="en-US" altLang="en-US" sz="2000"/>
              <a:t>df=2</a:t>
            </a:r>
          </a:p>
        </p:txBody>
      </p:sp>
      <p:sp>
        <p:nvSpPr>
          <p:cNvPr id="7174" name="Text Box 9"/>
          <p:cNvSpPr txBox="1">
            <a:spLocks noChangeArrowheads="1"/>
          </p:cNvSpPr>
          <p:nvPr/>
        </p:nvSpPr>
        <p:spPr bwMode="auto">
          <a:xfrm flipH="1" flipV="1">
            <a:off x="8458200" y="2895601"/>
            <a:ext cx="83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eaLnBrk="1" hangingPunct="1"/>
            <a:r>
              <a:rPr lang="en-US" altLang="en-US" sz="2000"/>
              <a:t>df=5</a:t>
            </a:r>
          </a:p>
        </p:txBody>
      </p:sp>
      <p:sp>
        <p:nvSpPr>
          <p:cNvPr id="7175" name="Line 10"/>
          <p:cNvSpPr>
            <a:spLocks noChangeShapeType="1"/>
          </p:cNvSpPr>
          <p:nvPr/>
        </p:nvSpPr>
        <p:spPr bwMode="auto">
          <a:xfrm flipH="1">
            <a:off x="8305800" y="3276600"/>
            <a:ext cx="457200" cy="304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a:p>
        </p:txBody>
      </p:sp>
      <p:sp>
        <p:nvSpPr>
          <p:cNvPr id="7176" name="Line 11"/>
          <p:cNvSpPr>
            <a:spLocks noChangeShapeType="1"/>
          </p:cNvSpPr>
          <p:nvPr/>
        </p:nvSpPr>
        <p:spPr bwMode="auto">
          <a:xfrm flipH="1">
            <a:off x="6705600" y="4419600"/>
            <a:ext cx="76200" cy="381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a:p>
        </p:txBody>
      </p:sp>
      <p:sp>
        <p:nvSpPr>
          <p:cNvPr id="2" name="TextBox 1">
            <a:extLst>
              <a:ext uri="{FF2B5EF4-FFF2-40B4-BE49-F238E27FC236}">
                <a16:creationId xmlns:a16="http://schemas.microsoft.com/office/drawing/2014/main" id="{388623F4-A517-35C0-EA1E-08C705DD3EAD}"/>
              </a:ext>
            </a:extLst>
          </p:cNvPr>
          <p:cNvSpPr txBox="1"/>
          <p:nvPr/>
        </p:nvSpPr>
        <p:spPr>
          <a:xfrm>
            <a:off x="2538374" y="6318250"/>
            <a:ext cx="5919826" cy="369332"/>
          </a:xfrm>
          <a:prstGeom prst="rect">
            <a:avLst/>
          </a:prstGeom>
          <a:noFill/>
        </p:spPr>
        <p:txBody>
          <a:bodyPr wrap="none" rtlCol="0">
            <a:spAutoFit/>
          </a:bodyPr>
          <a:lstStyle/>
          <a:p>
            <a:r>
              <a:rPr lang="en-US" dirty="0"/>
              <a:t>Taal, open R and show estimate and standard error produce t</a:t>
            </a:r>
          </a:p>
        </p:txBody>
      </p:sp>
      <p:sp>
        <p:nvSpPr>
          <p:cNvPr id="3" name="TextBox 2">
            <a:extLst>
              <a:ext uri="{FF2B5EF4-FFF2-40B4-BE49-F238E27FC236}">
                <a16:creationId xmlns:a16="http://schemas.microsoft.com/office/drawing/2014/main" id="{3A2E320C-5655-250E-0D27-23ED480B4099}"/>
              </a:ext>
            </a:extLst>
          </p:cNvPr>
          <p:cNvSpPr txBox="1"/>
          <p:nvPr/>
        </p:nvSpPr>
        <p:spPr>
          <a:xfrm>
            <a:off x="1648046" y="1619012"/>
            <a:ext cx="996619" cy="369332"/>
          </a:xfrm>
          <a:prstGeom prst="rect">
            <a:avLst/>
          </a:prstGeom>
          <a:noFill/>
        </p:spPr>
        <p:txBody>
          <a:bodyPr wrap="none" rtlCol="0">
            <a:spAutoFit/>
          </a:bodyPr>
          <a:lstStyle/>
          <a:p>
            <a:r>
              <a:rPr lang="en-US" dirty="0"/>
              <a:t>Estimate</a:t>
            </a:r>
          </a:p>
        </p:txBody>
      </p:sp>
      <p:cxnSp>
        <p:nvCxnSpPr>
          <p:cNvPr id="5" name="Straight Arrow Connector 4">
            <a:extLst>
              <a:ext uri="{FF2B5EF4-FFF2-40B4-BE49-F238E27FC236}">
                <a16:creationId xmlns:a16="http://schemas.microsoft.com/office/drawing/2014/main" id="{6D983EFD-2E9D-A7B5-E329-45F8863AA461}"/>
              </a:ext>
            </a:extLst>
          </p:cNvPr>
          <p:cNvCxnSpPr>
            <a:cxnSpLocks/>
            <a:stCxn id="3" idx="2"/>
          </p:cNvCxnSpPr>
          <p:nvPr/>
        </p:nvCxnSpPr>
        <p:spPr>
          <a:xfrm>
            <a:off x="2146356" y="1988344"/>
            <a:ext cx="841393" cy="74594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5A829C0-A043-018C-C2EF-8DF2E9F17D13}"/>
              </a:ext>
            </a:extLst>
          </p:cNvPr>
          <p:cNvSpPr txBox="1"/>
          <p:nvPr/>
        </p:nvSpPr>
        <p:spPr>
          <a:xfrm>
            <a:off x="4386371" y="1577068"/>
            <a:ext cx="4910029" cy="369332"/>
          </a:xfrm>
          <a:prstGeom prst="rect">
            <a:avLst/>
          </a:prstGeom>
          <a:noFill/>
        </p:spPr>
        <p:txBody>
          <a:bodyPr wrap="square" rtlCol="0">
            <a:spAutoFit/>
          </a:bodyPr>
          <a:lstStyle/>
          <a:p>
            <a:r>
              <a:rPr lang="en-US" dirty="0"/>
              <a:t>True Mean. Typically zero for hypothesis testing</a:t>
            </a:r>
          </a:p>
        </p:txBody>
      </p:sp>
      <p:cxnSp>
        <p:nvCxnSpPr>
          <p:cNvPr id="7" name="Straight Arrow Connector 6">
            <a:extLst>
              <a:ext uri="{FF2B5EF4-FFF2-40B4-BE49-F238E27FC236}">
                <a16:creationId xmlns:a16="http://schemas.microsoft.com/office/drawing/2014/main" id="{926CACE7-A46B-4143-94D0-04F5DDEF87F7}"/>
              </a:ext>
            </a:extLst>
          </p:cNvPr>
          <p:cNvCxnSpPr>
            <a:cxnSpLocks/>
          </p:cNvCxnSpPr>
          <p:nvPr/>
        </p:nvCxnSpPr>
        <p:spPr>
          <a:xfrm flipH="1">
            <a:off x="3648287" y="2012870"/>
            <a:ext cx="1761913" cy="69304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AC1F06C-1A4A-376C-129A-11E2F703BFEF}"/>
              </a:ext>
            </a:extLst>
          </p:cNvPr>
          <p:cNvSpPr txBox="1"/>
          <p:nvPr/>
        </p:nvSpPr>
        <p:spPr>
          <a:xfrm>
            <a:off x="2713747" y="3930451"/>
            <a:ext cx="1555169" cy="369332"/>
          </a:xfrm>
          <a:prstGeom prst="rect">
            <a:avLst/>
          </a:prstGeom>
          <a:noFill/>
        </p:spPr>
        <p:txBody>
          <a:bodyPr wrap="none" rtlCol="0">
            <a:spAutoFit/>
          </a:bodyPr>
          <a:lstStyle/>
          <a:p>
            <a:r>
              <a:rPr lang="en-US" dirty="0"/>
              <a:t>Standard error</a:t>
            </a:r>
          </a:p>
        </p:txBody>
      </p:sp>
      <p:cxnSp>
        <p:nvCxnSpPr>
          <p:cNvPr id="13" name="Straight Arrow Connector 12">
            <a:extLst>
              <a:ext uri="{FF2B5EF4-FFF2-40B4-BE49-F238E27FC236}">
                <a16:creationId xmlns:a16="http://schemas.microsoft.com/office/drawing/2014/main" id="{435BD069-1604-F0C1-ED73-82B5CA58F1A5}"/>
              </a:ext>
            </a:extLst>
          </p:cNvPr>
          <p:cNvCxnSpPr>
            <a:cxnSpLocks/>
            <a:stCxn id="12" idx="0"/>
          </p:cNvCxnSpPr>
          <p:nvPr/>
        </p:nvCxnSpPr>
        <p:spPr>
          <a:xfrm flipV="1">
            <a:off x="3491332" y="3580270"/>
            <a:ext cx="950039" cy="350181"/>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7177" name="TextBox 7176"/>
          <p:cNvSpPr txBox="1"/>
          <p:nvPr/>
        </p:nvSpPr>
        <p:spPr>
          <a:xfrm>
            <a:off x="2362200" y="2846844"/>
            <a:ext cx="3048000" cy="430887"/>
          </a:xfrm>
          <a:prstGeom prst="rect">
            <a:avLst/>
          </a:prstGeom>
          <a:noFill/>
        </p:spPr>
        <p:txBody>
          <a:bodyPr wrap="square" lIns="0" tIns="0" rIns="0" bIns="0" anchor="ctr">
            <a:spAutoFit/>
          </a:bodyPr>
          <a:lstStyle/>
          <a:p>
            <a:r>
              <a:rPr sz="2800" dirty="0">
                <a:latin typeface="Cambria"/>
              </a:rPr>
              <a:t>t = (x̄ − </a:t>
            </a:r>
            <a:r>
              <a:rPr sz="2800" dirty="0" err="1">
                <a:latin typeface="Cambria"/>
              </a:rPr>
              <a:t>μ</a:t>
            </a:r>
            <a:r>
              <a:rPr sz="2800" dirty="0">
                <a:latin typeface="Cambria"/>
              </a:rPr>
              <a:t>) / (s / √n)</a:t>
            </a:r>
          </a:p>
        </p:txBody>
      </p:sp>
    </p:spTree>
    <p:extLst>
      <p:ext uri="{BB962C8B-B14F-4D97-AF65-F5344CB8AC3E}">
        <p14:creationId xmlns:p14="http://schemas.microsoft.com/office/powerpoint/2010/main" val="2026933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376" y="-343678"/>
            <a:ext cx="8943975" cy="1143000"/>
          </a:xfrm>
        </p:spPr>
        <p:txBody>
          <a:bodyPr/>
          <a:lstStyle/>
          <a:p>
            <a:pPr algn="ctr">
              <a:defRPr/>
            </a:pPr>
            <a:r>
              <a:rPr lang="en-US" dirty="0"/>
              <a:t>The Lognormal distribution</a:t>
            </a:r>
          </a:p>
        </p:txBody>
      </p:sp>
      <p:pic>
        <p:nvPicPr>
          <p:cNvPr id="4" name="Picture 3" descr="Lognormal PDF plot, x from 0. Three right-skewed curves with mean 0 and sigma 0.25, 0.5, 1; smaller sigma gives a taller, narrower peak. All are zero at x=0 and positive only." title="Lognormal PDF plot, x from 0. Three right-skewed curves with mean 0 and sigma 0."/>
          <p:cNvPicPr>
            <a:picLocks noChangeAspect="1"/>
          </p:cNvPicPr>
          <p:nvPr/>
        </p:nvPicPr>
        <p:blipFill>
          <a:blip r:embed="rId2"/>
          <a:stretch>
            <a:fillRect/>
          </a:stretch>
        </p:blipFill>
        <p:spPr>
          <a:xfrm>
            <a:off x="647700" y="799322"/>
            <a:ext cx="4826000" cy="4697963"/>
          </a:xfrm>
          <a:prstGeom prst="rect">
            <a:avLst/>
          </a:prstGeom>
        </p:spPr>
      </p:pic>
      <p:sp>
        <p:nvSpPr>
          <p:cNvPr id="12" name="TextBox 11"/>
          <p:cNvSpPr txBox="1"/>
          <p:nvPr/>
        </p:nvSpPr>
        <p:spPr>
          <a:xfrm>
            <a:off x="1937902" y="5638490"/>
            <a:ext cx="8290796" cy="830997"/>
          </a:xfrm>
          <a:prstGeom prst="rect">
            <a:avLst/>
          </a:prstGeom>
          <a:noFill/>
        </p:spPr>
        <p:txBody>
          <a:bodyPr wrap="none" rtlCol="0">
            <a:spAutoFit/>
          </a:bodyPr>
          <a:lstStyle/>
          <a:p>
            <a:pPr algn="ctr"/>
            <a:r>
              <a:rPr lang="en-US" sz="2400" b="1" dirty="0"/>
              <a:t>The log of a lognormal random variable is Normally distributed!</a:t>
            </a:r>
          </a:p>
          <a:p>
            <a:pPr algn="ctr"/>
            <a:r>
              <a:rPr lang="en-US" sz="2400" dirty="0"/>
              <a:t>If </a:t>
            </a:r>
            <a:r>
              <a:rPr lang="en-US" sz="2400" dirty="0" err="1"/>
              <a:t>X~Normal</a:t>
            </a:r>
            <a:r>
              <a:rPr lang="en-US" sz="2400" dirty="0"/>
              <a:t>(</a:t>
            </a:r>
            <a:r>
              <a:rPr lang="en-US" altLang="en-US" sz="2400" i="1" dirty="0"/>
              <a:t>μ,</a:t>
            </a:r>
            <a:r>
              <a:rPr lang="el-GR" sz="2400" dirty="0"/>
              <a:t> σ</a:t>
            </a:r>
            <a:r>
              <a:rPr lang="el-GR" sz="2400" baseline="30000" dirty="0"/>
              <a:t>2</a:t>
            </a:r>
            <a:r>
              <a:rPr lang="en-US" sz="2400" dirty="0"/>
              <a:t>), then Y=</a:t>
            </a:r>
            <a:r>
              <a:rPr lang="en-US" sz="2400" dirty="0" err="1"/>
              <a:t>e</a:t>
            </a:r>
            <a:r>
              <a:rPr lang="en-US" sz="2400" baseline="30000" dirty="0" err="1"/>
              <a:t>X</a:t>
            </a:r>
            <a:r>
              <a:rPr lang="en-US" sz="2400" dirty="0"/>
              <a:t> ~ lognormal(</a:t>
            </a:r>
            <a:r>
              <a:rPr lang="en-US" altLang="en-US" sz="2400" i="1" dirty="0"/>
              <a:t>μ,</a:t>
            </a:r>
            <a:r>
              <a:rPr lang="el-GR" sz="2400" dirty="0"/>
              <a:t> σ</a:t>
            </a:r>
            <a:r>
              <a:rPr lang="el-GR" sz="2400" baseline="30000" dirty="0"/>
              <a:t>2</a:t>
            </a:r>
            <a:r>
              <a:rPr lang="en-US" sz="2400" dirty="0"/>
              <a:t>)</a:t>
            </a:r>
          </a:p>
        </p:txBody>
      </p:sp>
      <p:sp>
        <p:nvSpPr>
          <p:cNvPr id="13" name="TextBox 12"/>
          <p:cNvSpPr txBox="1"/>
          <p:nvPr/>
        </p:nvSpPr>
        <p:spPr>
          <a:xfrm>
            <a:off x="6083299" y="1322113"/>
            <a:ext cx="5793267" cy="1231106"/>
          </a:xfrm>
          <a:prstGeom prst="rect">
            <a:avLst/>
          </a:prstGeom>
          <a:noFill/>
        </p:spPr>
        <p:txBody>
          <a:bodyPr wrap="square" lIns="0" tIns="0" rIns="0" bIns="0" anchor="ctr">
            <a:spAutoFit/>
          </a:bodyPr>
          <a:lstStyle/>
          <a:p>
            <a:r>
              <a:rPr sz="2000" b="0" dirty="0">
                <a:latin typeface="Cambria"/>
              </a:rPr>
              <a:t>Lognormal(</a:t>
            </a:r>
            <a:r>
              <a:rPr sz="2000" b="0" dirty="0" err="1">
                <a:latin typeface="Cambria"/>
              </a:rPr>
              <a:t>μ</a:t>
            </a:r>
            <a:r>
              <a:rPr sz="2000" b="0" dirty="0">
                <a:latin typeface="Cambria"/>
              </a:rPr>
              <a:t>, σ</a:t>
            </a:r>
            <a:r>
              <a:rPr sz="2000" b="0" baseline="30000" dirty="0">
                <a:latin typeface="Cambria"/>
              </a:rPr>
              <a:t>2</a:t>
            </a:r>
            <a:r>
              <a:rPr sz="2000" b="0" dirty="0">
                <a:latin typeface="Cambria"/>
              </a:rPr>
              <a:t>)</a:t>
            </a:r>
          </a:p>
          <a:p>
            <a:r>
              <a:rPr sz="2000" b="0" dirty="0">
                <a:latin typeface="Cambria"/>
              </a:rPr>
              <a:t>Parameters:  </a:t>
            </a:r>
            <a:r>
              <a:rPr sz="2000" b="0" dirty="0" err="1">
                <a:latin typeface="Cambria"/>
              </a:rPr>
              <a:t>μ</a:t>
            </a:r>
            <a:r>
              <a:rPr sz="2000" b="0" dirty="0">
                <a:latin typeface="Cambria"/>
              </a:rPr>
              <a:t> ∈ (−∞, +∞),  </a:t>
            </a:r>
            <a:r>
              <a:rPr sz="2000" b="0" dirty="0" err="1">
                <a:latin typeface="Cambria"/>
              </a:rPr>
              <a:t>σ</a:t>
            </a:r>
            <a:r>
              <a:rPr sz="2000" b="0" dirty="0">
                <a:latin typeface="Cambria"/>
              </a:rPr>
              <a:t> &gt; 0</a:t>
            </a:r>
          </a:p>
          <a:p>
            <a:r>
              <a:rPr sz="2000" b="0" dirty="0">
                <a:latin typeface="Cambria"/>
              </a:rPr>
              <a:t>Support:  x ∈ (0, +∞)</a:t>
            </a:r>
          </a:p>
          <a:p>
            <a:r>
              <a:rPr sz="2000" b="0" dirty="0">
                <a:latin typeface="Cambria"/>
              </a:rPr>
              <a:t>PDF:  f(x) = 1/(x </a:t>
            </a:r>
            <a:r>
              <a:rPr sz="2000" b="0" dirty="0" err="1">
                <a:latin typeface="Cambria"/>
              </a:rPr>
              <a:t>σ</a:t>
            </a:r>
            <a:r>
              <a:rPr sz="2000" b="0" dirty="0">
                <a:latin typeface="Cambria"/>
              </a:rPr>
              <a:t> √(2π)) · exp( −(ln x − </a:t>
            </a:r>
            <a:r>
              <a:rPr sz="2000" b="0" dirty="0" err="1">
                <a:latin typeface="Cambria"/>
              </a:rPr>
              <a:t>μ</a:t>
            </a:r>
            <a:r>
              <a:rPr sz="2000" b="0" dirty="0">
                <a:latin typeface="Cambria"/>
              </a:rPr>
              <a:t>)</a:t>
            </a:r>
            <a:r>
              <a:rPr sz="2000" b="0" baseline="30000" dirty="0">
                <a:latin typeface="Cambria"/>
              </a:rPr>
              <a:t>2</a:t>
            </a:r>
            <a:r>
              <a:rPr sz="2000" b="0" dirty="0">
                <a:latin typeface="Cambria"/>
              </a:rPr>
              <a:t> / (2σ</a:t>
            </a:r>
            <a:r>
              <a:rPr sz="2000" b="0" baseline="30000" dirty="0">
                <a:latin typeface="Cambria"/>
              </a:rPr>
              <a:t>2</a:t>
            </a:r>
            <a:r>
              <a:rPr sz="2000" b="0" dirty="0">
                <a:latin typeface="Cambria"/>
              </a:rPr>
              <a:t>) )</a:t>
            </a:r>
          </a:p>
        </p:txBody>
      </p:sp>
      <p:sp>
        <p:nvSpPr>
          <p:cNvPr id="14" name="TextBox 13"/>
          <p:cNvSpPr txBox="1"/>
          <p:nvPr/>
        </p:nvSpPr>
        <p:spPr>
          <a:xfrm>
            <a:off x="6083300" y="3820372"/>
            <a:ext cx="4591051" cy="1231106"/>
          </a:xfrm>
          <a:prstGeom prst="rect">
            <a:avLst/>
          </a:prstGeom>
          <a:noFill/>
        </p:spPr>
        <p:txBody>
          <a:bodyPr wrap="square" lIns="0" tIns="0" rIns="0" bIns="0" anchor="ctr">
            <a:spAutoFit/>
          </a:bodyPr>
          <a:lstStyle/>
          <a:p>
            <a:r>
              <a:rPr sz="2000" b="0">
                <a:latin typeface="Cambria"/>
              </a:rPr>
              <a:t>Mean:  exp(μ + σ</a:t>
            </a:r>
            <a:r>
              <a:rPr sz="2000" b="0" baseline="30000">
                <a:latin typeface="Cambria"/>
              </a:rPr>
              <a:t>2</a:t>
            </a:r>
            <a:r>
              <a:rPr sz="2000" b="0">
                <a:latin typeface="Cambria"/>
              </a:rPr>
              <a:t>/2)</a:t>
            </a:r>
          </a:p>
          <a:p>
            <a:r>
              <a:rPr sz="2000" b="0">
                <a:latin typeface="Cambria"/>
              </a:rPr>
              <a:t>Median:  exp(μ)</a:t>
            </a:r>
          </a:p>
          <a:p>
            <a:r>
              <a:rPr sz="2000" b="0">
                <a:latin typeface="Cambria"/>
              </a:rPr>
              <a:t>Mode:  exp(μ − σ</a:t>
            </a:r>
            <a:r>
              <a:rPr sz="2000" b="0" baseline="30000">
                <a:latin typeface="Cambria"/>
              </a:rPr>
              <a:t>2</a:t>
            </a:r>
            <a:r>
              <a:rPr sz="2000" b="0">
                <a:latin typeface="Cambria"/>
              </a:rPr>
              <a:t>)</a:t>
            </a:r>
          </a:p>
          <a:p>
            <a:r>
              <a:rPr sz="2000" b="0">
                <a:latin typeface="Cambria"/>
              </a:rPr>
              <a:t>Variance:  [exp(σ</a:t>
            </a:r>
            <a:r>
              <a:rPr sz="2000" b="0" baseline="30000">
                <a:latin typeface="Cambria"/>
              </a:rPr>
              <a:t>2</a:t>
            </a:r>
            <a:r>
              <a:rPr sz="2000" b="0">
                <a:latin typeface="Cambria"/>
              </a:rPr>
              <a:t>) − 1] · exp(2μ + σ</a:t>
            </a:r>
            <a:r>
              <a:rPr sz="2000" b="0" baseline="30000">
                <a:latin typeface="Cambria"/>
              </a:rPr>
              <a:t>2</a:t>
            </a:r>
            <a:r>
              <a:rPr sz="2000" b="0">
                <a:latin typeface="Cambria"/>
              </a:rPr>
              <a:t>)</a:t>
            </a:r>
          </a:p>
        </p:txBody>
      </p:sp>
    </p:spTree>
    <p:extLst>
      <p:ext uri="{BB962C8B-B14F-4D97-AF65-F5344CB8AC3E}">
        <p14:creationId xmlns:p14="http://schemas.microsoft.com/office/powerpoint/2010/main" val="19865897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376" y="-343678"/>
            <a:ext cx="8943975" cy="1143000"/>
          </a:xfrm>
        </p:spPr>
        <p:txBody>
          <a:bodyPr/>
          <a:lstStyle/>
          <a:p>
            <a:pPr>
              <a:defRPr/>
            </a:pPr>
            <a:r>
              <a:rPr lang="en-US" dirty="0"/>
              <a:t>Remember the </a:t>
            </a:r>
            <a:r>
              <a:rPr lang="en-US"/>
              <a:t>Gamma distribution</a:t>
            </a:r>
          </a:p>
        </p:txBody>
      </p:sp>
      <p:pic>
        <p:nvPicPr>
          <p:cNvPr id="289795" name="Picture 2" descr="Gamma PDF plot, x from 0 to 20, for several shape k and scale theta values. Small k gives a decreasing curve; larger k gives right-skewed humps that shift right and flatten." title="Gamma PDF plot, x from 0 to 20, for several shape k and scale theta values. Sm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833" y="1374711"/>
            <a:ext cx="5534084"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796" name="TextBox 3"/>
          <p:cNvSpPr txBox="1">
            <a:spLocks noChangeArrowheads="1"/>
          </p:cNvSpPr>
          <p:nvPr/>
        </p:nvSpPr>
        <p:spPr bwMode="auto">
          <a:xfrm>
            <a:off x="1438810" y="585119"/>
            <a:ext cx="100225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a:spcBef>
                <a:spcPct val="0"/>
              </a:spcBef>
              <a:buClrTx/>
              <a:buSzTx/>
              <a:buFontTx/>
              <a:buNone/>
            </a:pPr>
            <a:r>
              <a:rPr lang="en-US" altLang="en-US" sz="2400" dirty="0"/>
              <a:t>Flexible distribution for positive data. VERY useful in statistical modelling</a:t>
            </a:r>
          </a:p>
        </p:txBody>
      </p:sp>
      <p:pic>
        <p:nvPicPr>
          <p:cNvPr id="289800" name="Picture 9" descr="Text: A gamma with shape alpha=1 is an exponential(beta) distribution. A gamma with alpha = v/2 and beta = 1/2 is a chi-squared random variable with v degrees of freedom." title="Text: A gamma with shape alpha=1 is an exponential(beta) distribution. A gamma w"/>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5685612"/>
            <a:ext cx="12192000" cy="1126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9788616" y="1129657"/>
            <a:ext cx="1434047" cy="369332"/>
          </a:xfrm>
          <a:prstGeom prst="rect">
            <a:avLst/>
          </a:prstGeom>
          <a:noFill/>
        </p:spPr>
        <p:txBody>
          <a:bodyPr wrap="none" rtlCol="0">
            <a:spAutoFit/>
          </a:bodyPr>
          <a:lstStyle/>
          <a:p>
            <a:r>
              <a:rPr lang="en-US"/>
              <a:t>Standard in R</a:t>
            </a:r>
          </a:p>
        </p:txBody>
      </p:sp>
      <p:sp>
        <p:nvSpPr>
          <p:cNvPr id="289801" name="TextBox 289800"/>
          <p:cNvSpPr txBox="1"/>
          <p:nvPr/>
        </p:nvSpPr>
        <p:spPr>
          <a:xfrm>
            <a:off x="6488114" y="3537599"/>
            <a:ext cx="5475286" cy="615553"/>
          </a:xfrm>
          <a:prstGeom prst="rect">
            <a:avLst/>
          </a:prstGeom>
          <a:noFill/>
        </p:spPr>
        <p:txBody>
          <a:bodyPr wrap="square" lIns="0" tIns="0" rIns="0" bIns="0" anchor="ctr">
            <a:spAutoFit/>
          </a:bodyPr>
          <a:lstStyle/>
          <a:p>
            <a:r>
              <a:rPr sz="2000" b="0" dirty="0">
                <a:latin typeface="Cambria"/>
              </a:rPr>
              <a:t>E[X] = </a:t>
            </a:r>
            <a:r>
              <a:rPr sz="2000" b="0" dirty="0" err="1">
                <a:latin typeface="Cambria"/>
              </a:rPr>
              <a:t>kθ</a:t>
            </a:r>
            <a:r>
              <a:rPr sz="2000" b="0" dirty="0">
                <a:latin typeface="Cambria"/>
              </a:rPr>
              <a:t>  (shape-scale)</a:t>
            </a:r>
            <a:endParaRPr lang="en-US" sz="2000" b="0" dirty="0">
              <a:latin typeface="Cambria"/>
            </a:endParaRPr>
          </a:p>
          <a:p>
            <a:r>
              <a:rPr sz="2000" b="0" dirty="0">
                <a:latin typeface="Cambria"/>
              </a:rPr>
              <a:t>E[X] = α/β  (shape-rate)</a:t>
            </a:r>
          </a:p>
        </p:txBody>
      </p:sp>
      <p:sp>
        <p:nvSpPr>
          <p:cNvPr id="289802" name="TextBox 289801"/>
          <p:cNvSpPr txBox="1"/>
          <p:nvPr/>
        </p:nvSpPr>
        <p:spPr>
          <a:xfrm>
            <a:off x="6488114" y="1554375"/>
            <a:ext cx="5534084" cy="1846659"/>
          </a:xfrm>
          <a:prstGeom prst="rect">
            <a:avLst/>
          </a:prstGeom>
          <a:noFill/>
        </p:spPr>
        <p:txBody>
          <a:bodyPr wrap="square" lIns="0" tIns="0" rIns="0" bIns="0" anchor="ctr">
            <a:spAutoFit/>
          </a:bodyPr>
          <a:lstStyle/>
          <a:p>
            <a:r>
              <a:rPr sz="2000" b="0" dirty="0">
                <a:latin typeface="Cambria"/>
              </a:rPr>
              <a:t>Params — shape-scale: k&gt;0, </a:t>
            </a:r>
            <a:r>
              <a:rPr sz="2000" b="0" dirty="0" err="1">
                <a:latin typeface="Cambria"/>
              </a:rPr>
              <a:t>θ</a:t>
            </a:r>
            <a:r>
              <a:rPr sz="2000" b="0" dirty="0">
                <a:latin typeface="Cambria"/>
              </a:rPr>
              <a:t>&gt;0; shape-rate: α&gt;0, β&gt;0 (std in R)</a:t>
            </a:r>
          </a:p>
          <a:p>
            <a:r>
              <a:rPr sz="2000" b="0" dirty="0">
                <a:latin typeface="Cambria"/>
              </a:rPr>
              <a:t>Support:  x ∈ (0, ∞)</a:t>
            </a:r>
            <a:endParaRPr lang="en-US" sz="2000" b="0" dirty="0">
              <a:latin typeface="Cambria"/>
            </a:endParaRPr>
          </a:p>
          <a:p>
            <a:endParaRPr sz="2000" b="0" dirty="0">
              <a:latin typeface="Cambria"/>
            </a:endParaRPr>
          </a:p>
          <a:p>
            <a:r>
              <a:rPr sz="2000" b="0" dirty="0">
                <a:latin typeface="Cambria"/>
              </a:rPr>
              <a:t>PDF (shape-scale):  f(x) = 1/(</a:t>
            </a:r>
            <a:r>
              <a:rPr sz="2000" b="0" dirty="0" err="1">
                <a:latin typeface="Cambria"/>
              </a:rPr>
              <a:t>Γ</a:t>
            </a:r>
            <a:r>
              <a:rPr sz="2000" b="0" dirty="0">
                <a:latin typeface="Cambria"/>
              </a:rPr>
              <a:t>(k) </a:t>
            </a:r>
            <a:r>
              <a:rPr sz="2000" b="0" dirty="0" err="1">
                <a:latin typeface="Cambria"/>
              </a:rPr>
              <a:t>θ</a:t>
            </a:r>
            <a:r>
              <a:rPr sz="2000" b="0" baseline="30000" dirty="0" err="1">
                <a:latin typeface="Cambria"/>
              </a:rPr>
              <a:t>k</a:t>
            </a:r>
            <a:r>
              <a:rPr sz="2000" b="0" dirty="0">
                <a:latin typeface="Cambria"/>
              </a:rPr>
              <a:t>) · x</a:t>
            </a:r>
            <a:r>
              <a:rPr sz="2000" b="0" baseline="30000" dirty="0">
                <a:latin typeface="Cambria"/>
              </a:rPr>
              <a:t>k−1</a:t>
            </a:r>
            <a:r>
              <a:rPr sz="2000" b="0" dirty="0">
                <a:latin typeface="Cambria"/>
              </a:rPr>
              <a:t> · e</a:t>
            </a:r>
            <a:r>
              <a:rPr sz="2000" b="0" baseline="30000" dirty="0">
                <a:latin typeface="Cambria"/>
              </a:rPr>
              <a:t>−x/</a:t>
            </a:r>
            <a:r>
              <a:rPr sz="2000" b="0" baseline="30000" dirty="0" err="1">
                <a:latin typeface="Cambria"/>
              </a:rPr>
              <a:t>θ</a:t>
            </a:r>
            <a:endParaRPr sz="2000" b="0" baseline="30000" dirty="0">
              <a:latin typeface="Cambria"/>
            </a:endParaRPr>
          </a:p>
          <a:p>
            <a:r>
              <a:rPr sz="2000" b="0" dirty="0">
                <a:latin typeface="Cambria"/>
              </a:rPr>
              <a:t>PDF (shape-rate):  f(x) = β</a:t>
            </a:r>
            <a:r>
              <a:rPr sz="2000" b="0" baseline="30000" dirty="0">
                <a:latin typeface="Cambria"/>
              </a:rPr>
              <a:t>α</a:t>
            </a:r>
            <a:r>
              <a:rPr sz="2000" b="0" dirty="0">
                <a:latin typeface="Cambria"/>
              </a:rPr>
              <a:t>/</a:t>
            </a:r>
            <a:r>
              <a:rPr sz="2000" b="0" dirty="0" err="1">
                <a:latin typeface="Cambria"/>
              </a:rPr>
              <a:t>Γ</a:t>
            </a:r>
            <a:r>
              <a:rPr sz="2000" b="0" dirty="0">
                <a:latin typeface="Cambria"/>
              </a:rPr>
              <a:t>(α) · x</a:t>
            </a:r>
            <a:r>
              <a:rPr sz="2000" b="0" baseline="30000" dirty="0">
                <a:latin typeface="Cambria"/>
              </a:rPr>
              <a:t>α−1</a:t>
            </a:r>
            <a:r>
              <a:rPr sz="2000" b="0" dirty="0">
                <a:latin typeface="Cambria"/>
              </a:rPr>
              <a:t> · e</a:t>
            </a:r>
            <a:r>
              <a:rPr sz="2000" b="0" baseline="30000" dirty="0">
                <a:latin typeface="Cambria"/>
              </a:rPr>
              <a:t>−βx</a:t>
            </a:r>
          </a:p>
        </p:txBody>
      </p:sp>
      <p:sp>
        <p:nvSpPr>
          <p:cNvPr id="289803" name="TextBox 289802"/>
          <p:cNvSpPr txBox="1"/>
          <p:nvPr/>
        </p:nvSpPr>
        <p:spPr>
          <a:xfrm>
            <a:off x="6488114" y="4397973"/>
            <a:ext cx="5475286" cy="615553"/>
          </a:xfrm>
          <a:prstGeom prst="rect">
            <a:avLst/>
          </a:prstGeom>
          <a:noFill/>
        </p:spPr>
        <p:txBody>
          <a:bodyPr wrap="square" lIns="0" tIns="0" rIns="0" bIns="0" anchor="ctr">
            <a:spAutoFit/>
          </a:bodyPr>
          <a:lstStyle/>
          <a:p>
            <a:r>
              <a:rPr sz="2000" b="0" dirty="0">
                <a:latin typeface="Cambria"/>
              </a:rPr>
              <a:t>Var(X) = kθ</a:t>
            </a:r>
            <a:r>
              <a:rPr sz="2000" b="0" baseline="30000" dirty="0">
                <a:latin typeface="Cambria"/>
              </a:rPr>
              <a:t>2</a:t>
            </a:r>
            <a:r>
              <a:rPr sz="2000" b="0" dirty="0">
                <a:latin typeface="Cambria"/>
              </a:rPr>
              <a:t>  (shape-scale)</a:t>
            </a:r>
            <a:endParaRPr lang="en-US" sz="2000" b="0" dirty="0">
              <a:latin typeface="Cambria"/>
            </a:endParaRPr>
          </a:p>
          <a:p>
            <a:r>
              <a:rPr sz="2000" b="0" dirty="0">
                <a:latin typeface="Cambria"/>
              </a:rPr>
              <a:t>Var(X) = α/β</a:t>
            </a:r>
            <a:r>
              <a:rPr sz="2000" b="0" baseline="30000" dirty="0">
                <a:latin typeface="Cambria"/>
              </a:rPr>
              <a:t>2</a:t>
            </a:r>
            <a:r>
              <a:rPr sz="2000" b="0" dirty="0">
                <a:latin typeface="Cambria"/>
              </a:rPr>
              <a:t>  (shape-rate)</a:t>
            </a:r>
          </a:p>
        </p:txBody>
      </p:sp>
    </p:spTree>
    <p:extLst>
      <p:ext uri="{BB962C8B-B14F-4D97-AF65-F5344CB8AC3E}">
        <p14:creationId xmlns:p14="http://schemas.microsoft.com/office/powerpoint/2010/main" val="1979399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376" y="-343678"/>
            <a:ext cx="8943975" cy="1143000"/>
          </a:xfrm>
        </p:spPr>
        <p:txBody>
          <a:bodyPr/>
          <a:lstStyle/>
          <a:p>
            <a:pPr algn="ctr">
              <a:defRPr/>
            </a:pPr>
            <a:r>
              <a:rPr lang="en-US" dirty="0"/>
              <a:t>The Beta distribution</a:t>
            </a:r>
          </a:p>
        </p:txBody>
      </p:sp>
      <p:sp>
        <p:nvSpPr>
          <p:cNvPr id="290819" name="TextBox 3"/>
          <p:cNvSpPr txBox="1">
            <a:spLocks noChangeArrowheads="1"/>
          </p:cNvSpPr>
          <p:nvPr/>
        </p:nvSpPr>
        <p:spPr bwMode="auto">
          <a:xfrm>
            <a:off x="4114368" y="421923"/>
            <a:ext cx="39632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spcBef>
                <a:spcPct val="0"/>
              </a:spcBef>
              <a:buClrTx/>
              <a:buSzTx/>
              <a:buNone/>
            </a:pPr>
            <a:r>
              <a:rPr lang="en-US" altLang="en-US" sz="2400" dirty="0">
                <a:solidFill>
                  <a:srgbClr val="000000"/>
                </a:solidFill>
              </a:rPr>
              <a:t>Distribution for proportions</a:t>
            </a:r>
            <a:endParaRPr lang="en-US" altLang="en-US" sz="2400" dirty="0"/>
          </a:p>
          <a:p>
            <a:pPr>
              <a:spcBef>
                <a:spcPct val="0"/>
              </a:spcBef>
              <a:buClrTx/>
              <a:buSzTx/>
              <a:buFontTx/>
              <a:buNone/>
            </a:pPr>
            <a:endParaRPr lang="en-US" altLang="en-US" sz="2400" dirty="0">
              <a:solidFill>
                <a:srgbClr val="000000"/>
              </a:solidFill>
            </a:endParaRPr>
          </a:p>
        </p:txBody>
      </p:sp>
      <p:pic>
        <p:nvPicPr>
          <p:cNvPr id="290820" name="Picture 2" descr="Beta PDF plot on x from 0 to 1 for several alpha, beta pairs. Shapes range from U-shaped (0.5,0.5) to J-shaped, to a symmetric hump (2,2), showing the Beta's flexibility on [0,1]." title="Beta PDF plot on x from 0 to 1 for several alpha, beta pairs. Shapes range fro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405" y="1061244"/>
            <a:ext cx="5522372" cy="441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661758" y="6314593"/>
            <a:ext cx="6506525" cy="461665"/>
          </a:xfrm>
          <a:prstGeom prst="rect">
            <a:avLst/>
          </a:prstGeom>
          <a:noFill/>
        </p:spPr>
        <p:txBody>
          <a:bodyPr wrap="none" rtlCol="0">
            <a:spAutoFit/>
          </a:bodyPr>
          <a:lstStyle/>
          <a:p>
            <a:r>
              <a:rPr lang="en-US" sz="2400" dirty="0"/>
              <a:t>How might this relate to the binomial distribution?</a:t>
            </a:r>
          </a:p>
        </p:txBody>
      </p:sp>
      <p:sp>
        <p:nvSpPr>
          <p:cNvPr id="8" name="TextBox 7"/>
          <p:cNvSpPr txBox="1"/>
          <p:nvPr/>
        </p:nvSpPr>
        <p:spPr>
          <a:xfrm>
            <a:off x="3804714" y="5814828"/>
            <a:ext cx="4244239" cy="461665"/>
          </a:xfrm>
          <a:prstGeom prst="rect">
            <a:avLst/>
          </a:prstGeom>
          <a:noFill/>
        </p:spPr>
        <p:txBody>
          <a:bodyPr wrap="none" rtlCol="0">
            <a:spAutoFit/>
          </a:bodyPr>
          <a:lstStyle/>
          <a:p>
            <a:r>
              <a:rPr lang="en-US" sz="2400" dirty="0"/>
              <a:t>What does a Beta(1,1) </a:t>
            </a:r>
            <a:r>
              <a:rPr lang="en-US" sz="2400"/>
              <a:t>become?</a:t>
            </a:r>
            <a:endParaRPr lang="en-US" sz="2400" dirty="0"/>
          </a:p>
        </p:txBody>
      </p:sp>
      <p:sp>
        <p:nvSpPr>
          <p:cNvPr id="290823" name="TextBox 290822"/>
          <p:cNvSpPr txBox="1"/>
          <p:nvPr/>
        </p:nvSpPr>
        <p:spPr>
          <a:xfrm>
            <a:off x="7400004" y="4311674"/>
            <a:ext cx="4280838" cy="876220"/>
          </a:xfrm>
          <a:prstGeom prst="rect">
            <a:avLst/>
          </a:prstGeom>
          <a:noFill/>
        </p:spPr>
        <p:txBody>
          <a:bodyPr wrap="square" lIns="0" tIns="0" rIns="0" bIns="0" anchor="ctr">
            <a:spAutoFit/>
          </a:bodyPr>
          <a:lstStyle/>
          <a:p>
            <a:r>
              <a:rPr sz="2600" b="0" dirty="0">
                <a:latin typeface="Cambria"/>
              </a:rPr>
              <a:t>E[X] = α / (α + β)</a:t>
            </a:r>
          </a:p>
        </p:txBody>
      </p:sp>
      <p:sp>
        <p:nvSpPr>
          <p:cNvPr id="290824" name="TextBox 290823"/>
          <p:cNvSpPr txBox="1"/>
          <p:nvPr/>
        </p:nvSpPr>
        <p:spPr>
          <a:xfrm>
            <a:off x="6626973" y="1670106"/>
            <a:ext cx="5826899" cy="2154436"/>
          </a:xfrm>
          <a:prstGeom prst="rect">
            <a:avLst/>
          </a:prstGeom>
          <a:noFill/>
        </p:spPr>
        <p:txBody>
          <a:bodyPr wrap="square" lIns="0" tIns="0" rIns="0" bIns="0" anchor="ctr">
            <a:spAutoFit/>
          </a:bodyPr>
          <a:lstStyle/>
          <a:p>
            <a:r>
              <a:rPr sz="2000" b="0" dirty="0">
                <a:latin typeface="Cambria"/>
              </a:rPr>
              <a:t>Notation:  Beta(α, β)</a:t>
            </a:r>
          </a:p>
          <a:p>
            <a:r>
              <a:rPr sz="2000" b="0" dirty="0">
                <a:latin typeface="Cambria"/>
              </a:rPr>
              <a:t>Parameters:  α &gt; 0 shape (real),  β &gt; 0 shape (real)</a:t>
            </a:r>
          </a:p>
          <a:p>
            <a:r>
              <a:rPr sz="2000" b="0" dirty="0">
                <a:latin typeface="Cambria"/>
              </a:rPr>
              <a:t>Support:  x ∈ [0, 1]  or  x ∈ (0, 1)</a:t>
            </a:r>
          </a:p>
          <a:p>
            <a:endParaRPr lang="en-US" sz="2000" b="0" dirty="0">
              <a:latin typeface="Cambria"/>
            </a:endParaRPr>
          </a:p>
          <a:p>
            <a:r>
              <a:rPr sz="2000" b="0" dirty="0">
                <a:latin typeface="Cambria"/>
              </a:rPr>
              <a:t>PDF:  f(x) = x</a:t>
            </a:r>
            <a:r>
              <a:rPr sz="2000" b="0" baseline="30000" dirty="0">
                <a:latin typeface="Cambria"/>
              </a:rPr>
              <a:t>α−1</a:t>
            </a:r>
            <a:r>
              <a:rPr sz="2000" b="0" dirty="0">
                <a:latin typeface="Cambria"/>
              </a:rPr>
              <a:t> (1−x)</a:t>
            </a:r>
            <a:r>
              <a:rPr sz="2000" b="0" baseline="30000" dirty="0">
                <a:latin typeface="Cambria"/>
              </a:rPr>
              <a:t>β−1</a:t>
            </a:r>
            <a:r>
              <a:rPr sz="2000" b="0" dirty="0">
                <a:latin typeface="Cambria"/>
              </a:rPr>
              <a:t> / B(α, β)</a:t>
            </a:r>
          </a:p>
          <a:p>
            <a:endParaRPr lang="en-US" sz="2000" b="0" dirty="0">
              <a:latin typeface="Cambria"/>
            </a:endParaRPr>
          </a:p>
          <a:p>
            <a:r>
              <a:rPr sz="2000" b="0" dirty="0">
                <a:latin typeface="Cambria"/>
              </a:rPr>
              <a:t>where B(α, β) = </a:t>
            </a:r>
            <a:r>
              <a:rPr sz="2000" b="0" dirty="0" err="1">
                <a:latin typeface="Cambria"/>
              </a:rPr>
              <a:t>Γ</a:t>
            </a:r>
            <a:r>
              <a:rPr sz="2000" b="0" dirty="0">
                <a:latin typeface="Cambria"/>
              </a:rPr>
              <a:t>(α) </a:t>
            </a:r>
            <a:r>
              <a:rPr sz="2000" b="0" dirty="0" err="1">
                <a:latin typeface="Cambria"/>
              </a:rPr>
              <a:t>Γ</a:t>
            </a:r>
            <a:r>
              <a:rPr sz="2000" b="0" dirty="0">
                <a:latin typeface="Cambria"/>
              </a:rPr>
              <a:t>(β) / </a:t>
            </a:r>
            <a:r>
              <a:rPr sz="2000" b="0" dirty="0" err="1">
                <a:latin typeface="Cambria"/>
              </a:rPr>
              <a:t>Γ</a:t>
            </a:r>
            <a:r>
              <a:rPr sz="2000" b="0" dirty="0">
                <a:latin typeface="Cambria"/>
              </a:rPr>
              <a:t>(α + β)</a:t>
            </a:r>
          </a:p>
        </p:txBody>
      </p:sp>
    </p:spTree>
    <p:extLst>
      <p:ext uri="{BB962C8B-B14F-4D97-AF65-F5344CB8AC3E}">
        <p14:creationId xmlns:p14="http://schemas.microsoft.com/office/powerpoint/2010/main" val="2815444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438400" y="0"/>
            <a:ext cx="7793038" cy="1143000"/>
          </a:xfrm>
        </p:spPr>
        <p:txBody>
          <a:bodyPr>
            <a:normAutofit fontScale="90000"/>
          </a:bodyPr>
          <a:lstStyle/>
          <a:p>
            <a:pPr algn="ctr" eaLnBrk="1" hangingPunct="1">
              <a:defRPr/>
            </a:pPr>
            <a:r>
              <a:rPr lang="en-US" altLang="en-US" dirty="0"/>
              <a:t>The Exponential Distribution</a:t>
            </a:r>
            <a:br>
              <a:rPr lang="en-US" altLang="en-US" dirty="0"/>
            </a:br>
            <a:r>
              <a:rPr lang="en-US" altLang="en-US" sz="2700" dirty="0"/>
              <a:t>Distribution for time between random events (e.g. survival)</a:t>
            </a:r>
          </a:p>
        </p:txBody>
      </p:sp>
      <p:pic>
        <p:nvPicPr>
          <p:cNvPr id="4" name="Picture 3" descr="Exponential PDF plot P(x), x from 0 to 5, for rate lambda 0.5, 1, and 1.5. Each curve starts at lambda and decays exponentially; larger lambda starts higher and drops faster." title="Exponential PDF plot P(x), x from 0 to 5, for rate lambda 0.5, 1, and 1.5. Each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16419"/>
            <a:ext cx="5746750" cy="4597400"/>
          </a:xfrm>
          <a:prstGeom prst="rect">
            <a:avLst/>
          </a:prstGeom>
        </p:spPr>
      </p:pic>
      <p:sp>
        <p:nvSpPr>
          <p:cNvPr id="12291" name="TextBox 12290"/>
          <p:cNvSpPr txBox="1"/>
          <p:nvPr/>
        </p:nvSpPr>
        <p:spPr>
          <a:xfrm>
            <a:off x="6972300" y="2236604"/>
            <a:ext cx="4787900" cy="2769989"/>
          </a:xfrm>
          <a:prstGeom prst="rect">
            <a:avLst/>
          </a:prstGeom>
          <a:noFill/>
        </p:spPr>
        <p:txBody>
          <a:bodyPr wrap="square" lIns="0" tIns="0" rIns="0" bIns="0" anchor="ctr">
            <a:spAutoFit/>
          </a:bodyPr>
          <a:lstStyle/>
          <a:p>
            <a:r>
              <a:rPr sz="2000" b="0" dirty="0">
                <a:latin typeface="Cambria"/>
              </a:rPr>
              <a:t>Parameters:  </a:t>
            </a:r>
            <a:r>
              <a:rPr sz="2000" b="0" dirty="0" err="1">
                <a:latin typeface="Cambria"/>
              </a:rPr>
              <a:t>λ</a:t>
            </a:r>
            <a:r>
              <a:rPr sz="2000" b="0" dirty="0">
                <a:latin typeface="Cambria"/>
              </a:rPr>
              <a:t> &gt; 0, rate (or inverse scale)</a:t>
            </a:r>
          </a:p>
          <a:p>
            <a:r>
              <a:rPr sz="2000" b="0" dirty="0">
                <a:latin typeface="Cambria"/>
              </a:rPr>
              <a:t>Support:  x ∈ [0, ∞)</a:t>
            </a:r>
          </a:p>
          <a:p>
            <a:r>
              <a:rPr sz="2000" b="0" dirty="0">
                <a:latin typeface="Cambria"/>
              </a:rPr>
              <a:t>PDF:  f(x) = </a:t>
            </a:r>
            <a:r>
              <a:rPr sz="2000" b="0" dirty="0" err="1">
                <a:latin typeface="Cambria"/>
              </a:rPr>
              <a:t>λ</a:t>
            </a:r>
            <a:r>
              <a:rPr sz="2000" b="0" dirty="0">
                <a:latin typeface="Cambria"/>
              </a:rPr>
              <a:t> e</a:t>
            </a:r>
            <a:r>
              <a:rPr sz="2000" b="0" baseline="30000" dirty="0">
                <a:latin typeface="Cambria"/>
              </a:rPr>
              <a:t>−</a:t>
            </a:r>
            <a:r>
              <a:rPr sz="2000" b="0" baseline="30000" dirty="0" err="1">
                <a:latin typeface="Cambria"/>
              </a:rPr>
              <a:t>λx</a:t>
            </a:r>
            <a:endParaRPr sz="2000" b="0" baseline="30000" dirty="0">
              <a:latin typeface="Cambria"/>
            </a:endParaRPr>
          </a:p>
          <a:p>
            <a:r>
              <a:rPr sz="2000" b="0" dirty="0">
                <a:latin typeface="Cambria"/>
              </a:rPr>
              <a:t>CDF:  F(x) = 1 − e</a:t>
            </a:r>
            <a:r>
              <a:rPr sz="2000" b="0" baseline="30000" dirty="0">
                <a:latin typeface="Cambria"/>
              </a:rPr>
              <a:t>−</a:t>
            </a:r>
            <a:r>
              <a:rPr sz="2000" b="0" baseline="30000" dirty="0" err="1">
                <a:latin typeface="Cambria"/>
              </a:rPr>
              <a:t>λx</a:t>
            </a:r>
            <a:endParaRPr sz="2000" b="0" baseline="30000" dirty="0">
              <a:latin typeface="Cambria"/>
            </a:endParaRPr>
          </a:p>
          <a:p>
            <a:r>
              <a:rPr sz="2000" b="0" dirty="0">
                <a:latin typeface="Cambria"/>
              </a:rPr>
              <a:t>Quantile:  −ln(1−p) / </a:t>
            </a:r>
            <a:r>
              <a:rPr sz="2000" b="0" dirty="0" err="1">
                <a:latin typeface="Cambria"/>
              </a:rPr>
              <a:t>λ</a:t>
            </a:r>
            <a:endParaRPr sz="2000" b="0" dirty="0">
              <a:latin typeface="Cambria"/>
            </a:endParaRPr>
          </a:p>
          <a:p>
            <a:r>
              <a:rPr sz="2000" b="0" dirty="0">
                <a:latin typeface="Cambria"/>
              </a:rPr>
              <a:t>Mean:  1/</a:t>
            </a:r>
            <a:r>
              <a:rPr sz="2000" b="0" dirty="0" err="1">
                <a:latin typeface="Cambria"/>
              </a:rPr>
              <a:t>λ</a:t>
            </a:r>
            <a:endParaRPr sz="2000" b="0" dirty="0">
              <a:latin typeface="Cambria"/>
            </a:endParaRPr>
          </a:p>
          <a:p>
            <a:r>
              <a:rPr sz="2000" b="0" dirty="0">
                <a:latin typeface="Cambria"/>
              </a:rPr>
              <a:t>Median:  ln 2 / </a:t>
            </a:r>
            <a:r>
              <a:rPr sz="2000" b="0" dirty="0" err="1">
                <a:latin typeface="Cambria"/>
              </a:rPr>
              <a:t>λ</a:t>
            </a:r>
            <a:endParaRPr sz="2000" b="0" dirty="0">
              <a:latin typeface="Cambria"/>
            </a:endParaRPr>
          </a:p>
          <a:p>
            <a:r>
              <a:rPr sz="2000" b="0" dirty="0">
                <a:latin typeface="Cambria"/>
              </a:rPr>
              <a:t>Mode:  0</a:t>
            </a:r>
          </a:p>
          <a:p>
            <a:r>
              <a:rPr sz="2000" b="0" dirty="0">
                <a:latin typeface="Cambria"/>
              </a:rPr>
              <a:t>Variance:  1/λ</a:t>
            </a:r>
            <a:r>
              <a:rPr sz="2000" b="0" baseline="30000" dirty="0">
                <a:latin typeface="Cambria"/>
              </a:rPr>
              <a:t>2</a:t>
            </a:r>
          </a:p>
        </p:txBody>
      </p:sp>
    </p:spTree>
    <p:extLst>
      <p:ext uri="{BB962C8B-B14F-4D97-AF65-F5344CB8AC3E}">
        <p14:creationId xmlns:p14="http://schemas.microsoft.com/office/powerpoint/2010/main" val="1326864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438400" y="304800"/>
            <a:ext cx="7793038" cy="1143000"/>
          </a:xfrm>
        </p:spPr>
        <p:txBody>
          <a:bodyPr/>
          <a:lstStyle/>
          <a:p>
            <a:pPr algn="ctr" eaLnBrk="1" hangingPunct="1">
              <a:defRPr/>
            </a:pPr>
            <a:r>
              <a:rPr lang="en-US" altLang="en-US"/>
              <a:t>The Exponential Distribution-I</a:t>
            </a:r>
          </a:p>
        </p:txBody>
      </p:sp>
      <p:sp>
        <p:nvSpPr>
          <p:cNvPr id="12291" name="Rectangle 3"/>
          <p:cNvSpPr>
            <a:spLocks noGrp="1" noChangeArrowheads="1"/>
          </p:cNvSpPr>
          <p:nvPr>
            <p:ph type="body" sz="half" idx="1"/>
          </p:nvPr>
        </p:nvSpPr>
        <p:spPr>
          <a:xfrm>
            <a:off x="1708879" y="1615035"/>
            <a:ext cx="8522559" cy="4114800"/>
          </a:xfrm>
        </p:spPr>
        <p:txBody>
          <a:bodyPr/>
          <a:lstStyle/>
          <a:p>
            <a:pPr eaLnBrk="1" hangingPunct="1">
              <a:defRPr/>
            </a:pPr>
            <a:r>
              <a:rPr lang="en-US" altLang="en-US" sz="2600" dirty="0"/>
              <a:t>The Poisson distribution arose when counting the number of random events in an interval. The exponential distribution considers </a:t>
            </a:r>
            <a:r>
              <a:rPr lang="en-US" altLang="en-US" sz="2600" i="1" dirty="0">
                <a:solidFill>
                  <a:schemeClr val="hlink"/>
                </a:solidFill>
              </a:rPr>
              <a:t>the interval of time between random events</a:t>
            </a:r>
            <a:r>
              <a:rPr lang="en-US" altLang="en-US" sz="2600" dirty="0"/>
              <a:t>.</a:t>
            </a:r>
          </a:p>
          <a:p>
            <a:pPr eaLnBrk="1" hangingPunct="1">
              <a:defRPr/>
            </a:pPr>
            <a:endParaRPr lang="en-US" altLang="en-US" sz="2600" dirty="0"/>
          </a:p>
          <a:p>
            <a:pPr eaLnBrk="1" hangingPunct="1">
              <a:defRPr/>
            </a:pPr>
            <a:r>
              <a:rPr lang="en-US" altLang="en-US" sz="2600" dirty="0"/>
              <a:t>If events are occurring at random with average rate of λ per interval, then the </a:t>
            </a:r>
            <a:r>
              <a:rPr lang="en-US" altLang="en-US" sz="2600" b="1" dirty="0">
                <a:sym typeface="Symbol" charset="2"/>
              </a:rPr>
              <a:t>probability density function for the length of time between events is</a:t>
            </a:r>
            <a:r>
              <a:rPr lang="en-US" altLang="en-US" sz="2600" dirty="0">
                <a:sym typeface="Symbol" charset="2"/>
              </a:rPr>
              <a:t>:</a:t>
            </a:r>
          </a:p>
        </p:txBody>
      </p:sp>
      <p:sp>
        <p:nvSpPr>
          <p:cNvPr id="2" name="TextBox 1"/>
          <p:cNvSpPr txBox="1"/>
          <p:nvPr/>
        </p:nvSpPr>
        <p:spPr>
          <a:xfrm>
            <a:off x="3833155" y="5876743"/>
            <a:ext cx="2555508" cy="523220"/>
          </a:xfrm>
          <a:prstGeom prst="rect">
            <a:avLst/>
          </a:prstGeom>
          <a:noFill/>
        </p:spPr>
        <p:txBody>
          <a:bodyPr wrap="none" rtlCol="0">
            <a:spAutoFit/>
          </a:bodyPr>
          <a:lstStyle/>
          <a:p>
            <a:r>
              <a:rPr lang="en-US" sz="2800"/>
              <a:t>SD and Mean </a:t>
            </a:r>
            <a:r>
              <a:rPr lang="en-US" sz="2800" dirty="0"/>
              <a:t>=  </a:t>
            </a:r>
          </a:p>
        </p:txBody>
      </p:sp>
      <mc:AlternateContent xmlns:mc="http://schemas.openxmlformats.org/markup-compatibility/2006" xmlns:a14="http://schemas.microsoft.com/office/drawing/2010/main">
        <mc:Choice Requires="a14">
          <p:sp>
            <p:nvSpPr>
              <p:cNvPr id="3" name="TextBox 2"/>
              <p:cNvSpPr txBox="1"/>
              <p:nvPr/>
            </p:nvSpPr>
            <p:spPr>
              <a:xfrm>
                <a:off x="5943064" y="5687803"/>
                <a:ext cx="933061" cy="8673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mr-IN" sz="3000" i="1" smtClean="0">
                              <a:latin typeface="Cambria Math" panose="02040503050406030204" pitchFamily="18" charset="0"/>
                            </a:rPr>
                          </m:ctrlPr>
                        </m:fPr>
                        <m:num>
                          <m:r>
                            <a:rPr lang="en-US" sz="3000" b="0" i="1" smtClean="0">
                              <a:latin typeface="Cambria Math" charset="0"/>
                            </a:rPr>
                            <m:t>1</m:t>
                          </m:r>
                        </m:num>
                        <m:den>
                          <m:r>
                            <a:rPr lang="mr-IN" sz="3000" i="1" smtClean="0">
                              <a:latin typeface="Cambria Math" charset="0"/>
                              <a:ea typeface="Cambria Math" charset="0"/>
                              <a:cs typeface="Cambria Math" charset="0"/>
                            </a:rPr>
                            <m:t>𝜆</m:t>
                          </m:r>
                        </m:den>
                      </m:f>
                    </m:oMath>
                  </m:oMathPara>
                </a14:m>
                <a:endParaRPr lang="en-US" sz="3000" dirty="0"/>
              </a:p>
            </p:txBody>
          </p:sp>
        </mc:Choice>
        <mc:Fallback xmlns="">
          <p:sp>
            <p:nvSpPr>
              <p:cNvPr id="3" name="TextBox 2"/>
              <p:cNvSpPr txBox="1">
                <a:spLocks noRot="1" noChangeAspect="1" noMove="1" noResize="1" noEditPoints="1" noAdjustHandles="1" noChangeArrowheads="1" noChangeShapeType="1" noTextEdit="1"/>
              </p:cNvSpPr>
              <p:nvPr/>
            </p:nvSpPr>
            <p:spPr>
              <a:xfrm>
                <a:off x="5943064" y="5687803"/>
                <a:ext cx="933061" cy="867353"/>
              </a:xfrm>
              <a:prstGeom prst="rect">
                <a:avLst/>
              </a:prstGeom>
              <a:blipFill rotWithShape="0">
                <a:blip r:embed="rId6"/>
                <a:stretch>
                  <a:fillRect/>
                </a:stretch>
              </a:blipFill>
            </p:spPr>
            <p:txBody>
              <a:bodyPr/>
              <a:lstStyle/>
              <a:p>
                <a:r>
                  <a:rPr lang="en-US">
                    <a:noFill/>
                  </a:rPr>
                  <a:t> </a:t>
                </a:r>
              </a:p>
            </p:txBody>
          </p:sp>
        </mc:Fallback>
      </mc:AlternateContent>
      <p:sp>
        <p:nvSpPr>
          <p:cNvPr id="12292" name="TextBox 12291"/>
          <p:cNvSpPr txBox="1"/>
          <p:nvPr/>
        </p:nvSpPr>
        <p:spPr>
          <a:xfrm>
            <a:off x="4904630" y="4794907"/>
            <a:ext cx="2209800" cy="622300"/>
          </a:xfrm>
          <a:prstGeom prst="rect">
            <a:avLst/>
          </a:prstGeom>
          <a:noFill/>
        </p:spPr>
        <p:txBody>
          <a:bodyPr wrap="square" lIns="0" tIns="0" rIns="0" bIns="0" anchor="ctr">
            <a:spAutoFit/>
          </a:bodyPr>
          <a:lstStyle/>
          <a:p>
            <a:r>
              <a:rPr sz="2400" dirty="0">
                <a:latin typeface="Cambria"/>
              </a:rPr>
              <a:t>f(x) = </a:t>
            </a:r>
            <a:r>
              <a:rPr sz="2400" dirty="0" err="1">
                <a:latin typeface="Cambria"/>
              </a:rPr>
              <a:t>λ</a:t>
            </a:r>
            <a:r>
              <a:rPr sz="2400" dirty="0">
                <a:latin typeface="Cambria"/>
              </a:rPr>
              <a:t> e</a:t>
            </a:r>
            <a:r>
              <a:rPr sz="2400" baseline="30000" dirty="0">
                <a:latin typeface="Cambria"/>
              </a:rPr>
              <a:t>−</a:t>
            </a:r>
            <a:r>
              <a:rPr sz="2400" baseline="30000" dirty="0" err="1">
                <a:latin typeface="Cambria"/>
              </a:rPr>
              <a:t>λx</a:t>
            </a:r>
            <a:endParaRPr sz="2400" baseline="30000" dirty="0">
              <a:latin typeface="Cambria"/>
            </a:endParaRPr>
          </a:p>
        </p:txBody>
      </p:sp>
    </p:spTree>
    <p:extLst>
      <p:ext uri="{BB962C8B-B14F-4D97-AF65-F5344CB8AC3E}">
        <p14:creationId xmlns:p14="http://schemas.microsoft.com/office/powerpoint/2010/main" val="1445804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0" y="190501"/>
            <a:ext cx="9144000" cy="1143000"/>
          </a:xfrm>
        </p:spPr>
        <p:txBody>
          <a:bodyPr>
            <a:normAutofit/>
          </a:bodyPr>
          <a:lstStyle/>
          <a:p>
            <a:pPr algn="ctr" eaLnBrk="1" hangingPunct="1">
              <a:defRPr/>
            </a:pPr>
            <a:r>
              <a:rPr lang="en-US" altLang="en-US" sz="3200" dirty="0"/>
              <a:t>This Poisson </a:t>
            </a:r>
            <a:r>
              <a:rPr lang="mr-IN" altLang="en-US" sz="3200" dirty="0"/>
              <a:t>–</a:t>
            </a:r>
            <a:r>
              <a:rPr lang="en-US" altLang="en-US" sz="3200" dirty="0"/>
              <a:t> Exponential relationship is basis for animal density estimation from camera trap data</a:t>
            </a:r>
          </a:p>
        </p:txBody>
      </p:sp>
      <p:pic>
        <p:nvPicPr>
          <p:cNvPr id="283650" name="Picture 3" descr="Journal masthead from Ecosphere (ESA): article title &quot;Three novel methods to estimate abundance of unmarked animals using remote cameras&quot; by Anna K. Moeller, Paul M. Lukacs, and Jon S. Horne." title="Journal masthead from Ecosphere (ESA): article title &quot;Three novel methods to est"/>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8763" y="1600201"/>
            <a:ext cx="91440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1574800" y="3895726"/>
            <a:ext cx="3773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 animals seen by camera</a:t>
            </a:r>
          </a:p>
        </p:txBody>
      </p:sp>
      <p:sp>
        <p:nvSpPr>
          <p:cNvPr id="13" name="TextBox 12"/>
          <p:cNvSpPr txBox="1">
            <a:spLocks noChangeArrowheads="1"/>
          </p:cNvSpPr>
          <p:nvPr/>
        </p:nvSpPr>
        <p:spPr bwMode="auto">
          <a:xfrm>
            <a:off x="5486400" y="3895726"/>
            <a:ext cx="5022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Time between Poisson observations</a:t>
            </a:r>
          </a:p>
        </p:txBody>
      </p:sp>
      <p:sp>
        <p:nvSpPr>
          <p:cNvPr id="14" name="TextBox 13"/>
          <p:cNvSpPr txBox="1">
            <a:spLocks noChangeArrowheads="1"/>
          </p:cNvSpPr>
          <p:nvPr/>
        </p:nvSpPr>
        <p:spPr bwMode="auto">
          <a:xfrm>
            <a:off x="1712914" y="5329238"/>
            <a:ext cx="8385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Density is lambda divided by mean area in camera </a:t>
            </a:r>
            <a:r>
              <a:rPr lang="en-US" altLang="en-US" sz="2400" dirty="0" err="1"/>
              <a:t>viewshed</a:t>
            </a:r>
            <a:endParaRPr lang="en-US" altLang="en-US" sz="2400" dirty="0"/>
          </a:p>
        </p:txBody>
      </p:sp>
      <p:sp>
        <p:nvSpPr>
          <p:cNvPr id="283651" name="TextBox 283650"/>
          <p:cNvSpPr txBox="1"/>
          <p:nvPr/>
        </p:nvSpPr>
        <p:spPr>
          <a:xfrm>
            <a:off x="7550150" y="4550053"/>
            <a:ext cx="1406769" cy="369332"/>
          </a:xfrm>
          <a:prstGeom prst="rect">
            <a:avLst/>
          </a:prstGeom>
          <a:noFill/>
        </p:spPr>
        <p:txBody>
          <a:bodyPr wrap="square" lIns="0" tIns="0" rIns="0" bIns="0" anchor="ctr">
            <a:spAutoFit/>
          </a:bodyPr>
          <a:lstStyle/>
          <a:p>
            <a:r>
              <a:rPr sz="2400" b="0">
                <a:latin typeface="Cambria"/>
              </a:rPr>
              <a:t>T ~ Exp(λ)</a:t>
            </a:r>
          </a:p>
        </p:txBody>
      </p:sp>
      <p:sp>
        <p:nvSpPr>
          <p:cNvPr id="283652" name="TextBox 283651"/>
          <p:cNvSpPr txBox="1"/>
          <p:nvPr/>
        </p:nvSpPr>
        <p:spPr>
          <a:xfrm>
            <a:off x="5367339" y="6025634"/>
            <a:ext cx="1547446" cy="369332"/>
          </a:xfrm>
          <a:prstGeom prst="rect">
            <a:avLst/>
          </a:prstGeom>
          <a:noFill/>
        </p:spPr>
        <p:txBody>
          <a:bodyPr wrap="square" lIns="0" tIns="0" rIns="0" bIns="0" anchor="ctr">
            <a:spAutoFit/>
          </a:bodyPr>
          <a:lstStyle/>
          <a:p>
            <a:r>
              <a:rPr sz="2400" b="0" dirty="0">
                <a:latin typeface="Cambria"/>
              </a:rPr>
              <a:t>D = </a:t>
            </a:r>
            <a:r>
              <a:rPr sz="2400" b="0" dirty="0" err="1">
                <a:latin typeface="Cambria"/>
              </a:rPr>
              <a:t>λ</a:t>
            </a:r>
            <a:r>
              <a:rPr sz="2400" b="0" dirty="0">
                <a:latin typeface="Cambria"/>
              </a:rPr>
              <a:t> / </a:t>
            </a:r>
            <a:r>
              <a:rPr sz="2400" b="0" dirty="0" err="1">
                <a:latin typeface="Cambria"/>
              </a:rPr>
              <a:t>ā</a:t>
            </a:r>
            <a:endParaRPr sz="2400" b="0" dirty="0">
              <a:latin typeface="Cambria"/>
            </a:endParaRPr>
          </a:p>
        </p:txBody>
      </p:sp>
      <p:sp>
        <p:nvSpPr>
          <p:cNvPr id="283653" name="TextBox 283652"/>
          <p:cNvSpPr txBox="1"/>
          <p:nvPr/>
        </p:nvSpPr>
        <p:spPr>
          <a:xfrm>
            <a:off x="2667001" y="4555610"/>
            <a:ext cx="1969476" cy="369332"/>
          </a:xfrm>
          <a:prstGeom prst="rect">
            <a:avLst/>
          </a:prstGeom>
          <a:noFill/>
        </p:spPr>
        <p:txBody>
          <a:bodyPr wrap="square" lIns="0" tIns="0" rIns="0" bIns="0" anchor="ctr">
            <a:spAutoFit/>
          </a:bodyPr>
          <a:lstStyle/>
          <a:p>
            <a:r>
              <a:rPr sz="2400" b="0" dirty="0" err="1">
                <a:latin typeface="Cambria"/>
              </a:rPr>
              <a:t>N</a:t>
            </a:r>
            <a:r>
              <a:rPr sz="2400" b="0" baseline="-25000" dirty="0" err="1">
                <a:latin typeface="Cambria"/>
              </a:rPr>
              <a:t>ijk</a:t>
            </a:r>
            <a:r>
              <a:rPr sz="2400" b="0" dirty="0">
                <a:latin typeface="Cambria"/>
              </a:rPr>
              <a:t> ~ Pois(</a:t>
            </a:r>
            <a:r>
              <a:rPr sz="2400" b="0" dirty="0" err="1">
                <a:latin typeface="Cambria"/>
              </a:rPr>
              <a:t>λ</a:t>
            </a:r>
            <a:r>
              <a:rPr sz="2400" b="0" dirty="0">
                <a:latin typeface="Cambria"/>
              </a:rPr>
              <a:t>)</a:t>
            </a:r>
          </a:p>
        </p:txBody>
      </p:sp>
    </p:spTree>
    <p:extLst>
      <p:ext uri="{BB962C8B-B14F-4D97-AF65-F5344CB8AC3E}">
        <p14:creationId xmlns:p14="http://schemas.microsoft.com/office/powerpoint/2010/main" val="834797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wo shaded normal curves. Top: area under f(x) between c and d shaded, labeled P(c ≤ X ≤ d). Bottom: area left of x shaded, labeled F(x) = P(X ≤ x). Shows pdf, probability, and cdf." title="Two shaded normal curves. Top: area under f(x) between c and d shaded, labeled P"/>
          <p:cNvPicPr>
            <a:picLocks noChangeAspect="1"/>
          </p:cNvPicPr>
          <p:nvPr/>
        </p:nvPicPr>
        <p:blipFill rotWithShape="1">
          <a:blip r:embed="rId2">
            <a:extLst>
              <a:ext uri="{28A0092B-C50C-407E-A947-70E740481C1C}">
                <a14:useLocalDpi xmlns:a14="http://schemas.microsoft.com/office/drawing/2010/main" val="0"/>
              </a:ext>
            </a:extLst>
          </a:blip>
          <a:srcRect b="6642"/>
          <a:stretch/>
        </p:blipFill>
        <p:spPr>
          <a:xfrm>
            <a:off x="1294068" y="270653"/>
            <a:ext cx="9029700" cy="6316693"/>
          </a:xfrm>
          <a:prstGeom prst="rect">
            <a:avLst/>
          </a:prstGeom>
        </p:spPr>
      </p:pic>
    </p:spTree>
    <p:extLst>
      <p:ext uri="{BB962C8B-B14F-4D97-AF65-F5344CB8AC3E}">
        <p14:creationId xmlns:p14="http://schemas.microsoft.com/office/powerpoint/2010/main" val="17976559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012070" y="718396"/>
            <a:ext cx="10390716" cy="1143000"/>
          </a:xfrm>
        </p:spPr>
        <p:txBody>
          <a:bodyPr>
            <a:normAutofit fontScale="90000"/>
          </a:bodyPr>
          <a:lstStyle/>
          <a:p>
            <a:pPr algn="ctr" eaLnBrk="1" hangingPunct="1">
              <a:defRPr/>
            </a:pPr>
            <a:r>
              <a:rPr lang="en-US" altLang="en-US" sz="4000" dirty="0"/>
              <a:t>The Exponential Distribution-II</a:t>
            </a:r>
            <a:br>
              <a:rPr lang="en-US" altLang="en-US" sz="4000" dirty="0"/>
            </a:br>
            <a:r>
              <a:rPr lang="en-US" altLang="en-US" sz="4000" dirty="0"/>
              <a:t>(Example-I)</a:t>
            </a:r>
          </a:p>
        </p:txBody>
      </p:sp>
      <p:sp>
        <p:nvSpPr>
          <p:cNvPr id="13315" name="Rectangle 3"/>
          <p:cNvSpPr>
            <a:spLocks noGrp="1" noChangeArrowheads="1"/>
          </p:cNvSpPr>
          <p:nvPr>
            <p:ph type="body" sz="half" idx="1"/>
          </p:nvPr>
        </p:nvSpPr>
        <p:spPr>
          <a:xfrm>
            <a:off x="522514" y="1905000"/>
            <a:ext cx="6030686" cy="4572000"/>
          </a:xfrm>
        </p:spPr>
        <p:txBody>
          <a:bodyPr/>
          <a:lstStyle/>
          <a:p>
            <a:pPr eaLnBrk="1" hangingPunct="1">
              <a:defRPr/>
            </a:pPr>
            <a:r>
              <a:rPr lang="en-US" altLang="en-US" dirty="0"/>
              <a:t>If a herring spawns 1.5 times per week on average, what is the probability that it doesn’t spawn for 2 weeks?</a:t>
            </a:r>
          </a:p>
          <a:p>
            <a:pPr eaLnBrk="1" hangingPunct="1">
              <a:defRPr/>
            </a:pPr>
            <a:endParaRPr lang="en-US" altLang="en-US" dirty="0"/>
          </a:p>
          <a:p>
            <a:pPr eaLnBrk="1" hangingPunct="1">
              <a:defRPr/>
            </a:pPr>
            <a:r>
              <a:rPr lang="en-US" altLang="en-US" dirty="0"/>
              <a:t>Note that this is a continuous probability distribution so we are looking for the area under the curve</a:t>
            </a:r>
          </a:p>
          <a:p>
            <a:pPr eaLnBrk="1" hangingPunct="1">
              <a:defRPr/>
            </a:pPr>
            <a:endParaRPr lang="en-US" altLang="en-US" dirty="0"/>
          </a:p>
          <a:p>
            <a:pPr eaLnBrk="1" hangingPunct="1">
              <a:defRPr/>
            </a:pPr>
            <a:r>
              <a:rPr lang="en-US" altLang="en-US" dirty="0"/>
              <a:t>Can be done analytically or in R</a:t>
            </a:r>
          </a:p>
          <a:p>
            <a:pPr eaLnBrk="1" hangingPunct="1">
              <a:defRPr/>
            </a:pPr>
            <a:endParaRPr lang="en-US" altLang="en-US" dirty="0"/>
          </a:p>
        </p:txBody>
      </p:sp>
      <p:graphicFrame>
        <p:nvGraphicFramePr>
          <p:cNvPr id="279555" name="Object 4" descr="Line plot of the exponential distribution used for time between spawnings. The x-axis is time between spawnings in weeks, 0 to 5; the y-axis is density, 0 to 0.08. A smooth exponential decay curve starts at about 0.075 at time 0, falls steeply to roughly 0.02 by 2 weeks, and flattens toward 0 beyond about 4 weeks, showing that short intervals between spawnings are most likely and long intervals become increasingly rare."/>
          <p:cNvGraphicFramePr>
            <a:graphicFrameLocks noGrp="1" noChangeAspect="1"/>
          </p:cNvGraphicFramePr>
          <p:nvPr>
            <p:ph sz="half" idx="2"/>
            <p:extLst>
              <p:ext uri="{D42A27DB-BD31-4B8C-83A1-F6EECF244321}">
                <p14:modId xmlns:p14="http://schemas.microsoft.com/office/powerpoint/2010/main" val="510107917"/>
              </p:ext>
            </p:extLst>
          </p:nvPr>
        </p:nvGraphicFramePr>
        <p:xfrm>
          <a:off x="6907764" y="2219132"/>
          <a:ext cx="4307632" cy="3265223"/>
        </p:xfrm>
        <a:graphic>
          <a:graphicData uri="http://schemas.openxmlformats.org/presentationml/2006/ole">
            <mc:AlternateContent xmlns:mc="http://schemas.openxmlformats.org/markup-compatibility/2006">
              <mc:Choice xmlns:v="urn:schemas-microsoft-com:vml" Requires="v">
                <p:oleObj name="Chart" r:id="rId3" imgW="4914900" imgH="3771900" progId="Excel.Chart.8">
                  <p:embed/>
                </p:oleObj>
              </mc:Choice>
              <mc:Fallback>
                <p:oleObj name="Chart" r:id="rId3" imgW="4914900" imgH="3771900"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1865" t="2431" r="1865" b="2431"/>
                      <a:stretch>
                        <a:fillRect/>
                      </a:stretch>
                    </p:blipFill>
                    <p:spPr bwMode="auto">
                      <a:xfrm>
                        <a:off x="6907764" y="2219132"/>
                        <a:ext cx="4307632" cy="3265223"/>
                      </a:xfrm>
                      <a:prstGeom prst="rect">
                        <a:avLst/>
                      </a:prstGeom>
                      <a:noFill/>
                      <a:ln>
                        <a:noFill/>
                      </a:ln>
                      <a:effectLst/>
                    </p:spPr>
                  </p:pic>
                </p:oleObj>
              </mc:Fallback>
            </mc:AlternateContent>
          </a:graphicData>
        </a:graphic>
      </p:graphicFrame>
      <p:sp>
        <p:nvSpPr>
          <p:cNvPr id="13317" name="Text Box 6"/>
          <p:cNvSpPr txBox="1">
            <a:spLocks noChangeArrowheads="1"/>
          </p:cNvSpPr>
          <p:nvPr/>
        </p:nvSpPr>
        <p:spPr bwMode="auto">
          <a:xfrm>
            <a:off x="10117493" y="5181599"/>
            <a:ext cx="62656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3200">
                <a:solidFill>
                  <a:schemeClr val="tx1"/>
                </a:solidFill>
                <a:latin typeface="Tahoma" charset="0"/>
              </a:defRPr>
            </a:lvl1pPr>
            <a:lvl2pPr marL="742950" indent="-285750" eaLnBrk="0" hangingPunct="0">
              <a:defRPr sz="3200">
                <a:solidFill>
                  <a:schemeClr val="tx1"/>
                </a:solidFill>
                <a:latin typeface="Tahoma" charset="0"/>
              </a:defRPr>
            </a:lvl2pPr>
            <a:lvl3pPr marL="1143000" indent="-228600" eaLnBrk="0" hangingPunct="0">
              <a:defRPr sz="3200">
                <a:solidFill>
                  <a:schemeClr val="tx1"/>
                </a:solidFill>
                <a:latin typeface="Tahoma" charset="0"/>
              </a:defRPr>
            </a:lvl3pPr>
            <a:lvl4pPr marL="1600200" indent="-228600" eaLnBrk="0" hangingPunct="0">
              <a:defRPr sz="3200">
                <a:solidFill>
                  <a:schemeClr val="tx1"/>
                </a:solidFill>
                <a:latin typeface="Tahoma" charset="0"/>
              </a:defRPr>
            </a:lvl4pPr>
            <a:lvl5pPr marL="2057400" indent="-228600" eaLnBrk="0" hangingPunct="0">
              <a:defRPr sz="3200">
                <a:solidFill>
                  <a:schemeClr val="tx1"/>
                </a:solidFill>
                <a:latin typeface="Tahoma" charset="0"/>
              </a:defRPr>
            </a:lvl5pPr>
            <a:lvl6pPr marL="2514600" indent="-228600" algn="ctr" eaLnBrk="0" fontAlgn="base" hangingPunct="0">
              <a:spcBef>
                <a:spcPct val="0"/>
              </a:spcBef>
              <a:spcAft>
                <a:spcPct val="0"/>
              </a:spcAft>
              <a:defRPr sz="3200">
                <a:solidFill>
                  <a:schemeClr val="tx1"/>
                </a:solidFill>
                <a:latin typeface="Tahoma" charset="0"/>
              </a:defRPr>
            </a:lvl6pPr>
            <a:lvl7pPr marL="2971800" indent="-228600" algn="ctr" eaLnBrk="0" fontAlgn="base" hangingPunct="0">
              <a:spcBef>
                <a:spcPct val="0"/>
              </a:spcBef>
              <a:spcAft>
                <a:spcPct val="0"/>
              </a:spcAft>
              <a:defRPr sz="3200">
                <a:solidFill>
                  <a:schemeClr val="tx1"/>
                </a:solidFill>
                <a:latin typeface="Tahoma" charset="0"/>
              </a:defRPr>
            </a:lvl7pPr>
            <a:lvl8pPr marL="3429000" indent="-228600" algn="ctr" eaLnBrk="0" fontAlgn="base" hangingPunct="0">
              <a:spcBef>
                <a:spcPct val="0"/>
              </a:spcBef>
              <a:spcAft>
                <a:spcPct val="0"/>
              </a:spcAft>
              <a:defRPr sz="3200">
                <a:solidFill>
                  <a:schemeClr val="tx1"/>
                </a:solidFill>
                <a:latin typeface="Tahoma" charset="0"/>
              </a:defRPr>
            </a:lvl8pPr>
            <a:lvl9pPr marL="3886200" indent="-228600" algn="ctr" eaLnBrk="0" fontAlgn="base" hangingPunct="0">
              <a:spcBef>
                <a:spcPct val="0"/>
              </a:spcBef>
              <a:spcAft>
                <a:spcPct val="0"/>
              </a:spcAft>
              <a:defRPr sz="3200">
                <a:solidFill>
                  <a:schemeClr val="tx1"/>
                </a:solidFill>
                <a:latin typeface="Tahoma" charset="0"/>
              </a:defRPr>
            </a:lvl9pPr>
          </a:lstStyle>
          <a:p>
            <a:pPr algn="ctr" eaLnBrk="1" hangingPunct="1">
              <a:spcBef>
                <a:spcPct val="50000"/>
              </a:spcBef>
              <a:defRPr/>
            </a:pPr>
            <a:r>
              <a:rPr lang="en-US" altLang="en-US" sz="900" b="1"/>
              <a:t>(wks)</a:t>
            </a:r>
          </a:p>
        </p:txBody>
      </p:sp>
      <p:sp>
        <p:nvSpPr>
          <p:cNvPr id="2" name="TextBox 1">
            <a:extLst>
              <a:ext uri="{FF2B5EF4-FFF2-40B4-BE49-F238E27FC236}">
                <a16:creationId xmlns:a16="http://schemas.microsoft.com/office/drawing/2014/main" id="{35C5E02F-9781-34A0-0135-CB0D70EE844E}"/>
              </a:ext>
            </a:extLst>
          </p:cNvPr>
          <p:cNvSpPr txBox="1"/>
          <p:nvPr/>
        </p:nvSpPr>
        <p:spPr>
          <a:xfrm>
            <a:off x="4734569" y="10510"/>
            <a:ext cx="2722861" cy="707886"/>
          </a:xfrm>
          <a:prstGeom prst="rect">
            <a:avLst/>
          </a:prstGeom>
          <a:noFill/>
        </p:spPr>
        <p:txBody>
          <a:bodyPr wrap="none" rtlCol="0">
            <a:spAutoFit/>
          </a:bodyPr>
          <a:lstStyle/>
          <a:p>
            <a:r>
              <a:rPr lang="en-US" sz="4000" dirty="0">
                <a:solidFill>
                  <a:srgbClr val="0070C0"/>
                </a:solidFill>
              </a:rPr>
              <a:t>Group Work</a:t>
            </a:r>
          </a:p>
        </p:txBody>
      </p:sp>
    </p:spTree>
    <p:extLst>
      <p:ext uri="{BB962C8B-B14F-4D97-AF65-F5344CB8AC3E}">
        <p14:creationId xmlns:p14="http://schemas.microsoft.com/office/powerpoint/2010/main" val="1318474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eaLnBrk="1" hangingPunct="1">
              <a:defRPr/>
            </a:pPr>
            <a:r>
              <a:rPr lang="en-US" altLang="en-US" sz="4000"/>
              <a:t>The Exponential Distribution-II</a:t>
            </a:r>
            <a:br>
              <a:rPr lang="en-US" altLang="en-US" sz="4000"/>
            </a:br>
            <a:r>
              <a:rPr lang="en-US" altLang="en-US" sz="4000"/>
              <a:t>(Example-II)</a:t>
            </a:r>
          </a:p>
        </p:txBody>
      </p:sp>
      <p:sp>
        <p:nvSpPr>
          <p:cNvPr id="14339" name="Rectangle 3"/>
          <p:cNvSpPr>
            <a:spLocks noGrp="1" noChangeArrowheads="1"/>
          </p:cNvSpPr>
          <p:nvPr>
            <p:ph type="body" idx="1"/>
          </p:nvPr>
        </p:nvSpPr>
        <p:spPr/>
        <p:txBody>
          <a:bodyPr/>
          <a:lstStyle/>
          <a:p>
            <a:pPr eaLnBrk="1" hangingPunct="1">
              <a:defRPr/>
            </a:pPr>
            <a:r>
              <a:rPr lang="en-US" altLang="en-US" dirty="0"/>
              <a:t>Solution:</a:t>
            </a:r>
          </a:p>
          <a:p>
            <a:pPr lvl="1" eaLnBrk="1" hangingPunct="1">
              <a:defRPr/>
            </a:pPr>
            <a:r>
              <a:rPr lang="en-US" altLang="en-US" dirty="0"/>
              <a:t>P[X&gt;2] = 1-P[X≤2]=0.0498</a:t>
            </a:r>
          </a:p>
          <a:p>
            <a:pPr lvl="1" eaLnBrk="1" hangingPunct="1">
              <a:defRPr/>
            </a:pPr>
            <a:endParaRPr lang="en-US" altLang="en-US" dirty="0">
              <a:sym typeface="Symbol" charset="2"/>
            </a:endParaRPr>
          </a:p>
        </p:txBody>
      </p:sp>
      <p:pic>
        <p:nvPicPr>
          <p:cNvPr id="281603" name="Picture 2" descr="R console: &gt; 1 - pexp(2, rate = 1.5) returns 0.04978707. Probability an exponential(rate 1.5) time exceeds 2." title="R console: &gt; 1 - pexp(2, rate = 1.5) returns 0.04978707. Probability an exponent"/>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3801" y="3657601"/>
            <a:ext cx="3806825"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31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133600" y="76200"/>
            <a:ext cx="7793038" cy="1143000"/>
          </a:xfrm>
        </p:spPr>
        <p:txBody>
          <a:bodyPr/>
          <a:lstStyle/>
          <a:p>
            <a:pPr algn="ctr" eaLnBrk="1" hangingPunct="1">
              <a:defRPr/>
            </a:pPr>
            <a:r>
              <a:rPr lang="en-US" altLang="en-US"/>
              <a:t>The Uniform Distribution</a:t>
            </a:r>
          </a:p>
        </p:txBody>
      </p:sp>
      <p:sp>
        <p:nvSpPr>
          <p:cNvPr id="15363" name="Rectangle 3"/>
          <p:cNvSpPr>
            <a:spLocks noGrp="1" noChangeArrowheads="1"/>
          </p:cNvSpPr>
          <p:nvPr>
            <p:ph type="body" sz="half" idx="1"/>
          </p:nvPr>
        </p:nvSpPr>
        <p:spPr>
          <a:xfrm>
            <a:off x="629591" y="1476375"/>
            <a:ext cx="11032760" cy="4114800"/>
          </a:xfrm>
        </p:spPr>
        <p:txBody>
          <a:bodyPr/>
          <a:lstStyle/>
          <a:p>
            <a:pPr eaLnBrk="1" hangingPunct="1">
              <a:defRPr/>
            </a:pPr>
            <a:r>
              <a:rPr lang="en-US" altLang="en-US" sz="2600" dirty="0"/>
              <a:t>This is the simplest possible continuous distribution. It is sometimes used to deal with the situation where all values in some interval (</a:t>
            </a:r>
            <a:r>
              <a:rPr lang="en-US" altLang="en-US" sz="2600" i="1" dirty="0"/>
              <a:t>a</a:t>
            </a:r>
            <a:r>
              <a:rPr lang="en-US" altLang="en-US" sz="2600" dirty="0"/>
              <a:t>, </a:t>
            </a:r>
            <a:r>
              <a:rPr lang="en-US" altLang="en-US" sz="2600" i="1" dirty="0"/>
              <a:t>b</a:t>
            </a:r>
            <a:r>
              <a:rPr lang="en-US" altLang="en-US" sz="2600" dirty="0"/>
              <a:t>) are equally likely.</a:t>
            </a:r>
          </a:p>
          <a:p>
            <a:pPr eaLnBrk="1" hangingPunct="1">
              <a:defRPr/>
            </a:pPr>
            <a:r>
              <a:rPr lang="en-US" altLang="en-US" sz="2600" dirty="0"/>
              <a:t>Notation:</a:t>
            </a:r>
          </a:p>
          <a:p>
            <a:pPr eaLnBrk="1" hangingPunct="1">
              <a:defRPr/>
            </a:pPr>
            <a:endParaRPr lang="en-US" altLang="en-US" sz="2600" dirty="0"/>
          </a:p>
          <a:p>
            <a:pPr eaLnBrk="1" hangingPunct="1">
              <a:defRPr/>
            </a:pPr>
            <a:r>
              <a:rPr lang="en-US" altLang="en-US" sz="2600" dirty="0"/>
              <a:t>The probability density function for the uniform distribution is:</a:t>
            </a:r>
          </a:p>
        </p:txBody>
      </p:sp>
      <p:sp>
        <p:nvSpPr>
          <p:cNvPr id="2" name="TextBox 1"/>
          <p:cNvSpPr txBox="1"/>
          <p:nvPr/>
        </p:nvSpPr>
        <p:spPr>
          <a:xfrm>
            <a:off x="2887560" y="5956071"/>
            <a:ext cx="9061583" cy="492443"/>
          </a:xfrm>
          <a:prstGeom prst="rect">
            <a:avLst/>
          </a:prstGeom>
          <a:noFill/>
        </p:spPr>
        <p:txBody>
          <a:bodyPr wrap="none" rtlCol="0">
            <a:spAutoFit/>
          </a:bodyPr>
          <a:lstStyle/>
          <a:p>
            <a:r>
              <a:rPr lang="en-US" sz="2600" dirty="0"/>
              <a:t>Can you verify that this is a proper PDF? Use calculus or geometry.</a:t>
            </a:r>
          </a:p>
        </p:txBody>
      </p:sp>
      <p:sp>
        <p:nvSpPr>
          <p:cNvPr id="3" name="TextBox 2">
            <a:extLst>
              <a:ext uri="{FF2B5EF4-FFF2-40B4-BE49-F238E27FC236}">
                <a16:creationId xmlns:a16="http://schemas.microsoft.com/office/drawing/2014/main" id="{B7D19EBF-FC09-D6E1-6430-61473CF4F122}"/>
              </a:ext>
            </a:extLst>
          </p:cNvPr>
          <p:cNvSpPr txBox="1"/>
          <p:nvPr/>
        </p:nvSpPr>
        <p:spPr>
          <a:xfrm>
            <a:off x="0" y="5848350"/>
            <a:ext cx="2722861" cy="707886"/>
          </a:xfrm>
          <a:prstGeom prst="rect">
            <a:avLst/>
          </a:prstGeom>
          <a:noFill/>
        </p:spPr>
        <p:txBody>
          <a:bodyPr wrap="none" rtlCol="0">
            <a:spAutoFit/>
          </a:bodyPr>
          <a:lstStyle/>
          <a:p>
            <a:r>
              <a:rPr lang="en-US" sz="4000" dirty="0">
                <a:solidFill>
                  <a:srgbClr val="0070C0"/>
                </a:solidFill>
              </a:rPr>
              <a:t>Group Work</a:t>
            </a:r>
          </a:p>
        </p:txBody>
      </p:sp>
      <p:sp>
        <p:nvSpPr>
          <p:cNvPr id="285701" name="TextBox 285700"/>
          <p:cNvSpPr txBox="1"/>
          <p:nvPr/>
        </p:nvSpPr>
        <p:spPr>
          <a:xfrm>
            <a:off x="5155069" y="2635419"/>
            <a:ext cx="1571625" cy="369332"/>
          </a:xfrm>
          <a:prstGeom prst="rect">
            <a:avLst/>
          </a:prstGeom>
          <a:noFill/>
        </p:spPr>
        <p:txBody>
          <a:bodyPr wrap="square" lIns="0" tIns="0" rIns="0" bIns="0" anchor="ctr">
            <a:spAutoFit/>
          </a:bodyPr>
          <a:lstStyle/>
          <a:p>
            <a:r>
              <a:rPr lang="en-US" sz="2400" dirty="0">
                <a:latin typeface="Cambria"/>
              </a:rPr>
              <a:t>X</a:t>
            </a:r>
            <a:r>
              <a:rPr sz="2400" dirty="0">
                <a:latin typeface="Cambria"/>
              </a:rPr>
              <a:t> ~ U(a, b)</a:t>
            </a:r>
          </a:p>
        </p:txBody>
      </p:sp>
      <p:sp>
        <p:nvSpPr>
          <p:cNvPr id="285702" name="TextBox 285701"/>
          <p:cNvSpPr txBox="1"/>
          <p:nvPr/>
        </p:nvSpPr>
        <p:spPr>
          <a:xfrm>
            <a:off x="4764027" y="4354996"/>
            <a:ext cx="2532184" cy="369332"/>
          </a:xfrm>
          <a:prstGeom prst="rect">
            <a:avLst/>
          </a:prstGeom>
          <a:noFill/>
        </p:spPr>
        <p:txBody>
          <a:bodyPr wrap="square" lIns="0" tIns="0" rIns="0" bIns="0" anchor="ctr">
            <a:spAutoFit/>
          </a:bodyPr>
          <a:lstStyle/>
          <a:p>
            <a:r>
              <a:rPr sz="2400" dirty="0">
                <a:latin typeface="Cambria"/>
              </a:rPr>
              <a:t>f(x) = 1 / (b − a)</a:t>
            </a:r>
          </a:p>
        </p:txBody>
      </p:sp>
    </p:spTree>
    <p:extLst>
      <p:ext uri="{BB962C8B-B14F-4D97-AF65-F5344CB8AC3E}">
        <p14:creationId xmlns:p14="http://schemas.microsoft.com/office/powerpoint/2010/main" val="1443970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26717" y="3717966"/>
            <a:ext cx="7793038" cy="1143000"/>
          </a:xfrm>
        </p:spPr>
        <p:txBody>
          <a:bodyPr>
            <a:normAutofit fontScale="90000"/>
          </a:bodyPr>
          <a:lstStyle/>
          <a:p>
            <a:pPr algn="ctr" eaLnBrk="1" hangingPunct="1">
              <a:defRPr/>
            </a:pPr>
            <a:r>
              <a:rPr lang="en-US" altLang="en-US" sz="4000" dirty="0"/>
              <a:t>The Uniform Distribution</a:t>
            </a:r>
            <a:br>
              <a:rPr lang="en-US" altLang="en-US" sz="4000" dirty="0"/>
            </a:br>
            <a:r>
              <a:rPr lang="en-US" altLang="en-US" sz="4000" dirty="0"/>
              <a:t>(Example)</a:t>
            </a:r>
          </a:p>
        </p:txBody>
      </p:sp>
      <p:sp>
        <p:nvSpPr>
          <p:cNvPr id="16387" name="Rectangle 3"/>
          <p:cNvSpPr>
            <a:spLocks noGrp="1" noChangeArrowheads="1"/>
          </p:cNvSpPr>
          <p:nvPr>
            <p:ph type="body" idx="1"/>
          </p:nvPr>
        </p:nvSpPr>
        <p:spPr>
          <a:xfrm>
            <a:off x="1416139" y="5070640"/>
            <a:ext cx="9539179" cy="4114800"/>
          </a:xfrm>
        </p:spPr>
        <p:txBody>
          <a:bodyPr/>
          <a:lstStyle/>
          <a:p>
            <a:pPr eaLnBrk="1" hangingPunct="1">
              <a:defRPr/>
            </a:pPr>
            <a:r>
              <a:rPr lang="en-US" altLang="en-US" dirty="0"/>
              <a:t>Suppose the mass of a nominally 500 kg bag of fish is equally likely to lie between 480 and 505 kg. What is the probability that the bag contains at least the advertised mass of fish?</a:t>
            </a:r>
          </a:p>
        </p:txBody>
      </p:sp>
      <p:sp>
        <p:nvSpPr>
          <p:cNvPr id="2" name="TextBox 1">
            <a:extLst>
              <a:ext uri="{FF2B5EF4-FFF2-40B4-BE49-F238E27FC236}">
                <a16:creationId xmlns:a16="http://schemas.microsoft.com/office/drawing/2014/main" id="{8485EDDE-4FB4-28D5-B34C-AE6ECC8E2B63}"/>
              </a:ext>
            </a:extLst>
          </p:cNvPr>
          <p:cNvSpPr txBox="1"/>
          <p:nvPr/>
        </p:nvSpPr>
        <p:spPr>
          <a:xfrm>
            <a:off x="4933070" y="0"/>
            <a:ext cx="2722861" cy="707886"/>
          </a:xfrm>
          <a:prstGeom prst="rect">
            <a:avLst/>
          </a:prstGeom>
          <a:noFill/>
        </p:spPr>
        <p:txBody>
          <a:bodyPr wrap="none" rtlCol="0">
            <a:spAutoFit/>
          </a:bodyPr>
          <a:lstStyle/>
          <a:p>
            <a:r>
              <a:rPr lang="en-US" sz="4000" dirty="0">
                <a:solidFill>
                  <a:srgbClr val="0070C0"/>
                </a:solidFill>
              </a:rPr>
              <a:t>Group Work</a:t>
            </a:r>
          </a:p>
        </p:txBody>
      </p:sp>
      <p:sp>
        <p:nvSpPr>
          <p:cNvPr id="6" name="TextBox 5">
            <a:extLst>
              <a:ext uri="{FF2B5EF4-FFF2-40B4-BE49-F238E27FC236}">
                <a16:creationId xmlns:a16="http://schemas.microsoft.com/office/drawing/2014/main" id="{793A61D3-CC73-2806-5D34-61141859DBE8}"/>
              </a:ext>
            </a:extLst>
          </p:cNvPr>
          <p:cNvSpPr txBox="1"/>
          <p:nvPr/>
        </p:nvSpPr>
        <p:spPr>
          <a:xfrm>
            <a:off x="1654938" y="2320018"/>
            <a:ext cx="9061583" cy="492443"/>
          </a:xfrm>
          <a:prstGeom prst="rect">
            <a:avLst/>
          </a:prstGeom>
          <a:noFill/>
        </p:spPr>
        <p:txBody>
          <a:bodyPr wrap="none" rtlCol="0">
            <a:spAutoFit/>
          </a:bodyPr>
          <a:lstStyle/>
          <a:p>
            <a:r>
              <a:rPr lang="en-US" sz="2600" dirty="0"/>
              <a:t>Can you verify that this is a proper PDF? Use calculus or geometry.</a:t>
            </a:r>
          </a:p>
        </p:txBody>
      </p:sp>
      <p:sp>
        <p:nvSpPr>
          <p:cNvPr id="7" name="TextBox 6">
            <a:extLst>
              <a:ext uri="{FF2B5EF4-FFF2-40B4-BE49-F238E27FC236}">
                <a16:creationId xmlns:a16="http://schemas.microsoft.com/office/drawing/2014/main" id="{669F18F9-6A6B-4A5F-7DC1-63B71CAEAD91}"/>
              </a:ext>
            </a:extLst>
          </p:cNvPr>
          <p:cNvSpPr txBox="1"/>
          <p:nvPr/>
        </p:nvSpPr>
        <p:spPr>
          <a:xfrm>
            <a:off x="225632" y="890722"/>
            <a:ext cx="470000" cy="769441"/>
          </a:xfrm>
          <a:prstGeom prst="rect">
            <a:avLst/>
          </a:prstGeom>
          <a:noFill/>
        </p:spPr>
        <p:txBody>
          <a:bodyPr wrap="none" rtlCol="0">
            <a:spAutoFit/>
          </a:bodyPr>
          <a:lstStyle/>
          <a:p>
            <a:r>
              <a:rPr lang="en-US" sz="4400" dirty="0"/>
              <a:t>1</a:t>
            </a:r>
          </a:p>
        </p:txBody>
      </p:sp>
      <p:sp>
        <p:nvSpPr>
          <p:cNvPr id="8" name="TextBox 7">
            <a:extLst>
              <a:ext uri="{FF2B5EF4-FFF2-40B4-BE49-F238E27FC236}">
                <a16:creationId xmlns:a16="http://schemas.microsoft.com/office/drawing/2014/main" id="{378FF89F-C5DF-D0C3-28A8-E22D2DB962EF}"/>
              </a:ext>
            </a:extLst>
          </p:cNvPr>
          <p:cNvSpPr txBox="1"/>
          <p:nvPr/>
        </p:nvSpPr>
        <p:spPr>
          <a:xfrm>
            <a:off x="128650" y="3774960"/>
            <a:ext cx="470000" cy="769441"/>
          </a:xfrm>
          <a:prstGeom prst="rect">
            <a:avLst/>
          </a:prstGeom>
          <a:noFill/>
        </p:spPr>
        <p:txBody>
          <a:bodyPr wrap="none" rtlCol="0">
            <a:spAutoFit/>
          </a:bodyPr>
          <a:lstStyle/>
          <a:p>
            <a:r>
              <a:rPr lang="en-US" sz="4400" dirty="0"/>
              <a:t>2</a:t>
            </a:r>
          </a:p>
        </p:txBody>
      </p:sp>
      <p:sp>
        <p:nvSpPr>
          <p:cNvPr id="16388" name="TextBox 16387"/>
          <p:cNvSpPr txBox="1"/>
          <p:nvPr/>
        </p:nvSpPr>
        <p:spPr>
          <a:xfrm>
            <a:off x="5340022" y="1497934"/>
            <a:ext cx="2532184" cy="369332"/>
          </a:xfrm>
          <a:prstGeom prst="rect">
            <a:avLst/>
          </a:prstGeom>
          <a:noFill/>
        </p:spPr>
        <p:txBody>
          <a:bodyPr wrap="square" lIns="0" tIns="0" rIns="0" bIns="0" anchor="ctr">
            <a:spAutoFit/>
          </a:bodyPr>
          <a:lstStyle/>
          <a:p>
            <a:r>
              <a:rPr sz="2400">
                <a:latin typeface="Cambria"/>
              </a:rPr>
              <a:t>f(x) = 1 / (b − a)</a:t>
            </a:r>
          </a:p>
        </p:txBody>
      </p:sp>
    </p:spTree>
    <p:extLst>
      <p:ext uri="{BB962C8B-B14F-4D97-AF65-F5344CB8AC3E}">
        <p14:creationId xmlns:p14="http://schemas.microsoft.com/office/powerpoint/2010/main" val="457404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C0281-C0F7-F496-8C3F-B074273F54A9}"/>
              </a:ext>
            </a:extLst>
          </p:cNvPr>
          <p:cNvSpPr>
            <a:spLocks noGrp="1"/>
          </p:cNvSpPr>
          <p:nvPr>
            <p:ph type="title"/>
          </p:nvPr>
        </p:nvSpPr>
        <p:spPr>
          <a:xfrm>
            <a:off x="838200" y="411120"/>
            <a:ext cx="10515600" cy="1325563"/>
          </a:xfrm>
        </p:spPr>
        <p:txBody>
          <a:bodyPr/>
          <a:lstStyle/>
          <a:p>
            <a:pPr algn="ctr"/>
            <a:r>
              <a:rPr lang="en-US" b="1" dirty="0"/>
              <a:t>Which distribution and why?</a:t>
            </a:r>
          </a:p>
        </p:txBody>
      </p:sp>
      <p:sp>
        <p:nvSpPr>
          <p:cNvPr id="3" name="Content Placeholder 2">
            <a:extLst>
              <a:ext uri="{FF2B5EF4-FFF2-40B4-BE49-F238E27FC236}">
                <a16:creationId xmlns:a16="http://schemas.microsoft.com/office/drawing/2014/main" id="{B18CEFFB-2099-4B9F-7635-91E46291DF4A}"/>
              </a:ext>
            </a:extLst>
          </p:cNvPr>
          <p:cNvSpPr>
            <a:spLocks noGrp="1"/>
          </p:cNvSpPr>
          <p:nvPr>
            <p:ph idx="1"/>
          </p:nvPr>
        </p:nvSpPr>
        <p:spPr>
          <a:xfrm>
            <a:off x="483476" y="1439917"/>
            <a:ext cx="11477296" cy="4771697"/>
          </a:xfrm>
        </p:spPr>
        <p:txBody>
          <a:bodyPr>
            <a:normAutofit lnSpcReduction="10000"/>
          </a:bodyPr>
          <a:lstStyle/>
          <a:p>
            <a:pPr marL="0" indent="0" algn="l">
              <a:buNone/>
            </a:pPr>
            <a:endParaRPr lang="en-US" b="0" i="0" dirty="0">
              <a:solidFill>
                <a:srgbClr val="000000"/>
              </a:solidFill>
              <a:effectLst/>
              <a:latin typeface="Roboto" panose="02000000000000000000" pitchFamily="2" charset="0"/>
            </a:endParaRPr>
          </a:p>
          <a:p>
            <a:pPr algn="l">
              <a:buFont typeface="Arial" panose="020B0604020202020204" pitchFamily="34" charset="0"/>
              <a:buChar char="•"/>
            </a:pPr>
            <a:r>
              <a:rPr lang="en-US" b="0" i="0" dirty="0">
                <a:solidFill>
                  <a:srgbClr val="000000"/>
                </a:solidFill>
                <a:effectLst/>
                <a:latin typeface="Roboto" panose="02000000000000000000" pitchFamily="2" charset="0"/>
              </a:rPr>
              <a:t>The mass of carbon in above ground biomass in square m plot.</a:t>
            </a:r>
          </a:p>
          <a:p>
            <a:pPr algn="l">
              <a:buFont typeface="Arial" panose="020B0604020202020204" pitchFamily="34" charset="0"/>
              <a:buChar char="•"/>
            </a:pPr>
            <a:r>
              <a:rPr lang="en-US" b="0" i="0" dirty="0">
                <a:solidFill>
                  <a:srgbClr val="000000"/>
                </a:solidFill>
                <a:effectLst/>
                <a:latin typeface="Roboto" panose="02000000000000000000" pitchFamily="2" charset="0"/>
              </a:rPr>
              <a:t>The number of seals on a haul-out beach in the gulf of AK.</a:t>
            </a:r>
          </a:p>
          <a:p>
            <a:pPr algn="l">
              <a:buFont typeface="Arial" panose="020B0604020202020204" pitchFamily="34" charset="0"/>
              <a:buChar char="•"/>
            </a:pPr>
            <a:r>
              <a:rPr lang="en-US" b="0" i="0" dirty="0">
                <a:solidFill>
                  <a:srgbClr val="000000"/>
                </a:solidFill>
                <a:effectLst/>
                <a:latin typeface="Roboto" panose="02000000000000000000" pitchFamily="2" charset="0"/>
              </a:rPr>
              <a:t>Presence or absence of an invasive species in forest patches.</a:t>
            </a:r>
          </a:p>
          <a:p>
            <a:pPr algn="l">
              <a:buFont typeface="Arial" panose="020B0604020202020204" pitchFamily="34" charset="0"/>
              <a:buChar char="•"/>
            </a:pPr>
            <a:r>
              <a:rPr lang="en-US" b="0" i="0" dirty="0">
                <a:solidFill>
                  <a:srgbClr val="000000"/>
                </a:solidFill>
                <a:effectLst/>
                <a:latin typeface="Roboto" panose="02000000000000000000" pitchFamily="2" charset="0"/>
              </a:rPr>
              <a:t>The probability that a white male will vote republican in a presidential election.</a:t>
            </a:r>
          </a:p>
          <a:p>
            <a:pPr algn="l">
              <a:buFont typeface="Arial" panose="020B0604020202020204" pitchFamily="34" charset="0"/>
              <a:buChar char="•"/>
            </a:pPr>
            <a:r>
              <a:rPr lang="en-US" b="0" i="0" dirty="0">
                <a:solidFill>
                  <a:srgbClr val="000000"/>
                </a:solidFill>
                <a:effectLst/>
                <a:latin typeface="Roboto" panose="02000000000000000000" pitchFamily="2" charset="0"/>
              </a:rPr>
              <a:t>The number of individuals in four mutually exclusive income categories.</a:t>
            </a:r>
          </a:p>
          <a:p>
            <a:pPr algn="l">
              <a:buFont typeface="Arial" panose="020B0604020202020204" pitchFamily="34" charset="0"/>
              <a:buChar char="•"/>
            </a:pPr>
            <a:r>
              <a:rPr lang="en-US" b="0" i="0" dirty="0">
                <a:solidFill>
                  <a:srgbClr val="000000"/>
                </a:solidFill>
                <a:effectLst/>
                <a:latin typeface="Roboto" panose="02000000000000000000" pitchFamily="2" charset="0"/>
              </a:rPr>
              <a:t>The number of diseased individuals in a sample of 100.</a:t>
            </a:r>
          </a:p>
          <a:p>
            <a:pPr algn="l">
              <a:buFont typeface="Arial" panose="020B0604020202020204" pitchFamily="34" charset="0"/>
              <a:buChar char="•"/>
            </a:pPr>
            <a:r>
              <a:rPr lang="en-US" b="0" i="0" dirty="0">
                <a:solidFill>
                  <a:srgbClr val="000000"/>
                </a:solidFill>
                <a:effectLst/>
                <a:latin typeface="Roboto" panose="02000000000000000000" pitchFamily="2" charset="0"/>
              </a:rPr>
              <a:t>The political party affiliation (democrat, republican, independent) of a voter.</a:t>
            </a:r>
          </a:p>
          <a:p>
            <a:endParaRPr lang="en-US" dirty="0"/>
          </a:p>
        </p:txBody>
      </p:sp>
      <p:sp>
        <p:nvSpPr>
          <p:cNvPr id="4" name="TextBox 3">
            <a:extLst>
              <a:ext uri="{FF2B5EF4-FFF2-40B4-BE49-F238E27FC236}">
                <a16:creationId xmlns:a16="http://schemas.microsoft.com/office/drawing/2014/main" id="{EE297D22-A684-EF34-EA26-FFA9CB4AA882}"/>
              </a:ext>
            </a:extLst>
          </p:cNvPr>
          <p:cNvSpPr txBox="1"/>
          <p:nvPr/>
        </p:nvSpPr>
        <p:spPr>
          <a:xfrm>
            <a:off x="4933070" y="0"/>
            <a:ext cx="2722861" cy="707886"/>
          </a:xfrm>
          <a:prstGeom prst="rect">
            <a:avLst/>
          </a:prstGeom>
          <a:noFill/>
        </p:spPr>
        <p:txBody>
          <a:bodyPr wrap="none" rtlCol="0">
            <a:spAutoFit/>
          </a:bodyPr>
          <a:lstStyle/>
          <a:p>
            <a:r>
              <a:rPr lang="en-US" sz="4000" dirty="0">
                <a:solidFill>
                  <a:srgbClr val="0070C0"/>
                </a:solidFill>
              </a:rPr>
              <a:t>Group Work</a:t>
            </a:r>
          </a:p>
        </p:txBody>
      </p:sp>
    </p:spTree>
    <p:extLst>
      <p:ext uri="{BB962C8B-B14F-4D97-AF65-F5344CB8AC3E}">
        <p14:creationId xmlns:p14="http://schemas.microsoft.com/office/powerpoint/2010/main" val="4284928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C938E-0241-F267-7426-305877126C74}"/>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064239D7-067D-0BDB-97EC-1D9AC4D000FB}"/>
              </a:ext>
            </a:extLst>
          </p:cNvPr>
          <p:cNvPicPr>
            <a:picLocks noGrp="1" noChangeAspect="1"/>
          </p:cNvPicPr>
          <p:nvPr>
            <p:ph idx="1"/>
          </p:nvPr>
        </p:nvPicPr>
        <p:blipFill>
          <a:blip r:embed="rId2"/>
          <a:stretch>
            <a:fillRect/>
          </a:stretch>
        </p:blipFill>
        <p:spPr>
          <a:xfrm>
            <a:off x="1260338" y="211105"/>
            <a:ext cx="9985594" cy="6281770"/>
          </a:xfrm>
          <a:prstGeom prst="rect">
            <a:avLst/>
          </a:prstGeom>
        </p:spPr>
      </p:pic>
    </p:spTree>
    <p:extLst>
      <p:ext uri="{BB962C8B-B14F-4D97-AF65-F5344CB8AC3E}">
        <p14:creationId xmlns:p14="http://schemas.microsoft.com/office/powerpoint/2010/main" val="9599789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Relationship diagram linking many probability distributions with arrows labeled by the transformations or limits connecting them (e.g. sums, limits, ratios) among Normal, Poisson, Binomial, Gamma, Beta, Exponential, t, Chi-squared, Uniform and others." title="Relationship diagram linking many probability distributions with arrows labele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21" y="298801"/>
            <a:ext cx="12192000" cy="6438900"/>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p:cNvSpPr/>
          <p:nvPr/>
        </p:nvSpPr>
        <p:spPr>
          <a:xfrm rot="1571884">
            <a:off x="6339840" y="3859706"/>
            <a:ext cx="1615440" cy="294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760976">
            <a:off x="7121374" y="3156488"/>
            <a:ext cx="3638820" cy="2921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0800000">
            <a:off x="2743199" y="2317124"/>
            <a:ext cx="1842735" cy="265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6886020">
            <a:off x="3611696" y="2944395"/>
            <a:ext cx="1309700" cy="2135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rot="10800000">
            <a:off x="6645528" y="745724"/>
            <a:ext cx="1004064" cy="2281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8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listing properties of the CDF: F(x)=P(X≤x); 0≤F(x)≤1; non-decreasing; limit 0 at minus infinity, 1 at plus infinity; P(c&lt;X≤d)=F(d)-F(c); F'(x)=f(x)." title="Slide listing properties of the CDF: F(x)=P(X≤x); 0≤F(x)≤1; non-decreasing; limi"/>
          <p:cNvPicPr>
            <a:picLocks noChangeAspect="1"/>
          </p:cNvPicPr>
          <p:nvPr/>
        </p:nvPicPr>
        <p:blipFill rotWithShape="1">
          <a:blip r:embed="rId2">
            <a:extLst>
              <a:ext uri="{28A0092B-C50C-407E-A947-70E740481C1C}">
                <a14:useLocalDpi xmlns:a14="http://schemas.microsoft.com/office/drawing/2010/main" val="0"/>
              </a:ext>
            </a:extLst>
          </a:blip>
          <a:srcRect b="9926"/>
          <a:stretch/>
        </p:blipFill>
        <p:spPr>
          <a:xfrm>
            <a:off x="1473199" y="342900"/>
            <a:ext cx="9017001" cy="6085854"/>
          </a:xfrm>
          <a:prstGeom prst="rect">
            <a:avLst/>
          </a:prstGeom>
        </p:spPr>
      </p:pic>
      <p:cxnSp>
        <p:nvCxnSpPr>
          <p:cNvPr id="4" name="Straight Arrow Connector 3"/>
          <p:cNvCxnSpPr/>
          <p:nvPr/>
        </p:nvCxnSpPr>
        <p:spPr>
          <a:xfrm flipH="1" flipV="1">
            <a:off x="6356195" y="2765502"/>
            <a:ext cx="2709746" cy="82519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4059044" y="4103649"/>
            <a:ext cx="5006897" cy="136044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065942" y="3178097"/>
            <a:ext cx="2865864" cy="1200329"/>
          </a:xfrm>
          <a:prstGeom prst="rect">
            <a:avLst/>
          </a:prstGeom>
          <a:noFill/>
        </p:spPr>
        <p:txBody>
          <a:bodyPr wrap="square" rtlCol="0">
            <a:spAutoFit/>
          </a:bodyPr>
          <a:lstStyle/>
          <a:p>
            <a:r>
              <a:rPr lang="en-US" sz="2400" dirty="0">
                <a:solidFill>
                  <a:srgbClr val="FF0000"/>
                </a:solidFill>
              </a:rPr>
              <a:t>Note the inequality. It really matters for discrete distributions</a:t>
            </a:r>
          </a:p>
        </p:txBody>
      </p:sp>
    </p:spTree>
    <p:extLst>
      <p:ext uri="{BB962C8B-B14F-4D97-AF65-F5344CB8AC3E}">
        <p14:creationId xmlns:p14="http://schemas.microsoft.com/office/powerpoint/2010/main" val="7614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14600" y="76200"/>
            <a:ext cx="7793038" cy="1143000"/>
          </a:xfrm>
        </p:spPr>
        <p:txBody>
          <a:bodyPr/>
          <a:lstStyle/>
          <a:p>
            <a:pPr algn="ctr" eaLnBrk="1" hangingPunct="1">
              <a:defRPr/>
            </a:pPr>
            <a:r>
              <a:rPr lang="en-US"/>
              <a:t>Expected Value</a:t>
            </a:r>
          </a:p>
        </p:txBody>
      </p:sp>
      <p:sp>
        <p:nvSpPr>
          <p:cNvPr id="16387" name="Rectangle 3"/>
          <p:cNvSpPr>
            <a:spLocks noGrp="1" noChangeArrowheads="1"/>
          </p:cNvSpPr>
          <p:nvPr>
            <p:ph type="body" sz="half" idx="1"/>
          </p:nvPr>
        </p:nvSpPr>
        <p:spPr>
          <a:xfrm>
            <a:off x="1422401" y="1476375"/>
            <a:ext cx="9434286" cy="4114800"/>
          </a:xfrm>
        </p:spPr>
        <p:txBody>
          <a:bodyPr/>
          <a:lstStyle/>
          <a:p>
            <a:pPr eaLnBrk="1" hangingPunct="1">
              <a:defRPr/>
            </a:pPr>
            <a:r>
              <a:rPr lang="en-US" dirty="0"/>
              <a:t>The </a:t>
            </a:r>
            <a:r>
              <a:rPr lang="en-US" b="1" dirty="0">
                <a:solidFill>
                  <a:srgbClr val="0070C0"/>
                </a:solidFill>
              </a:rPr>
              <a:t>expected value </a:t>
            </a:r>
            <a:r>
              <a:rPr lang="en-US" dirty="0"/>
              <a:t>of a continuous random variable is:</a:t>
            </a:r>
          </a:p>
        </p:txBody>
      </p:sp>
      <p:sp>
        <p:nvSpPr>
          <p:cNvPr id="131077" name="TextBox 1"/>
          <p:cNvSpPr txBox="1">
            <a:spLocks noChangeArrowheads="1"/>
          </p:cNvSpPr>
          <p:nvPr/>
        </p:nvSpPr>
        <p:spPr bwMode="auto">
          <a:xfrm>
            <a:off x="1136334" y="5168184"/>
            <a:ext cx="97203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dirty="0"/>
              <a:t>Just like the discrete case but with an </a:t>
            </a:r>
            <a:r>
              <a:rPr lang="en-US" altLang="en-US" sz="2400"/>
              <a:t>integral instead of summation!</a:t>
            </a:r>
            <a:endParaRPr lang="en-US" altLang="en-US" sz="2400" dirty="0"/>
          </a:p>
        </p:txBody>
      </p:sp>
      <mc:AlternateContent xmlns:mc="http://schemas.openxmlformats.org/markup-compatibility/2006" xmlns:a14="http://schemas.microsoft.com/office/drawing/2010/main">
        <mc:Choice Requires="a14">
          <p:sp>
            <p:nvSpPr>
              <p:cNvPr id="2" name="Rectangle 1"/>
              <p:cNvSpPr/>
              <p:nvPr/>
            </p:nvSpPr>
            <p:spPr>
              <a:xfrm>
                <a:off x="3912296" y="2329564"/>
                <a:ext cx="4205336" cy="115480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charset="0"/>
                          <a:ea typeface="Cambria Math" charset="0"/>
                          <a:cs typeface="Cambria Math" charset="0"/>
                        </a:rPr>
                        <m:t>𝐸</m:t>
                      </m:r>
                      <m:d>
                        <m:dPr>
                          <m:ctrlPr>
                            <a:rPr lang="en-US" sz="3200" b="0" i="1" smtClean="0">
                              <a:latin typeface="Cambria Math" panose="02040503050406030204" pitchFamily="18" charset="0"/>
                              <a:ea typeface="Cambria Math" charset="0"/>
                              <a:cs typeface="Cambria Math" charset="0"/>
                            </a:rPr>
                          </m:ctrlPr>
                        </m:dPr>
                        <m:e>
                          <m:r>
                            <a:rPr lang="en-US" sz="3200" b="0" i="1" smtClean="0">
                              <a:latin typeface="Cambria Math" charset="0"/>
                              <a:ea typeface="Cambria Math" charset="0"/>
                              <a:cs typeface="Cambria Math" charset="0"/>
                            </a:rPr>
                            <m:t>𝑋</m:t>
                          </m:r>
                        </m:e>
                      </m:d>
                      <m:r>
                        <a:rPr lang="en-US" sz="3200" b="0" i="1" smtClean="0">
                          <a:latin typeface="Cambria Math" charset="0"/>
                          <a:ea typeface="Cambria Math" charset="0"/>
                          <a:cs typeface="Cambria Math" charset="0"/>
                        </a:rPr>
                        <m:t>=</m:t>
                      </m:r>
                      <m:nary>
                        <m:naryPr>
                          <m:ctrlPr>
                            <a:rPr lang="is-IS" sz="3200" i="1">
                              <a:latin typeface="Cambria Math" panose="02040503050406030204" pitchFamily="18" charset="0"/>
                              <a:ea typeface="Cambria Math" charset="0"/>
                              <a:cs typeface="Cambria Math" charset="0"/>
                            </a:rPr>
                          </m:ctrlPr>
                        </m:naryPr>
                        <m:sub>
                          <m:r>
                            <m:rPr>
                              <m:brk m:alnAt="23"/>
                            </m:rPr>
                            <a:rPr lang="en-US" sz="3200" i="1">
                              <a:latin typeface="Cambria Math" charset="0"/>
                              <a:ea typeface="Cambria Math" charset="0"/>
                              <a:cs typeface="Cambria Math" charset="0"/>
                            </a:rPr>
                            <m:t>−</m:t>
                          </m:r>
                          <m:r>
                            <a:rPr lang="en-US" sz="3200" i="1">
                              <a:latin typeface="Cambria Math" charset="0"/>
                              <a:ea typeface="Cambria Math" charset="0"/>
                              <a:cs typeface="Cambria Math" charset="0"/>
                            </a:rPr>
                            <m:t>∞</m:t>
                          </m:r>
                        </m:sub>
                        <m:sup>
                          <m:r>
                            <a:rPr lang="en-US" sz="3200" i="1" smtClean="0">
                              <a:latin typeface="Cambria Math" charset="0"/>
                              <a:ea typeface="Cambria Math" charset="0"/>
                              <a:cs typeface="Cambria Math" charset="0"/>
                            </a:rPr>
                            <m:t>∞</m:t>
                          </m:r>
                        </m:sup>
                        <m:e>
                          <m:r>
                            <a:rPr lang="en-US" sz="3200" b="0" i="1" smtClean="0">
                              <a:latin typeface="Cambria Math" charset="0"/>
                              <a:ea typeface="Cambria Math" charset="0"/>
                              <a:cs typeface="Cambria Math" charset="0"/>
                            </a:rPr>
                            <m:t>𝑥</m:t>
                          </m:r>
                          <m:r>
                            <a:rPr lang="en-US" sz="3200" i="1">
                              <a:latin typeface="Cambria Math" charset="0"/>
                              <a:ea typeface="Cambria Math" charset="0"/>
                              <a:cs typeface="Cambria Math" charset="0"/>
                            </a:rPr>
                            <m:t>𝑝</m:t>
                          </m:r>
                          <m:d>
                            <m:dPr>
                              <m:ctrlPr>
                                <a:rPr lang="en-US" sz="3200" i="1">
                                  <a:latin typeface="Cambria Math" panose="02040503050406030204" pitchFamily="18" charset="0"/>
                                  <a:ea typeface="Cambria Math" charset="0"/>
                                  <a:cs typeface="Cambria Math" charset="0"/>
                                </a:rPr>
                              </m:ctrlPr>
                            </m:dPr>
                            <m:e>
                              <m:r>
                                <a:rPr lang="en-US" sz="3200" i="1">
                                  <a:latin typeface="Cambria Math" charset="0"/>
                                  <a:ea typeface="Cambria Math" charset="0"/>
                                  <a:cs typeface="Cambria Math" charset="0"/>
                                </a:rPr>
                                <m:t>𝑥</m:t>
                              </m:r>
                            </m:e>
                          </m:d>
                          <m:r>
                            <a:rPr lang="en-US" sz="3200" b="0" i="1" smtClean="0">
                              <a:latin typeface="Cambria Math" charset="0"/>
                              <a:ea typeface="Cambria Math" charset="0"/>
                              <a:cs typeface="Cambria Math" charset="0"/>
                            </a:rPr>
                            <m:t>𝑑𝑥</m:t>
                          </m:r>
                        </m:e>
                      </m:nary>
                    </m:oMath>
                  </m:oMathPara>
                </a14:m>
                <a:endParaRPr lang="en-US" sz="3200" dirty="0"/>
              </a:p>
            </p:txBody>
          </p:sp>
        </mc:Choice>
        <mc:Fallback xmlns="">
          <p:sp>
            <p:nvSpPr>
              <p:cNvPr id="2" name="Rectangle 1"/>
              <p:cNvSpPr>
                <a:spLocks noRot="1" noChangeAspect="1" noMove="1" noResize="1" noEditPoints="1" noAdjustHandles="1" noChangeArrowheads="1" noChangeShapeType="1" noTextEdit="1"/>
              </p:cNvSpPr>
              <p:nvPr/>
            </p:nvSpPr>
            <p:spPr>
              <a:xfrm>
                <a:off x="3912296" y="2329564"/>
                <a:ext cx="4205336" cy="1154803"/>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10004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257491" y="166209"/>
            <a:ext cx="10390716" cy="1143000"/>
          </a:xfrm>
        </p:spPr>
        <p:txBody>
          <a:bodyPr>
            <a:normAutofit/>
          </a:bodyPr>
          <a:lstStyle/>
          <a:p>
            <a:pPr algn="ctr" eaLnBrk="1" hangingPunct="1">
              <a:defRPr/>
            </a:pPr>
            <a:r>
              <a:rPr lang="en-US" sz="4000"/>
              <a:t>Variance</a:t>
            </a:r>
            <a:endParaRPr lang="en-US" sz="4000" dirty="0"/>
          </a:p>
        </p:txBody>
      </p:sp>
      <p:sp>
        <p:nvSpPr>
          <p:cNvPr id="14339" name="Rectangle 3"/>
          <p:cNvSpPr>
            <a:spLocks noGrp="1" noChangeArrowheads="1"/>
          </p:cNvSpPr>
          <p:nvPr>
            <p:ph type="body" sz="half" idx="1"/>
          </p:nvPr>
        </p:nvSpPr>
        <p:spPr>
          <a:xfrm>
            <a:off x="1257491" y="1435819"/>
            <a:ext cx="8800909" cy="4114800"/>
          </a:xfrm>
        </p:spPr>
        <p:txBody>
          <a:bodyPr/>
          <a:lstStyle/>
          <a:p>
            <a:pPr eaLnBrk="1" hangingPunct="1">
              <a:defRPr/>
            </a:pPr>
            <a:r>
              <a:rPr lang="en-US" dirty="0"/>
              <a:t>The </a:t>
            </a:r>
            <a:r>
              <a:rPr lang="en-US" b="1" dirty="0">
                <a:solidFill>
                  <a:srgbClr val="0070C0"/>
                </a:solidFill>
              </a:rPr>
              <a:t>variance</a:t>
            </a:r>
            <a:r>
              <a:rPr lang="en-US" dirty="0">
                <a:solidFill>
                  <a:srgbClr val="0070C0"/>
                </a:solidFill>
              </a:rPr>
              <a:t> </a:t>
            </a:r>
            <a:r>
              <a:rPr lang="en-US" dirty="0"/>
              <a:t>of </a:t>
            </a:r>
            <a:r>
              <a:rPr lang="en-US"/>
              <a:t>a continuous random </a:t>
            </a:r>
            <a:r>
              <a:rPr lang="en-US" dirty="0"/>
              <a:t>variable is given by:</a:t>
            </a:r>
          </a:p>
          <a:p>
            <a:pPr eaLnBrk="1" hangingPunct="1">
              <a:defRPr/>
            </a:pPr>
            <a:endParaRPr lang="en-US" dirty="0"/>
          </a:p>
          <a:p>
            <a:pPr eaLnBrk="1" hangingPunct="1">
              <a:buFont typeface="Wingdings" pitchFamily="2" charset="2"/>
              <a:buNone/>
              <a:defRPr/>
            </a:pPr>
            <a:r>
              <a:rPr lang="en-US" dirty="0"/>
              <a:t>	</a:t>
            </a:r>
          </a:p>
          <a:p>
            <a:pPr eaLnBrk="1" hangingPunct="1">
              <a:buFont typeface="Wingdings" pitchFamily="2" charset="2"/>
              <a:buNone/>
              <a:defRPr/>
            </a:pPr>
            <a:r>
              <a:rPr lang="en-US" dirty="0"/>
              <a:t>  </a:t>
            </a:r>
          </a:p>
          <a:p>
            <a:pPr eaLnBrk="1" hangingPunct="1">
              <a:buFont typeface="Wingdings" pitchFamily="2" charset="2"/>
              <a:buNone/>
              <a:defRPr/>
            </a:pPr>
            <a:r>
              <a:rPr lang="en-US" dirty="0"/>
              <a:t>                     Which is the same as </a:t>
            </a:r>
            <a:r>
              <a:rPr lang="en-US" i="1" dirty="0"/>
              <a:t>E</a:t>
            </a:r>
            <a:r>
              <a:rPr lang="en-US" dirty="0"/>
              <a:t>{(X</a:t>
            </a:r>
            <a:r>
              <a:rPr lang="en-US" i="1" dirty="0"/>
              <a:t> - µ</a:t>
            </a:r>
            <a:r>
              <a:rPr lang="en-US" dirty="0"/>
              <a:t> )</a:t>
            </a:r>
            <a:r>
              <a:rPr lang="en-US" baseline="30000" dirty="0"/>
              <a:t>2</a:t>
            </a:r>
            <a:r>
              <a:rPr lang="en-US" dirty="0"/>
              <a:t>}</a:t>
            </a:r>
          </a:p>
          <a:p>
            <a:pPr eaLnBrk="1" hangingPunct="1">
              <a:buFont typeface="Wingdings" pitchFamily="2" charset="2"/>
              <a:buNone/>
              <a:defRPr/>
            </a:pPr>
            <a:endParaRPr lang="en-US" dirty="0"/>
          </a:p>
        </p:txBody>
      </p:sp>
      <p:sp>
        <p:nvSpPr>
          <p:cNvPr id="2" name="TextBox 1"/>
          <p:cNvSpPr txBox="1"/>
          <p:nvPr/>
        </p:nvSpPr>
        <p:spPr>
          <a:xfrm>
            <a:off x="541176" y="4195784"/>
            <a:ext cx="11823346" cy="646331"/>
          </a:xfrm>
          <a:prstGeom prst="rect">
            <a:avLst/>
          </a:prstGeom>
          <a:noFill/>
        </p:spPr>
        <p:txBody>
          <a:bodyPr wrap="square" rtlCol="0">
            <a:spAutoFit/>
          </a:bodyPr>
          <a:lstStyle/>
          <a:p>
            <a:r>
              <a:rPr lang="en-US" sz="3600" dirty="0"/>
              <a:t>Recall our derivation showed that </a:t>
            </a:r>
          </a:p>
        </p:txBody>
      </p:sp>
      <mc:AlternateContent xmlns:mc="http://schemas.openxmlformats.org/markup-compatibility/2006" xmlns:a14="http://schemas.microsoft.com/office/drawing/2010/main">
        <mc:Choice Requires="a14">
          <p:sp>
            <p:nvSpPr>
              <p:cNvPr id="9" name="Rectangle 8"/>
              <p:cNvSpPr/>
              <p:nvPr/>
            </p:nvSpPr>
            <p:spPr>
              <a:xfrm>
                <a:off x="3202665" y="2026356"/>
                <a:ext cx="5978657" cy="115480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charset="0"/>
                          <a:ea typeface="Cambria Math" charset="0"/>
                          <a:cs typeface="Cambria Math" charset="0"/>
                        </a:rPr>
                        <m:t>𝑉𝑎𝑟</m:t>
                      </m:r>
                      <m:d>
                        <m:dPr>
                          <m:ctrlPr>
                            <a:rPr lang="en-US" sz="3200" b="0" i="1" smtClean="0">
                              <a:latin typeface="Cambria Math" panose="02040503050406030204" pitchFamily="18" charset="0"/>
                              <a:ea typeface="Cambria Math" charset="0"/>
                              <a:cs typeface="Cambria Math" charset="0"/>
                            </a:rPr>
                          </m:ctrlPr>
                        </m:dPr>
                        <m:e>
                          <m:r>
                            <a:rPr lang="en-US" sz="3200" b="0" i="1" smtClean="0">
                              <a:latin typeface="Cambria Math" charset="0"/>
                              <a:ea typeface="Cambria Math" charset="0"/>
                              <a:cs typeface="Cambria Math" charset="0"/>
                            </a:rPr>
                            <m:t>𝑋</m:t>
                          </m:r>
                        </m:e>
                      </m:d>
                      <m:r>
                        <a:rPr lang="en-US" sz="3200" b="0" i="1" smtClean="0">
                          <a:latin typeface="Cambria Math" charset="0"/>
                          <a:ea typeface="Cambria Math" charset="0"/>
                          <a:cs typeface="Cambria Math" charset="0"/>
                        </a:rPr>
                        <m:t>=</m:t>
                      </m:r>
                      <m:nary>
                        <m:naryPr>
                          <m:ctrlPr>
                            <a:rPr lang="is-IS" sz="3200" i="1">
                              <a:latin typeface="Cambria Math" panose="02040503050406030204" pitchFamily="18" charset="0"/>
                              <a:ea typeface="Cambria Math" charset="0"/>
                              <a:cs typeface="Cambria Math" charset="0"/>
                            </a:rPr>
                          </m:ctrlPr>
                        </m:naryPr>
                        <m:sub>
                          <m:r>
                            <m:rPr>
                              <m:brk m:alnAt="23"/>
                            </m:rPr>
                            <a:rPr lang="en-US" sz="3200" i="1">
                              <a:latin typeface="Cambria Math" charset="0"/>
                              <a:ea typeface="Cambria Math" charset="0"/>
                              <a:cs typeface="Cambria Math" charset="0"/>
                            </a:rPr>
                            <m:t>−</m:t>
                          </m:r>
                          <m:r>
                            <a:rPr lang="en-US" sz="3200" i="1">
                              <a:latin typeface="Cambria Math" charset="0"/>
                              <a:ea typeface="Cambria Math" charset="0"/>
                              <a:cs typeface="Cambria Math" charset="0"/>
                            </a:rPr>
                            <m:t>∞</m:t>
                          </m:r>
                        </m:sub>
                        <m:sup>
                          <m:r>
                            <a:rPr lang="en-US" sz="3200" i="1" smtClean="0">
                              <a:latin typeface="Cambria Math" charset="0"/>
                              <a:ea typeface="Cambria Math" charset="0"/>
                              <a:cs typeface="Cambria Math" charset="0"/>
                            </a:rPr>
                            <m:t>∞</m:t>
                          </m:r>
                        </m:sup>
                        <m:e>
                          <m:sSup>
                            <m:sSupPr>
                              <m:ctrlPr>
                                <a:rPr lang="en-US" sz="3200" b="0" i="1" smtClean="0">
                                  <a:latin typeface="Cambria Math" panose="02040503050406030204" pitchFamily="18" charset="0"/>
                                  <a:ea typeface="Cambria Math" charset="0"/>
                                  <a:cs typeface="Cambria Math" charset="0"/>
                                </a:rPr>
                              </m:ctrlPr>
                            </m:sSupPr>
                            <m:e>
                              <m:r>
                                <a:rPr lang="en-US" sz="3200" i="1">
                                  <a:latin typeface="Cambria Math" charset="0"/>
                                  <a:ea typeface="Cambria Math" charset="0"/>
                                  <a:cs typeface="Cambria Math" charset="0"/>
                                </a:rPr>
                                <m:t>(</m:t>
                              </m:r>
                              <m:r>
                                <a:rPr lang="en-US" sz="3200" i="1">
                                  <a:latin typeface="Cambria Math" charset="0"/>
                                  <a:ea typeface="Cambria Math" charset="0"/>
                                  <a:cs typeface="Cambria Math" charset="0"/>
                                </a:rPr>
                                <m:t>𝑥</m:t>
                              </m:r>
                              <m:r>
                                <a:rPr lang="en-US" sz="3200" i="1">
                                  <a:latin typeface="Cambria Math" charset="0"/>
                                  <a:ea typeface="Cambria Math" charset="0"/>
                                  <a:cs typeface="Cambria Math" charset="0"/>
                                </a:rPr>
                                <m:t>−</m:t>
                              </m:r>
                              <m:r>
                                <a:rPr lang="en-US" sz="3200" i="1">
                                  <a:latin typeface="Cambria Math" charset="0"/>
                                  <a:ea typeface="Cambria Math" charset="0"/>
                                  <a:cs typeface="Cambria Math" charset="0"/>
                                </a:rPr>
                                <m:t>𝜇</m:t>
                              </m:r>
                              <m:r>
                                <a:rPr lang="en-US" sz="3200" i="1">
                                  <a:latin typeface="Cambria Math" charset="0"/>
                                  <a:ea typeface="Cambria Math" charset="0"/>
                                  <a:cs typeface="Cambria Math" charset="0"/>
                                </a:rPr>
                                <m:t>)</m:t>
                              </m:r>
                            </m:e>
                            <m:sup>
                              <m:r>
                                <a:rPr lang="en-US" sz="3200" b="0" i="1" smtClean="0">
                                  <a:latin typeface="Cambria Math" charset="0"/>
                                  <a:ea typeface="Cambria Math" charset="0"/>
                                  <a:cs typeface="Cambria Math" charset="0"/>
                                </a:rPr>
                                <m:t>2</m:t>
                              </m:r>
                            </m:sup>
                          </m:sSup>
                          <m:r>
                            <a:rPr lang="is-IS" sz="3200" b="0" i="1" smtClean="0">
                              <a:latin typeface="Cambria Math" charset="0"/>
                              <a:ea typeface="Cambria Math" charset="0"/>
                              <a:cs typeface="Cambria Math" charset="0"/>
                            </a:rPr>
                            <m:t> </m:t>
                          </m:r>
                          <m:r>
                            <a:rPr lang="en-US" sz="3200" i="1">
                              <a:latin typeface="Cambria Math" charset="0"/>
                              <a:ea typeface="Cambria Math" charset="0"/>
                              <a:cs typeface="Cambria Math" charset="0"/>
                            </a:rPr>
                            <m:t>𝑝</m:t>
                          </m:r>
                          <m:d>
                            <m:dPr>
                              <m:ctrlPr>
                                <a:rPr lang="en-US" sz="3200" i="1">
                                  <a:latin typeface="Cambria Math" panose="02040503050406030204" pitchFamily="18" charset="0"/>
                                  <a:ea typeface="Cambria Math" charset="0"/>
                                  <a:cs typeface="Cambria Math" charset="0"/>
                                </a:rPr>
                              </m:ctrlPr>
                            </m:dPr>
                            <m:e>
                              <m:r>
                                <a:rPr lang="en-US" sz="3200" i="1">
                                  <a:latin typeface="Cambria Math" charset="0"/>
                                  <a:ea typeface="Cambria Math" charset="0"/>
                                  <a:cs typeface="Cambria Math" charset="0"/>
                                </a:rPr>
                                <m:t>𝑥</m:t>
                              </m:r>
                            </m:e>
                          </m:d>
                          <m:r>
                            <a:rPr lang="en-US" sz="3200" b="0" i="1" smtClean="0">
                              <a:latin typeface="Cambria Math" charset="0"/>
                              <a:ea typeface="Cambria Math" charset="0"/>
                              <a:cs typeface="Cambria Math" charset="0"/>
                            </a:rPr>
                            <m:t>𝑑𝑥</m:t>
                          </m:r>
                        </m:e>
                      </m:nary>
                    </m:oMath>
                  </m:oMathPara>
                </a14:m>
                <a:endParaRPr lang="en-US" sz="3200" dirty="0"/>
              </a:p>
            </p:txBody>
          </p:sp>
        </mc:Choice>
        <mc:Fallback xmlns="">
          <p:sp>
            <p:nvSpPr>
              <p:cNvPr id="9" name="Rectangle 8"/>
              <p:cNvSpPr>
                <a:spLocks noRot="1" noChangeAspect="1" noMove="1" noResize="1" noEditPoints="1" noAdjustHandles="1" noChangeArrowheads="1" noChangeShapeType="1" noTextEdit="1"/>
              </p:cNvSpPr>
              <p:nvPr/>
            </p:nvSpPr>
            <p:spPr>
              <a:xfrm>
                <a:off x="3202665" y="2026356"/>
                <a:ext cx="5978657" cy="1154803"/>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3058368" y="4970703"/>
                <a:ext cx="5978657"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charset="0"/>
                          <a:ea typeface="Cambria Math" charset="0"/>
                          <a:cs typeface="Cambria Math" charset="0"/>
                        </a:rPr>
                        <m:t>𝑉𝑎𝑟</m:t>
                      </m:r>
                      <m:d>
                        <m:dPr>
                          <m:ctrlPr>
                            <a:rPr lang="en-US" sz="3200" b="0" i="1" smtClean="0">
                              <a:latin typeface="Cambria Math" panose="02040503050406030204" pitchFamily="18" charset="0"/>
                              <a:ea typeface="Cambria Math" charset="0"/>
                              <a:cs typeface="Cambria Math" charset="0"/>
                            </a:rPr>
                          </m:ctrlPr>
                        </m:dPr>
                        <m:e>
                          <m:r>
                            <a:rPr lang="en-US" sz="3200" b="0" i="1" smtClean="0">
                              <a:latin typeface="Cambria Math" charset="0"/>
                              <a:ea typeface="Cambria Math" charset="0"/>
                              <a:cs typeface="Cambria Math" charset="0"/>
                            </a:rPr>
                            <m:t>𝑋</m:t>
                          </m:r>
                        </m:e>
                      </m:d>
                      <m:r>
                        <a:rPr lang="en-US" sz="3200" b="0" i="1" smtClean="0">
                          <a:latin typeface="Cambria Math" charset="0"/>
                          <a:ea typeface="Cambria Math" charset="0"/>
                          <a:cs typeface="Cambria Math" charset="0"/>
                        </a:rPr>
                        <m:t>=</m:t>
                      </m:r>
                      <m:r>
                        <a:rPr lang="en-US" sz="3200" i="1" smtClean="0">
                          <a:latin typeface="Cambria Math" charset="0"/>
                          <a:ea typeface="Cambria Math" charset="0"/>
                          <a:cs typeface="Cambria Math" charset="0"/>
                        </a:rPr>
                        <m:t>𝐸</m:t>
                      </m:r>
                      <m:d>
                        <m:dPr>
                          <m:ctrlPr>
                            <a:rPr lang="en-US" sz="3200" b="0" i="1" smtClean="0">
                              <a:latin typeface="Cambria Math" panose="02040503050406030204" pitchFamily="18" charset="0"/>
                              <a:ea typeface="Cambria Math" charset="0"/>
                              <a:cs typeface="Cambria Math" charset="0"/>
                            </a:rPr>
                          </m:ctrlPr>
                        </m:dPr>
                        <m:e>
                          <m:sSup>
                            <m:sSupPr>
                              <m:ctrlPr>
                                <a:rPr lang="is-IS" sz="3200" b="0" i="1" smtClean="0">
                                  <a:latin typeface="Cambria Math" panose="02040503050406030204" pitchFamily="18" charset="0"/>
                                  <a:ea typeface="Cambria Math" charset="0"/>
                                  <a:cs typeface="Cambria Math" charset="0"/>
                                </a:rPr>
                              </m:ctrlPr>
                            </m:sSupPr>
                            <m:e>
                              <m:r>
                                <a:rPr lang="en-US" sz="3200" b="0" i="1" smtClean="0">
                                  <a:latin typeface="Cambria Math" charset="0"/>
                                  <a:ea typeface="Cambria Math" charset="0"/>
                                  <a:cs typeface="Cambria Math" charset="0"/>
                                </a:rPr>
                                <m:t>𝑋</m:t>
                              </m:r>
                            </m:e>
                            <m:sup>
                              <m:r>
                                <a:rPr lang="is-IS" sz="3200" b="0" i="1" smtClean="0">
                                  <a:latin typeface="Cambria Math" charset="0"/>
                                  <a:ea typeface="Cambria Math" charset="0"/>
                                  <a:cs typeface="Cambria Math" charset="0"/>
                                </a:rPr>
                                <m:t>2</m:t>
                              </m:r>
                            </m:sup>
                          </m:sSup>
                        </m:e>
                      </m:d>
                      <m:r>
                        <a:rPr lang="en-US" sz="3200" b="0" i="1" smtClean="0">
                          <a:latin typeface="Cambria Math" charset="0"/>
                          <a:ea typeface="Cambria Math" charset="0"/>
                          <a:cs typeface="Cambria Math" charset="0"/>
                        </a:rPr>
                        <m:t>−</m:t>
                      </m:r>
                      <m:sSup>
                        <m:sSupPr>
                          <m:ctrlPr>
                            <a:rPr lang="en-US" sz="3200" b="0" i="1" smtClean="0">
                              <a:latin typeface="Cambria Math" panose="02040503050406030204" pitchFamily="18" charset="0"/>
                              <a:ea typeface="Cambria Math" charset="0"/>
                              <a:cs typeface="Cambria Math" charset="0"/>
                            </a:rPr>
                          </m:ctrlPr>
                        </m:sSupPr>
                        <m:e>
                          <m:r>
                            <a:rPr lang="en-US" sz="3200" b="0" i="1" smtClean="0">
                              <a:latin typeface="Cambria Math" charset="0"/>
                              <a:ea typeface="Cambria Math" charset="0"/>
                              <a:cs typeface="Cambria Math" charset="0"/>
                            </a:rPr>
                            <m:t>𝐸</m:t>
                          </m:r>
                          <m:r>
                            <a:rPr lang="en-US" sz="3200" b="0" i="1" smtClean="0">
                              <a:latin typeface="Cambria Math" charset="0"/>
                              <a:ea typeface="Cambria Math" charset="0"/>
                              <a:cs typeface="Cambria Math" charset="0"/>
                            </a:rPr>
                            <m:t>(</m:t>
                          </m:r>
                          <m:r>
                            <a:rPr lang="en-US" sz="3200" b="0" i="1" smtClean="0">
                              <a:latin typeface="Cambria Math" charset="0"/>
                              <a:ea typeface="Cambria Math" charset="0"/>
                              <a:cs typeface="Cambria Math" charset="0"/>
                            </a:rPr>
                            <m:t>𝑋</m:t>
                          </m:r>
                          <m:r>
                            <a:rPr lang="en-US" sz="3200" b="0" i="1" smtClean="0">
                              <a:latin typeface="Cambria Math" charset="0"/>
                              <a:ea typeface="Cambria Math" charset="0"/>
                              <a:cs typeface="Cambria Math" charset="0"/>
                            </a:rPr>
                            <m:t>)</m:t>
                          </m:r>
                        </m:e>
                        <m:sup>
                          <m:r>
                            <a:rPr lang="en-US" sz="3200" b="0" i="1" smtClean="0">
                              <a:latin typeface="Cambria Math" charset="0"/>
                              <a:ea typeface="Cambria Math" charset="0"/>
                              <a:cs typeface="Cambria Math" charset="0"/>
                            </a:rPr>
                            <m:t>2</m:t>
                          </m:r>
                        </m:sup>
                      </m:sSup>
                    </m:oMath>
                  </m:oMathPara>
                </a14:m>
                <a:endParaRPr lang="en-US" sz="3200" dirty="0"/>
              </a:p>
            </p:txBody>
          </p:sp>
        </mc:Choice>
        <mc:Fallback xmlns="">
          <p:sp>
            <p:nvSpPr>
              <p:cNvPr id="12" name="Rectangle 11"/>
              <p:cNvSpPr>
                <a:spLocks noRot="1" noChangeAspect="1" noMove="1" noResize="1" noEditPoints="1" noAdjustHandles="1" noChangeArrowheads="1" noChangeShapeType="1" noTextEdit="1"/>
              </p:cNvSpPr>
              <p:nvPr/>
            </p:nvSpPr>
            <p:spPr>
              <a:xfrm>
                <a:off x="3058368" y="4970703"/>
                <a:ext cx="5978657" cy="584775"/>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7495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52600" y="2590800"/>
            <a:ext cx="8763000" cy="1295400"/>
          </a:xfrm>
        </p:spPr>
        <p:txBody>
          <a:bodyPr>
            <a:normAutofit/>
          </a:bodyPr>
          <a:lstStyle/>
          <a:p>
            <a:pPr algn="ctr" eaLnBrk="1" hangingPunct="1"/>
            <a:r>
              <a:rPr lang="en-US" altLang="en-US" sz="4000" b="1" dirty="0">
                <a:latin typeface="Arial" charset="0"/>
                <a:ea typeface="Arial" charset="0"/>
                <a:cs typeface="Arial" charset="0"/>
              </a:rPr>
              <a:t>The Normal Distribution</a:t>
            </a:r>
            <a:br>
              <a:rPr lang="en-US" altLang="en-US" sz="4000" b="1" dirty="0">
                <a:latin typeface="Arial" charset="0"/>
                <a:ea typeface="Arial" charset="0"/>
                <a:cs typeface="Arial" charset="0"/>
              </a:rPr>
            </a:br>
            <a:r>
              <a:rPr lang="en-US" altLang="en-US" sz="4000" b="1" dirty="0">
                <a:latin typeface="Arial" charset="0"/>
                <a:ea typeface="Arial" charset="0"/>
                <a:cs typeface="Arial" charset="0"/>
              </a:rPr>
              <a:t>aka Gaussian</a:t>
            </a:r>
            <a:endParaRPr lang="en-AU" altLang="en-US" sz="4000" b="1" dirty="0">
              <a:latin typeface="Arial" charset="0"/>
              <a:ea typeface="Arial" charset="0"/>
              <a:cs typeface="Arial" charset="0"/>
            </a:endParaRPr>
          </a:p>
        </p:txBody>
      </p:sp>
    </p:spTree>
    <p:extLst>
      <p:ext uri="{BB962C8B-B14F-4D97-AF65-F5344CB8AC3E}">
        <p14:creationId xmlns:p14="http://schemas.microsoft.com/office/powerpoint/2010/main" val="1620043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defRPr/>
            </a:pPr>
            <a:r>
              <a:rPr lang="en-US" altLang="en-US"/>
              <a:t>Introduction</a:t>
            </a:r>
          </a:p>
        </p:txBody>
      </p:sp>
      <p:sp>
        <p:nvSpPr>
          <p:cNvPr id="4099" name="Rectangle 3"/>
          <p:cNvSpPr>
            <a:spLocks noGrp="1" noChangeArrowheads="1"/>
          </p:cNvSpPr>
          <p:nvPr>
            <p:ph type="body" idx="1"/>
          </p:nvPr>
        </p:nvSpPr>
        <p:spPr/>
        <p:txBody>
          <a:bodyPr/>
          <a:lstStyle/>
          <a:p>
            <a:pPr eaLnBrk="1" hangingPunct="1">
              <a:defRPr/>
            </a:pPr>
            <a:r>
              <a:rPr lang="en-US" altLang="en-US" dirty="0"/>
              <a:t>The </a:t>
            </a:r>
            <a:r>
              <a:rPr lang="en-US" altLang="en-US" b="1" dirty="0">
                <a:solidFill>
                  <a:srgbClr val="0070C0"/>
                </a:solidFill>
              </a:rPr>
              <a:t>Normal</a:t>
            </a:r>
            <a:r>
              <a:rPr lang="en-US" altLang="en-US" dirty="0">
                <a:solidFill>
                  <a:srgbClr val="0070C0"/>
                </a:solidFill>
              </a:rPr>
              <a:t> </a:t>
            </a:r>
            <a:r>
              <a:rPr lang="en-US" altLang="en-US" dirty="0"/>
              <a:t>(or Gaussian) distribution is the most used distribution in statistics.</a:t>
            </a:r>
          </a:p>
          <a:p>
            <a:pPr eaLnBrk="1" hangingPunct="1">
              <a:defRPr/>
            </a:pPr>
            <a:endParaRPr lang="en-US" altLang="en-US" dirty="0"/>
          </a:p>
          <a:p>
            <a:pPr eaLnBrk="1" hangingPunct="1">
              <a:defRPr/>
            </a:pPr>
            <a:r>
              <a:rPr lang="en-US" altLang="en-US" dirty="0"/>
              <a:t>Normal random variables are </a:t>
            </a:r>
            <a:r>
              <a:rPr lang="en-US" altLang="en-US" i="1" dirty="0">
                <a:solidFill>
                  <a:schemeClr val="hlink"/>
                </a:solidFill>
              </a:rPr>
              <a:t>continuous </a:t>
            </a:r>
            <a:r>
              <a:rPr lang="en-US" altLang="en-US" dirty="0"/>
              <a:t>(they can take any value on the real line) so the Normal distribution is an example of a </a:t>
            </a:r>
            <a:r>
              <a:rPr lang="en-US" altLang="en-US" i="1" dirty="0">
                <a:solidFill>
                  <a:schemeClr val="hlink"/>
                </a:solidFill>
              </a:rPr>
              <a:t>continuous probability distribution</a:t>
            </a:r>
            <a:r>
              <a:rPr lang="en-US" altLang="en-US" dirty="0"/>
              <a:t>.</a:t>
            </a:r>
          </a:p>
        </p:txBody>
      </p:sp>
    </p:spTree>
    <p:extLst>
      <p:ext uri="{BB962C8B-B14F-4D97-AF65-F5344CB8AC3E}">
        <p14:creationId xmlns:p14="http://schemas.microsoft.com/office/powerpoint/2010/main" val="1376493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9726</TotalTime>
  <Words>2700</Words>
  <Application>Microsoft Macintosh PowerPoint</Application>
  <PresentationFormat>Widescreen</PresentationFormat>
  <Paragraphs>296</Paragraphs>
  <Slides>46</Slides>
  <Notes>38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8" baseType="lpstr">
      <vt:lpstr>Arial</vt:lpstr>
      <vt:lpstr>Calibri</vt:lpstr>
      <vt:lpstr>Calibri Light</vt:lpstr>
      <vt:lpstr>Cambria</vt:lpstr>
      <vt:lpstr>Cambria Math</vt:lpstr>
      <vt:lpstr>Roboto</vt:lpstr>
      <vt:lpstr>Symbol</vt:lpstr>
      <vt:lpstr>Tahoma</vt:lpstr>
      <vt:lpstr>Times New Roman</vt:lpstr>
      <vt:lpstr>Wingdings</vt:lpstr>
      <vt:lpstr>Office Theme</vt:lpstr>
      <vt:lpstr>Chart</vt:lpstr>
      <vt:lpstr>Continuous Probability Distributions</vt:lpstr>
      <vt:lpstr>Continuous Distributions</vt:lpstr>
      <vt:lpstr>Relationship between PDF and CDF</vt:lpstr>
      <vt:lpstr>PowerPoint Presentation</vt:lpstr>
      <vt:lpstr>PowerPoint Presentation</vt:lpstr>
      <vt:lpstr>Expected Value</vt:lpstr>
      <vt:lpstr>Variance</vt:lpstr>
      <vt:lpstr>The Normal Distribution aka Gaussian</vt:lpstr>
      <vt:lpstr>Introduction</vt:lpstr>
      <vt:lpstr>The Normal Distribution-I</vt:lpstr>
      <vt:lpstr>The Normal Distribution-II</vt:lpstr>
      <vt:lpstr>The Normal Distribution-III</vt:lpstr>
      <vt:lpstr>Normal Cumulative Distribution Function -Notice that all CDFs are non-decreasing</vt:lpstr>
      <vt:lpstr>Relationship between PDF and CDF</vt:lpstr>
      <vt:lpstr>Normal Distributions and Probability-II</vt:lpstr>
      <vt:lpstr>Example</vt:lpstr>
      <vt:lpstr>Example</vt:lpstr>
      <vt:lpstr>The Standard Normal Distribution</vt:lpstr>
      <vt:lpstr>Further Examples</vt:lpstr>
      <vt:lpstr>Sampling and Sampling Distributions</vt:lpstr>
      <vt:lpstr>Sampling and Sampling Distributions-II (Example)</vt:lpstr>
      <vt:lpstr>Sampling and Sampling Distributions-IV (Example)</vt:lpstr>
      <vt:lpstr>Properties of the Sampling Distribution for the Sample Mean</vt:lpstr>
      <vt:lpstr>The Central Limit Theorem (Why we use the Normal distribution so much!)</vt:lpstr>
      <vt:lpstr>The Central Limit Theorem (Example)</vt:lpstr>
      <vt:lpstr>Approximating a Binomial Distribution</vt:lpstr>
      <vt:lpstr>Approximating a Binomial Distribution-II</vt:lpstr>
      <vt:lpstr>Approximating a Binomial Distribution-III</vt:lpstr>
      <vt:lpstr>Approximating a Poisson Distribution</vt:lpstr>
      <vt:lpstr>Small Samples and the t-Distribution</vt:lpstr>
      <vt:lpstr>Side Note – Stout and Statistics.</vt:lpstr>
      <vt:lpstr>Properties of the t-distribution-I</vt:lpstr>
      <vt:lpstr>Properties of the t-distribution-II</vt:lpstr>
      <vt:lpstr>The Lognormal distribution</vt:lpstr>
      <vt:lpstr>Remember the Gamma distribution</vt:lpstr>
      <vt:lpstr>The Beta distribution</vt:lpstr>
      <vt:lpstr>The Exponential Distribution Distribution for time between random events (e.g. survival)</vt:lpstr>
      <vt:lpstr>The Exponential Distribution-I</vt:lpstr>
      <vt:lpstr>This Poisson – Exponential relationship is basis for animal density estimation from camera trap data</vt:lpstr>
      <vt:lpstr>The Exponential Distribution-II (Example-I)</vt:lpstr>
      <vt:lpstr>The Exponential Distribution-II (Example-II)</vt:lpstr>
      <vt:lpstr>The Uniform Distribution</vt:lpstr>
      <vt:lpstr>The Uniform Distribution (Example)</vt:lpstr>
      <vt:lpstr>Which distribution and why?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Poisson Distribution-I</dc:title>
  <dc:creator>Levi, Taal</dc:creator>
  <cp:lastModifiedBy>Levi, Taal</cp:lastModifiedBy>
  <cp:revision>89</cp:revision>
  <dcterms:created xsi:type="dcterms:W3CDTF">2018-10-08T21:50:20Z</dcterms:created>
  <dcterms:modified xsi:type="dcterms:W3CDTF">2026-07-16T19:46:36Z</dcterms:modified>
</cp:coreProperties>
</file>