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7" r:id="rId2"/>
    <p:sldId id="403" r:id="rId3"/>
    <p:sldId id="404" r:id="rId4"/>
    <p:sldId id="392" r:id="rId5"/>
    <p:sldId id="394" r:id="rId6"/>
    <p:sldId id="396" r:id="rId7"/>
    <p:sldId id="258" r:id="rId8"/>
    <p:sldId id="259" r:id="rId9"/>
    <p:sldId id="260" r:id="rId10"/>
    <p:sldId id="261" r:id="rId11"/>
    <p:sldId id="413" r:id="rId12"/>
    <p:sldId id="262" r:id="rId13"/>
    <p:sldId id="263" r:id="rId14"/>
    <p:sldId id="264" r:id="rId15"/>
    <p:sldId id="265" r:id="rId16"/>
    <p:sldId id="267" r:id="rId17"/>
    <p:sldId id="270" r:id="rId18"/>
    <p:sldId id="271" r:id="rId19"/>
    <p:sldId id="272" r:id="rId20"/>
    <p:sldId id="273" r:id="rId21"/>
    <p:sldId id="374" r:id="rId22"/>
    <p:sldId id="375" r:id="rId23"/>
    <p:sldId id="402" r:id="rId24"/>
    <p:sldId id="405" r:id="rId25"/>
    <p:sldId id="400" r:id="rId26"/>
    <p:sldId id="278" r:id="rId27"/>
    <p:sldId id="279" r:id="rId28"/>
    <p:sldId id="280" r:id="rId29"/>
    <p:sldId id="281" r:id="rId30"/>
    <p:sldId id="282" r:id="rId31"/>
    <p:sldId id="410" r:id="rId32"/>
    <p:sldId id="283" r:id="rId33"/>
    <p:sldId id="369" r:id="rId34"/>
    <p:sldId id="370" r:id="rId35"/>
    <p:sldId id="376" r:id="rId36"/>
    <p:sldId id="408" r:id="rId37"/>
    <p:sldId id="346" r:id="rId38"/>
    <p:sldId id="377" r:id="rId39"/>
    <p:sldId id="284" r:id="rId40"/>
    <p:sldId id="338" r:id="rId41"/>
    <p:sldId id="414" r:id="rId42"/>
    <p:sldId id="345" r:id="rId43"/>
    <p:sldId id="341" r:id="rId44"/>
    <p:sldId id="354" r:id="rId45"/>
    <p:sldId id="348" r:id="rId46"/>
    <p:sldId id="349" r:id="rId47"/>
    <p:sldId id="35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70"/>
    <p:restoredTop sz="94624"/>
  </p:normalViewPr>
  <p:slideViewPr>
    <p:cSldViewPr snapToGrid="0" snapToObjects="1">
      <p:cViewPr varScale="1">
        <p:scale>
          <a:sx n="127" d="100"/>
          <a:sy n="127" d="100"/>
        </p:scale>
        <p:origin x="3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06378-EEEF-5A4B-8DAF-16D302AF37FE}"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400822-E160-3C42-8113-FD44ABAFACF0}" type="slidenum">
              <a:rPr lang="en-US" smtClean="0"/>
              <a:t>‹#›</a:t>
            </a:fld>
            <a:endParaRPr lang="en-US"/>
          </a:p>
        </p:txBody>
      </p:sp>
    </p:spTree>
    <p:extLst>
      <p:ext uri="{BB962C8B-B14F-4D97-AF65-F5344CB8AC3E}">
        <p14:creationId xmlns:p14="http://schemas.microsoft.com/office/powerpoint/2010/main" val="72164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altLang="en-US">
                <a:latin typeface="Times New Roman" charset="0"/>
              </a:rPr>
              <a:t>a</a:t>
            </a:r>
          </a:p>
        </p:txBody>
      </p:sp>
    </p:spTree>
    <p:extLst>
      <p:ext uri="{BB962C8B-B14F-4D97-AF65-F5344CB8AC3E}">
        <p14:creationId xmlns:p14="http://schemas.microsoft.com/office/powerpoint/2010/main" val="1838620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793228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819897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950479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869797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7175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555778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882362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2539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87163-3EB5-F05C-26B6-D03A42C26E1C}"/>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A0A596CD-BB3A-262D-2AD9-032A30135F4E}"/>
              </a:ext>
            </a:extLst>
          </p:cNvPr>
          <p:cNvSpPr>
            <a:spLocks noGrp="1" noRot="1" noChangeAspect="1" noTextEdit="1"/>
          </p:cNvSpPr>
          <p:nvPr>
            <p:ph type="sldImg"/>
          </p:nvPr>
        </p:nvSpPr>
        <p:spPr>
          <a:ln/>
        </p:spPr>
      </p:sp>
      <p:sp>
        <p:nvSpPr>
          <p:cNvPr id="25603" name="Notes Placeholder 2">
            <a:extLst>
              <a:ext uri="{FF2B5EF4-FFF2-40B4-BE49-F238E27FC236}">
                <a16:creationId xmlns:a16="http://schemas.microsoft.com/office/drawing/2014/main" id="{A0FFCF95-CCC5-C8DB-64F9-B9BDDCEAF118}"/>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2036520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335774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878665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endParaRPr lang="en-US" altLang="en-US">
              <a:latin typeface="Times New Roman" charset="0"/>
            </a:endParaRPr>
          </a:p>
        </p:txBody>
      </p:sp>
    </p:spTree>
    <p:extLst>
      <p:ext uri="{BB962C8B-B14F-4D97-AF65-F5344CB8AC3E}">
        <p14:creationId xmlns:p14="http://schemas.microsoft.com/office/powerpoint/2010/main" val="1599122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2473B21-E302-D241-B3CE-A2BEEB9F76F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622617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473B21-E302-D241-B3CE-A2BEEB9F76F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770499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473B21-E302-D241-B3CE-A2BEEB9F76F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455780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endParaRPr lang="en-AU"/>
          </a:p>
        </p:txBody>
      </p:sp>
      <p:sp>
        <p:nvSpPr>
          <p:cNvPr id="3" name="Content Placeholder 2"/>
          <p:cNvSpPr>
            <a:spLocks noGrp="1"/>
          </p:cNvSpPr>
          <p:nvPr>
            <p:ph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6860117" y="20177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6860117" y="41513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AE3F6FF1-864B-EF4E-A5AC-C5C51E05A551}" type="slidenum">
              <a:rPr lang="en-US" altLang="en-US"/>
              <a:pPr>
                <a:defRPr/>
              </a:pPr>
              <a:t>‹#›</a:t>
            </a:fld>
            <a:endParaRPr lang="en-US" altLang="en-US"/>
          </a:p>
        </p:txBody>
      </p:sp>
    </p:spTree>
    <p:extLst>
      <p:ext uri="{BB962C8B-B14F-4D97-AF65-F5344CB8AC3E}">
        <p14:creationId xmlns:p14="http://schemas.microsoft.com/office/powerpoint/2010/main" val="2075741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473B21-E302-D241-B3CE-A2BEEB9F76F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1786313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473B21-E302-D241-B3CE-A2BEEB9F76F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75044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473B21-E302-D241-B3CE-A2BEEB9F76FE}"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638161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2473B21-E302-D241-B3CE-A2BEEB9F76FE}" type="datetimeFigureOut">
              <a:rPr lang="en-US" smtClean="0"/>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1050341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2473B21-E302-D241-B3CE-A2BEEB9F76FE}" type="datetimeFigureOut">
              <a:rPr lang="en-US" smtClean="0"/>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781995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73B21-E302-D241-B3CE-A2BEEB9F76FE}" type="datetimeFigureOut">
              <a:rPr lang="en-US" smtClean="0"/>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398196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473B21-E302-D241-B3CE-A2BEEB9F76FE}"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933817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473B21-E302-D241-B3CE-A2BEEB9F76FE}"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83516-B73B-C542-B2AE-F2ED7FCFA4AC}" type="slidenum">
              <a:rPr lang="en-US" smtClean="0"/>
              <a:t>‹#›</a:t>
            </a:fld>
            <a:endParaRPr lang="en-US"/>
          </a:p>
        </p:txBody>
      </p:sp>
    </p:spTree>
    <p:extLst>
      <p:ext uri="{BB962C8B-B14F-4D97-AF65-F5344CB8AC3E}">
        <p14:creationId xmlns:p14="http://schemas.microsoft.com/office/powerpoint/2010/main" val="855742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473B21-E302-D241-B3CE-A2BEEB9F76FE}" type="datetimeFigureOut">
              <a:rPr lang="en-US" smtClean="0"/>
              <a:t>7/16/26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83516-B73B-C542-B2AE-F2ED7FCFA4AC}" type="slidenum">
              <a:rPr lang="en-US" smtClean="0"/>
              <a:t>‹#›</a:t>
            </a:fld>
            <a:endParaRPr lang="en-US"/>
          </a:p>
        </p:txBody>
      </p:sp>
    </p:spTree>
    <p:extLst>
      <p:ext uri="{BB962C8B-B14F-4D97-AF65-F5344CB8AC3E}">
        <p14:creationId xmlns:p14="http://schemas.microsoft.com/office/powerpoint/2010/main" val="1524243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besjournals.onlinelibrary.wiley.com/doi/full/10.1111/2041-210X.12541#mee312541-bib-0021"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ctrTitle"/>
          </p:nvPr>
        </p:nvSpPr>
        <p:spPr>
          <a:xfrm>
            <a:off x="1905000" y="1981200"/>
            <a:ext cx="8763000" cy="2209800"/>
          </a:xfrm>
        </p:spPr>
        <p:txBody>
          <a:bodyPr/>
          <a:lstStyle/>
          <a:p>
            <a:br>
              <a:rPr lang="en-US" altLang="en-US" sz="3200" b="1">
                <a:latin typeface="Arial" charset="0"/>
                <a:ea typeface="Arial" charset="0"/>
                <a:cs typeface="Arial" charset="0"/>
              </a:rPr>
            </a:br>
            <a:endParaRPr lang="en-AU" altLang="en-US" sz="3200" b="1"/>
          </a:p>
        </p:txBody>
      </p:sp>
      <p:sp>
        <p:nvSpPr>
          <p:cNvPr id="3078" name="Slide Number Placeholder 1"/>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fld id="{44FC8833-3D05-6C4D-90CA-46741700121E}" type="slidenum">
              <a:rPr lang="en-US" altLang="en-US" sz="1400">
                <a:solidFill>
                  <a:schemeClr val="bg2"/>
                </a:solidFill>
              </a:rPr>
              <a:pPr eaLnBrk="1" hangingPunct="1">
                <a:defRPr/>
              </a:pPr>
              <a:t>1</a:t>
            </a:fld>
            <a:endParaRPr lang="en-US" altLang="en-US" sz="1400">
              <a:solidFill>
                <a:schemeClr val="bg2"/>
              </a:solidFill>
            </a:endParaRPr>
          </a:p>
        </p:txBody>
      </p:sp>
      <p:sp>
        <p:nvSpPr>
          <p:cNvPr id="3076" name="Text Box 5"/>
          <p:cNvSpPr txBox="1">
            <a:spLocks noChangeArrowheads="1"/>
          </p:cNvSpPr>
          <p:nvPr/>
        </p:nvSpPr>
        <p:spPr bwMode="auto">
          <a:xfrm>
            <a:off x="3489325" y="224313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algn="ctr" eaLnBrk="1" hangingPunct="1">
              <a:defRPr/>
            </a:pPr>
            <a:endParaRPr lang="en-US" altLang="en-US"/>
          </a:p>
        </p:txBody>
      </p:sp>
      <p:sp>
        <p:nvSpPr>
          <p:cNvPr id="3077" name="Text Box 6"/>
          <p:cNvSpPr txBox="1">
            <a:spLocks noChangeArrowheads="1"/>
          </p:cNvSpPr>
          <p:nvPr/>
        </p:nvSpPr>
        <p:spPr bwMode="auto">
          <a:xfrm>
            <a:off x="3367089" y="2133600"/>
            <a:ext cx="5627687"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algn="ctr" eaLnBrk="1" hangingPunct="1">
              <a:defRPr/>
            </a:pPr>
            <a:r>
              <a:rPr lang="en-US" altLang="en-US" sz="4000" b="1" dirty="0">
                <a:latin typeface="Arial" charset="0"/>
              </a:rPr>
              <a:t>Likelihood Ratio Tests</a:t>
            </a:r>
          </a:p>
          <a:p>
            <a:pPr algn="ctr" eaLnBrk="1" hangingPunct="1">
              <a:defRPr/>
            </a:pPr>
            <a:r>
              <a:rPr lang="en-US" altLang="en-US" sz="4000" b="1" dirty="0">
                <a:latin typeface="Arial" charset="0"/>
              </a:rPr>
              <a:t>And</a:t>
            </a:r>
          </a:p>
          <a:p>
            <a:pPr algn="ctr" eaLnBrk="1" hangingPunct="1">
              <a:defRPr/>
            </a:pPr>
            <a:r>
              <a:rPr lang="en-US" altLang="en-US" sz="4000" b="1" dirty="0">
                <a:latin typeface="Arial" charset="0"/>
              </a:rPr>
              <a:t>Model Selection</a:t>
            </a:r>
          </a:p>
        </p:txBody>
      </p:sp>
    </p:spTree>
    <p:extLst>
      <p:ext uri="{BB962C8B-B14F-4D97-AF65-F5344CB8AC3E}">
        <p14:creationId xmlns:p14="http://schemas.microsoft.com/office/powerpoint/2010/main" val="895732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2438400" y="-228600"/>
            <a:ext cx="7793038" cy="1143000"/>
          </a:xfrm>
        </p:spPr>
        <p:txBody>
          <a:bodyPr/>
          <a:lstStyle/>
          <a:p>
            <a:pPr algn="ctr"/>
            <a:r>
              <a:rPr lang="en-AU" altLang="en-US" dirty="0"/>
              <a:t>Hypothesis Tests for Models</a:t>
            </a:r>
          </a:p>
        </p:txBody>
      </p:sp>
      <p:sp>
        <p:nvSpPr>
          <p:cNvPr id="8197" name="Slide Number Placeholder 1"/>
          <p:cNvSpPr>
            <a:spLocks noGrp="1"/>
          </p:cNvSpPr>
          <p:nvPr>
            <p:ph type="sldNum" sz="quarter" idx="12"/>
          </p:nvPr>
        </p:nvSpPr>
        <p:spPr>
          <a:xfrm>
            <a:off x="8685213" y="6324600"/>
            <a:ext cx="1905000" cy="4572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fld id="{AA83A6A7-1020-D744-970F-F11A7204A4FA}" type="slidenum">
              <a:rPr lang="en-US" altLang="en-US" sz="1400"/>
              <a:pPr eaLnBrk="1" hangingPunct="1">
                <a:defRPr/>
              </a:pPr>
              <a:t>10</a:t>
            </a:fld>
            <a:endParaRPr lang="en-US" altLang="en-US" sz="1400" dirty="0"/>
          </a:p>
        </p:txBody>
      </p:sp>
      <p:sp>
        <p:nvSpPr>
          <p:cNvPr id="8195" name="Text Box 4"/>
          <p:cNvSpPr txBox="1">
            <a:spLocks noRot="1" noChangeAspect="1" noMove="1" noResize="1" noEditPoints="1" noAdjustHandles="1" noChangeArrowheads="1" noChangeShapeType="1" noTextEdit="1"/>
          </p:cNvSpPr>
          <p:nvPr/>
        </p:nvSpPr>
        <p:spPr bwMode="auto">
          <a:xfrm>
            <a:off x="1600201" y="1208652"/>
            <a:ext cx="8989583" cy="4353949"/>
          </a:xfrm>
          <a:prstGeom prst="rect">
            <a:avLst/>
          </a:prstGeom>
          <a:blipFill rotWithShape="0">
            <a:blip r:embed="rId3"/>
            <a:stretch>
              <a:fillRect l="-1085"/>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a:noFill/>
              </a:rPr>
              <a:t> </a:t>
            </a:r>
          </a:p>
        </p:txBody>
      </p:sp>
      <p:sp>
        <p:nvSpPr>
          <p:cNvPr id="2" name="Rectangle 1"/>
          <p:cNvSpPr/>
          <p:nvPr/>
        </p:nvSpPr>
        <p:spPr>
          <a:xfrm>
            <a:off x="1600200" y="3276600"/>
            <a:ext cx="8631238" cy="838200"/>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29702" name="TextBox 3"/>
          <p:cNvSpPr txBox="1">
            <a:spLocks noChangeArrowheads="1"/>
          </p:cNvSpPr>
          <p:nvPr/>
        </p:nvSpPr>
        <p:spPr bwMode="auto">
          <a:xfrm>
            <a:off x="1676400" y="1284288"/>
            <a:ext cx="495300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gn="ctr">
              <a:lnSpc>
                <a:spcPct val="100000"/>
              </a:lnSpc>
              <a:spcBef>
                <a:spcPct val="0"/>
              </a:spcBef>
              <a:buFontTx/>
              <a:buNone/>
            </a:pPr>
            <a:r>
              <a:rPr lang="en-US" altLang="en-US" sz="2400" dirty="0">
                <a:latin typeface="Tahoma" charset="0"/>
              </a:rPr>
              <a:t>Compute the likelihood ratio</a:t>
            </a:r>
          </a:p>
        </p:txBody>
      </p:sp>
      <p:sp>
        <p:nvSpPr>
          <p:cNvPr id="29703" name="TextBox 29702"/>
          <p:cNvSpPr txBox="1"/>
          <p:nvPr/>
        </p:nvSpPr>
        <p:spPr>
          <a:xfrm>
            <a:off x="6997665" y="1387088"/>
            <a:ext cx="1955415" cy="276999"/>
          </a:xfrm>
          <a:prstGeom prst="rect">
            <a:avLst/>
          </a:prstGeom>
          <a:noFill/>
        </p:spPr>
        <p:txBody>
          <a:bodyPr wrap="square" lIns="0" tIns="0" rIns="0" bIns="0" anchor="ctr">
            <a:spAutoFit/>
          </a:bodyPr>
          <a:lstStyle/>
          <a:p>
            <a:r>
              <a:rPr dirty="0">
                <a:latin typeface="Cambria"/>
              </a:rPr>
              <a:t>( −ln L</a:t>
            </a:r>
            <a:r>
              <a:rPr baseline="-25000" dirty="0">
                <a:latin typeface="Cambria"/>
              </a:rPr>
              <a:t>A</a:t>
            </a:r>
            <a:r>
              <a:rPr dirty="0">
                <a:latin typeface="Cambria"/>
              </a:rPr>
              <a:t> − (−ln L</a:t>
            </a:r>
            <a:r>
              <a:rPr baseline="-25000" dirty="0">
                <a:latin typeface="Cambria"/>
              </a:rPr>
              <a:t>B</a:t>
            </a:r>
            <a:r>
              <a:rPr dirty="0">
                <a:latin typeface="Cambria"/>
              </a:rPr>
              <a:t>) )</a:t>
            </a:r>
          </a:p>
        </p:txBody>
      </p:sp>
      <p:sp>
        <p:nvSpPr>
          <p:cNvPr id="4" name="TextBox 3">
            <a:extLst>
              <a:ext uri="{FF2B5EF4-FFF2-40B4-BE49-F238E27FC236}">
                <a16:creationId xmlns:a16="http://schemas.microsoft.com/office/drawing/2014/main" id="{F9D270E8-B549-11F7-AEA0-D37580D05ACD}"/>
              </a:ext>
            </a:extLst>
          </p:cNvPr>
          <p:cNvSpPr txBox="1"/>
          <p:nvPr/>
        </p:nvSpPr>
        <p:spPr>
          <a:xfrm>
            <a:off x="1439130" y="5824836"/>
            <a:ext cx="8792308" cy="461665"/>
          </a:xfrm>
          <a:prstGeom prst="rect">
            <a:avLst/>
          </a:prstGeom>
          <a:noFill/>
        </p:spPr>
        <p:txBody>
          <a:bodyPr wrap="square">
            <a:spAutoFit/>
          </a:bodyPr>
          <a:lstStyle/>
          <a:p>
            <a:r>
              <a:rPr lang="en-US" sz="2400" dirty="0"/>
              <a:t>If using </a:t>
            </a:r>
            <a:r>
              <a:rPr lang="en-US" sz="2400" dirty="0" err="1"/>
              <a:t>lm</a:t>
            </a:r>
            <a:r>
              <a:rPr lang="en-US" sz="2400" dirty="0"/>
              <a:t> or </a:t>
            </a:r>
            <a:r>
              <a:rPr lang="en-US" sz="2400" dirty="0" err="1"/>
              <a:t>glm</a:t>
            </a:r>
            <a:r>
              <a:rPr lang="en-US" sz="2400" dirty="0"/>
              <a:t> objects in R: </a:t>
            </a:r>
            <a:r>
              <a:rPr lang="en-US" sz="2400" dirty="0" err="1"/>
              <a:t>lrtest</a:t>
            </a:r>
            <a:r>
              <a:rPr lang="en-US" sz="2400" dirty="0"/>
              <a:t>(</a:t>
            </a:r>
            <a:r>
              <a:rPr lang="en-US" sz="2400" dirty="0" err="1"/>
              <a:t>full_model</a:t>
            </a:r>
            <a:r>
              <a:rPr lang="en-US" sz="2400" dirty="0"/>
              <a:t>, </a:t>
            </a:r>
            <a:r>
              <a:rPr lang="en-US" sz="2400" dirty="0" err="1"/>
              <a:t>reduced_model</a:t>
            </a:r>
            <a:r>
              <a:rPr lang="en-US" sz="2400" dirty="0"/>
              <a:t>)</a:t>
            </a:r>
          </a:p>
        </p:txBody>
      </p:sp>
    </p:spTree>
    <p:extLst>
      <p:ext uri="{BB962C8B-B14F-4D97-AF65-F5344CB8AC3E}">
        <p14:creationId xmlns:p14="http://schemas.microsoft.com/office/powerpoint/2010/main" val="755651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1A4DB-1DC5-650C-94A8-B0BBA6211A50}"/>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69E29489-A744-B8F0-224E-B4B43E422266}"/>
              </a:ext>
            </a:extLst>
          </p:cNvPr>
          <p:cNvSpPr>
            <a:spLocks noGrp="1" noChangeArrowheads="1"/>
          </p:cNvSpPr>
          <p:nvPr>
            <p:ph type="title"/>
          </p:nvPr>
        </p:nvSpPr>
        <p:spPr>
          <a:xfrm>
            <a:off x="2570164" y="76200"/>
            <a:ext cx="7793037" cy="1143000"/>
          </a:xfrm>
        </p:spPr>
        <p:txBody>
          <a:bodyPr>
            <a:normAutofit fontScale="90000"/>
          </a:bodyPr>
          <a:lstStyle/>
          <a:p>
            <a:pPr algn="ctr" eaLnBrk="1" hangingPunct="1">
              <a:defRPr/>
            </a:pPr>
            <a:r>
              <a:rPr lang="en-US" altLang="en-US" dirty="0"/>
              <a:t>When is this useful rather than just interpreting coefficients?</a:t>
            </a:r>
          </a:p>
        </p:txBody>
      </p:sp>
      <p:sp>
        <p:nvSpPr>
          <p:cNvPr id="4099" name="Text Box 4">
            <a:extLst>
              <a:ext uri="{FF2B5EF4-FFF2-40B4-BE49-F238E27FC236}">
                <a16:creationId xmlns:a16="http://schemas.microsoft.com/office/drawing/2014/main" id="{F04F7DE7-1BD3-F428-A319-C6DCA6932F5E}"/>
              </a:ext>
            </a:extLst>
          </p:cNvPr>
          <p:cNvSpPr txBox="1">
            <a:spLocks noChangeArrowheads="1"/>
          </p:cNvSpPr>
          <p:nvPr/>
        </p:nvSpPr>
        <p:spPr bwMode="auto">
          <a:xfrm>
            <a:off x="1054100" y="1455776"/>
            <a:ext cx="970279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US" dirty="0"/>
              <a:t>Interpret coefficients when you're asking about individual parameters. Use a likelihood ratio test (LRT) when you're asking about a model or a collection of parameters.</a:t>
            </a:r>
            <a:endParaRPr lang="en-AU" altLang="en-US" dirty="0">
              <a:solidFill>
                <a:srgbClr val="000000"/>
              </a:solidFill>
            </a:endParaRPr>
          </a:p>
        </p:txBody>
      </p:sp>
      <p:sp>
        <p:nvSpPr>
          <p:cNvPr id="3" name="TextBox 2">
            <a:extLst>
              <a:ext uri="{FF2B5EF4-FFF2-40B4-BE49-F238E27FC236}">
                <a16:creationId xmlns:a16="http://schemas.microsoft.com/office/drawing/2014/main" id="{EFE55EEE-89B5-1880-5795-3F83AFDAD6A6}"/>
              </a:ext>
            </a:extLst>
          </p:cNvPr>
          <p:cNvSpPr txBox="1"/>
          <p:nvPr/>
        </p:nvSpPr>
        <p:spPr>
          <a:xfrm>
            <a:off x="3046326" y="3085725"/>
            <a:ext cx="6099348" cy="369332"/>
          </a:xfrm>
          <a:prstGeom prst="rect">
            <a:avLst/>
          </a:prstGeom>
          <a:noFill/>
        </p:spPr>
        <p:txBody>
          <a:bodyPr wrap="square">
            <a:spAutoFit/>
          </a:bodyPr>
          <a:lstStyle/>
          <a:p>
            <a:r>
              <a:rPr lang="en-US" dirty="0" err="1"/>
              <a:t>glm</a:t>
            </a:r>
            <a:r>
              <a:rPr lang="en-US" dirty="0"/>
              <a:t>(count ~ temperature + elevation, family = </a:t>
            </a:r>
            <a:r>
              <a:rPr lang="en-US" dirty="0" err="1"/>
              <a:t>poisson</a:t>
            </a:r>
            <a:r>
              <a:rPr lang="en-US" dirty="0"/>
              <a:t>)</a:t>
            </a:r>
          </a:p>
        </p:txBody>
      </p:sp>
      <p:sp>
        <p:nvSpPr>
          <p:cNvPr id="4" name="TextBox 3">
            <a:extLst>
              <a:ext uri="{FF2B5EF4-FFF2-40B4-BE49-F238E27FC236}">
                <a16:creationId xmlns:a16="http://schemas.microsoft.com/office/drawing/2014/main" id="{7CCE76F8-D3E8-391F-303D-83A0116F46C1}"/>
              </a:ext>
            </a:extLst>
          </p:cNvPr>
          <p:cNvSpPr txBox="1"/>
          <p:nvPr/>
        </p:nvSpPr>
        <p:spPr>
          <a:xfrm>
            <a:off x="3562140" y="2716393"/>
            <a:ext cx="4157677" cy="369332"/>
          </a:xfrm>
          <a:prstGeom prst="rect">
            <a:avLst/>
          </a:prstGeom>
          <a:noFill/>
        </p:spPr>
        <p:txBody>
          <a:bodyPr wrap="none" rtlCol="0">
            <a:spAutoFit/>
          </a:bodyPr>
          <a:lstStyle/>
          <a:p>
            <a:r>
              <a:rPr lang="en-US" u="sng" dirty="0"/>
              <a:t>No Need for LRT, just interpret coefficients</a:t>
            </a:r>
          </a:p>
        </p:txBody>
      </p:sp>
      <p:sp>
        <p:nvSpPr>
          <p:cNvPr id="6" name="TextBox 5">
            <a:extLst>
              <a:ext uri="{FF2B5EF4-FFF2-40B4-BE49-F238E27FC236}">
                <a16:creationId xmlns:a16="http://schemas.microsoft.com/office/drawing/2014/main" id="{5173CC98-61CF-67F4-5F8D-81CBB6020D96}"/>
              </a:ext>
            </a:extLst>
          </p:cNvPr>
          <p:cNvSpPr txBox="1"/>
          <p:nvPr/>
        </p:nvSpPr>
        <p:spPr>
          <a:xfrm>
            <a:off x="3783344" y="4554582"/>
            <a:ext cx="6099348" cy="369332"/>
          </a:xfrm>
          <a:prstGeom prst="rect">
            <a:avLst/>
          </a:prstGeom>
          <a:noFill/>
        </p:spPr>
        <p:txBody>
          <a:bodyPr wrap="square">
            <a:spAutoFit/>
          </a:bodyPr>
          <a:lstStyle/>
          <a:p>
            <a:r>
              <a:rPr lang="en-US" dirty="0" err="1"/>
              <a:t>glm</a:t>
            </a:r>
            <a:r>
              <a:rPr lang="en-US" dirty="0"/>
              <a:t>(count ~ treatment, family = </a:t>
            </a:r>
            <a:r>
              <a:rPr lang="en-US" dirty="0" err="1"/>
              <a:t>poisson</a:t>
            </a:r>
            <a:r>
              <a:rPr lang="en-US" dirty="0"/>
              <a:t>)</a:t>
            </a:r>
          </a:p>
        </p:txBody>
      </p:sp>
      <p:sp>
        <p:nvSpPr>
          <p:cNvPr id="7" name="TextBox 6">
            <a:extLst>
              <a:ext uri="{FF2B5EF4-FFF2-40B4-BE49-F238E27FC236}">
                <a16:creationId xmlns:a16="http://schemas.microsoft.com/office/drawing/2014/main" id="{8B5EF34F-CC0D-8DC3-04DC-94FD876F2AAA}"/>
              </a:ext>
            </a:extLst>
          </p:cNvPr>
          <p:cNvSpPr txBox="1"/>
          <p:nvPr/>
        </p:nvSpPr>
        <p:spPr>
          <a:xfrm>
            <a:off x="1657262" y="4032948"/>
            <a:ext cx="9306202" cy="369332"/>
          </a:xfrm>
          <a:prstGeom prst="rect">
            <a:avLst/>
          </a:prstGeom>
          <a:noFill/>
        </p:spPr>
        <p:txBody>
          <a:bodyPr wrap="none" rtlCol="0">
            <a:spAutoFit/>
          </a:bodyPr>
          <a:lstStyle/>
          <a:p>
            <a:r>
              <a:rPr lang="en-US" u="sng" dirty="0"/>
              <a:t>Suppose treatment has 5 levels. How do you know if the model is better with treatment? Use LRT</a:t>
            </a:r>
          </a:p>
        </p:txBody>
      </p:sp>
      <p:sp>
        <p:nvSpPr>
          <p:cNvPr id="8" name="TextBox 7">
            <a:extLst>
              <a:ext uri="{FF2B5EF4-FFF2-40B4-BE49-F238E27FC236}">
                <a16:creationId xmlns:a16="http://schemas.microsoft.com/office/drawing/2014/main" id="{231DF38B-231B-B8C2-E489-F1629F8E8E7A}"/>
              </a:ext>
            </a:extLst>
          </p:cNvPr>
          <p:cNvSpPr txBox="1"/>
          <p:nvPr/>
        </p:nvSpPr>
        <p:spPr>
          <a:xfrm>
            <a:off x="3417008" y="5402224"/>
            <a:ext cx="6099348" cy="369332"/>
          </a:xfrm>
          <a:prstGeom prst="rect">
            <a:avLst/>
          </a:prstGeom>
          <a:noFill/>
        </p:spPr>
        <p:txBody>
          <a:bodyPr wrap="square">
            <a:spAutoFit/>
          </a:bodyPr>
          <a:lstStyle/>
          <a:p>
            <a:r>
              <a:rPr lang="en-US" dirty="0" err="1"/>
              <a:t>glm</a:t>
            </a:r>
            <a:r>
              <a:rPr lang="en-US" dirty="0"/>
              <a:t>(count ~ treatment*temperature, family = </a:t>
            </a:r>
            <a:r>
              <a:rPr lang="en-US" dirty="0" err="1"/>
              <a:t>poisson</a:t>
            </a:r>
            <a:r>
              <a:rPr lang="en-US" dirty="0"/>
              <a:t>)</a:t>
            </a:r>
          </a:p>
        </p:txBody>
      </p:sp>
      <p:sp>
        <p:nvSpPr>
          <p:cNvPr id="9" name="TextBox 8">
            <a:extLst>
              <a:ext uri="{FF2B5EF4-FFF2-40B4-BE49-F238E27FC236}">
                <a16:creationId xmlns:a16="http://schemas.microsoft.com/office/drawing/2014/main" id="{84A6786F-F7BC-C3C6-0BE1-263B712CED76}"/>
              </a:ext>
            </a:extLst>
          </p:cNvPr>
          <p:cNvSpPr txBox="1"/>
          <p:nvPr/>
        </p:nvSpPr>
        <p:spPr>
          <a:xfrm>
            <a:off x="2164798" y="5121513"/>
            <a:ext cx="7195239" cy="369332"/>
          </a:xfrm>
          <a:prstGeom prst="rect">
            <a:avLst/>
          </a:prstGeom>
          <a:noFill/>
        </p:spPr>
        <p:txBody>
          <a:bodyPr wrap="none" rtlCol="0">
            <a:spAutoFit/>
          </a:bodyPr>
          <a:lstStyle/>
          <a:p>
            <a:r>
              <a:rPr lang="en-US" u="sng" dirty="0"/>
              <a:t>How do you know if the interaction term makes the model better? Use LRT</a:t>
            </a:r>
          </a:p>
        </p:txBody>
      </p:sp>
    </p:spTree>
    <p:extLst>
      <p:ext uri="{BB962C8B-B14F-4D97-AF65-F5344CB8AC3E}">
        <p14:creationId xmlns:p14="http://schemas.microsoft.com/office/powerpoint/2010/main" val="275822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72171" y="0"/>
            <a:ext cx="9466655" cy="1143000"/>
          </a:xfrm>
        </p:spPr>
        <p:txBody>
          <a:bodyPr>
            <a:normAutofit fontScale="90000"/>
          </a:bodyPr>
          <a:lstStyle/>
          <a:p>
            <a:pPr algn="ctr" eaLnBrk="1" hangingPunct="1">
              <a:defRPr/>
            </a:pPr>
            <a:r>
              <a:rPr lang="en-US" altLang="en-US" dirty="0"/>
              <a:t>Usually the simpler model sets some parameters to zero, but null can be nonzero</a:t>
            </a:r>
          </a:p>
        </p:txBody>
      </p:sp>
      <p:sp>
        <p:nvSpPr>
          <p:cNvPr id="4099" name="Text Box 4"/>
          <p:cNvSpPr txBox="1">
            <a:spLocks noChangeArrowheads="1"/>
          </p:cNvSpPr>
          <p:nvPr/>
        </p:nvSpPr>
        <p:spPr bwMode="auto">
          <a:xfrm>
            <a:off x="1054100" y="1516064"/>
            <a:ext cx="970279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solidFill>
                  <a:srgbClr val="000000"/>
                </a:solidFill>
              </a:rPr>
              <a:t>You monitor an intersection for cars that run the red light. Based on 50 days of observation, you detect 30 days on which “light running” took place. You repeat the “experiment” after a red light camera is installed and now observe 10 days on which “running” occurred.</a:t>
            </a:r>
          </a:p>
          <a:p>
            <a:pPr eaLnBrk="1" hangingPunct="1">
              <a:defRPr/>
            </a:pPr>
            <a:endParaRPr lang="en-AU" altLang="en-US" dirty="0">
              <a:solidFill>
                <a:srgbClr val="000000"/>
              </a:solidFill>
            </a:endParaRPr>
          </a:p>
          <a:p>
            <a:pPr eaLnBrk="1" hangingPunct="1">
              <a:defRPr/>
            </a:pPr>
            <a:r>
              <a:rPr lang="en-AU" altLang="en-US" dirty="0">
                <a:solidFill>
                  <a:srgbClr val="000000"/>
                </a:solidFill>
              </a:rPr>
              <a:t>How do we know if there is a significant difference in the rate of running red lights after a camera is installed?</a:t>
            </a:r>
          </a:p>
        </p:txBody>
      </p:sp>
    </p:spTree>
    <p:extLst>
      <p:ext uri="{BB962C8B-B14F-4D97-AF65-F5344CB8AC3E}">
        <p14:creationId xmlns:p14="http://schemas.microsoft.com/office/powerpoint/2010/main" val="1617244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2674939" y="-76200"/>
            <a:ext cx="7793037" cy="1143000"/>
          </a:xfrm>
        </p:spPr>
        <p:txBody>
          <a:bodyPr/>
          <a:lstStyle/>
          <a:p>
            <a:pPr algn="ctr"/>
            <a:r>
              <a:rPr lang="en-AU" altLang="en-US"/>
              <a:t>Example-I</a:t>
            </a:r>
          </a:p>
        </p:txBody>
      </p:sp>
      <p:sp>
        <p:nvSpPr>
          <p:cNvPr id="9221" name="Slide Number Placeholder 1"/>
          <p:cNvSpPr>
            <a:spLocks noGrp="1"/>
          </p:cNvSpPr>
          <p:nvPr>
            <p:ph type="sldNum" sz="quarter" idx="12"/>
          </p:nvPr>
        </p:nvSpPr>
        <p:spPr>
          <a:xfrm>
            <a:off x="8562975" y="6172200"/>
            <a:ext cx="1905000" cy="4572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fld id="{478097E3-DA73-7345-9040-B3691471AACF}" type="slidenum">
              <a:rPr lang="en-US" altLang="en-US" sz="1400"/>
              <a:pPr eaLnBrk="1" hangingPunct="1">
                <a:defRPr/>
              </a:pPr>
              <a:t>13</a:t>
            </a:fld>
            <a:endParaRPr lang="en-US" altLang="en-US" sz="1400" dirty="0"/>
          </a:p>
        </p:txBody>
      </p:sp>
      <p:sp>
        <p:nvSpPr>
          <p:cNvPr id="9219" name="Text Box 4"/>
          <p:cNvSpPr txBox="1">
            <a:spLocks noChangeArrowheads="1"/>
          </p:cNvSpPr>
          <p:nvPr/>
        </p:nvSpPr>
        <p:spPr bwMode="auto">
          <a:xfrm>
            <a:off x="1282700" y="1266826"/>
            <a:ext cx="976391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t>Let us define </a:t>
            </a:r>
            <a:r>
              <a:rPr lang="en-AU" altLang="en-US" i="1" dirty="0"/>
              <a:t>P</a:t>
            </a:r>
            <a:r>
              <a:rPr lang="en-AU" altLang="en-US" baseline="-25000" dirty="0"/>
              <a:t>1</a:t>
            </a:r>
            <a:r>
              <a:rPr lang="en-AU" altLang="en-US" dirty="0"/>
              <a:t> as the probability of running the light before the</a:t>
            </a:r>
          </a:p>
          <a:p>
            <a:pPr eaLnBrk="1" hangingPunct="1">
              <a:defRPr/>
            </a:pPr>
            <a:r>
              <a:rPr lang="en-AU" altLang="en-US" dirty="0"/>
              <a:t>camera was installed and </a:t>
            </a:r>
            <a:r>
              <a:rPr lang="en-AU" altLang="en-US" i="1" dirty="0"/>
              <a:t>P</a:t>
            </a:r>
            <a:r>
              <a:rPr lang="en-AU" altLang="en-US" baseline="-25000" dirty="0"/>
              <a:t>2</a:t>
            </a:r>
            <a:r>
              <a:rPr lang="en-AU" altLang="en-US" dirty="0"/>
              <a:t> the probability after the camera</a:t>
            </a:r>
          </a:p>
          <a:p>
            <a:pPr eaLnBrk="1" hangingPunct="1">
              <a:defRPr/>
            </a:pPr>
            <a:endParaRPr lang="en-AU" altLang="en-US" dirty="0"/>
          </a:p>
          <a:p>
            <a:pPr eaLnBrk="1" hangingPunct="1">
              <a:defRPr/>
            </a:pPr>
            <a:endParaRPr lang="en-AU" altLang="en-US" dirty="0"/>
          </a:p>
          <a:p>
            <a:pPr eaLnBrk="1" hangingPunct="1">
              <a:defRPr/>
            </a:pPr>
            <a:r>
              <a:rPr lang="en-AU" altLang="en-US" dirty="0"/>
              <a:t>The Binomial likelihood function (ignoring the normalizing constant):</a:t>
            </a:r>
          </a:p>
          <a:p>
            <a:pPr eaLnBrk="1" hangingPunct="1">
              <a:defRPr/>
            </a:pPr>
            <a:endParaRPr lang="en-AU" altLang="en-US" dirty="0"/>
          </a:p>
          <a:p>
            <a:pPr eaLnBrk="1" hangingPunct="1">
              <a:defRPr/>
            </a:pPr>
            <a:endParaRPr lang="en-AU" altLang="en-US" dirty="0"/>
          </a:p>
          <a:p>
            <a:pPr eaLnBrk="1" hangingPunct="1">
              <a:defRPr/>
            </a:pPr>
            <a:r>
              <a:rPr lang="en-AU" altLang="en-US" dirty="0"/>
              <a:t>Model A: The probability of running the light has not changed </a:t>
            </a:r>
          </a:p>
          <a:p>
            <a:pPr eaLnBrk="1" hangingPunct="1">
              <a:defRPr/>
            </a:pPr>
            <a:r>
              <a:rPr lang="en-AU" altLang="en-US" dirty="0"/>
              <a:t>      (</a:t>
            </a:r>
            <a:r>
              <a:rPr lang="en-AU" altLang="en-US" i="1" dirty="0"/>
              <a:t>P</a:t>
            </a:r>
            <a:r>
              <a:rPr lang="en-AU" altLang="en-US" baseline="-25000" dirty="0"/>
              <a:t>1</a:t>
            </a:r>
            <a:r>
              <a:rPr lang="en-AU" altLang="en-US" dirty="0"/>
              <a:t>=</a:t>
            </a:r>
            <a:r>
              <a:rPr lang="en-AU" altLang="en-US" i="1" dirty="0"/>
              <a:t>P</a:t>
            </a:r>
            <a:r>
              <a:rPr lang="en-AU" altLang="en-US" baseline="-25000" dirty="0"/>
              <a:t>2</a:t>
            </a:r>
            <a:r>
              <a:rPr lang="en-AU" altLang="en-US" dirty="0"/>
              <a:t>; The more specific model; you only need 1 parameter)</a:t>
            </a:r>
          </a:p>
          <a:p>
            <a:pPr eaLnBrk="1" hangingPunct="1">
              <a:defRPr/>
            </a:pPr>
            <a:endParaRPr lang="en-AU" altLang="en-US" dirty="0"/>
          </a:p>
          <a:p>
            <a:pPr eaLnBrk="1" hangingPunct="1">
              <a:defRPr/>
            </a:pPr>
            <a:r>
              <a:rPr lang="en-AU" altLang="en-US" dirty="0"/>
              <a:t>Model B: </a:t>
            </a:r>
            <a:r>
              <a:rPr lang="en-AU" altLang="en-US" i="1" dirty="0"/>
              <a:t>P</a:t>
            </a:r>
            <a:r>
              <a:rPr lang="en-AU" altLang="en-US" baseline="-25000" dirty="0"/>
              <a:t>1</a:t>
            </a:r>
            <a:r>
              <a:rPr lang="en-AU" altLang="en-US" dirty="0"/>
              <a:t> may differ from </a:t>
            </a:r>
            <a:r>
              <a:rPr lang="en-AU" altLang="en-US" i="1" dirty="0"/>
              <a:t>P</a:t>
            </a:r>
            <a:r>
              <a:rPr lang="en-AU" altLang="en-US" baseline="-25000" dirty="0"/>
              <a:t>2</a:t>
            </a:r>
            <a:r>
              <a:rPr lang="en-AU" altLang="en-US" dirty="0"/>
              <a:t>.  </a:t>
            </a:r>
          </a:p>
          <a:p>
            <a:pPr eaLnBrk="1" hangingPunct="1">
              <a:defRPr/>
            </a:pPr>
            <a:r>
              <a:rPr lang="en-AU" altLang="en-US" dirty="0"/>
              <a:t>	(The more general model </a:t>
            </a:r>
            <a:r>
              <a:rPr lang="mr-IN" altLang="en-US" dirty="0"/>
              <a:t>–</a:t>
            </a:r>
            <a:r>
              <a:rPr lang="en-AU" altLang="en-US" dirty="0"/>
              <a:t> more parameters)</a:t>
            </a:r>
          </a:p>
        </p:txBody>
      </p:sp>
      <p:sp>
        <p:nvSpPr>
          <p:cNvPr id="33794" name="TextBox 33793"/>
          <p:cNvSpPr txBox="1"/>
          <p:nvPr/>
        </p:nvSpPr>
        <p:spPr>
          <a:xfrm>
            <a:off x="4148139" y="3276601"/>
            <a:ext cx="4923692" cy="481013"/>
          </a:xfrm>
          <a:prstGeom prst="rect">
            <a:avLst/>
          </a:prstGeom>
          <a:noFill/>
        </p:spPr>
        <p:txBody>
          <a:bodyPr wrap="square" lIns="0" tIns="0" rIns="0" bIns="0" anchor="ctr">
            <a:spAutoFit/>
          </a:bodyPr>
          <a:lstStyle/>
          <a:p>
            <a:r>
              <a:rPr sz="1900">
                <a:latin typeface="Cambria"/>
              </a:rPr>
              <a:t>L = P</a:t>
            </a:r>
            <a:r>
              <a:rPr sz="1900" baseline="-25000">
                <a:latin typeface="Cambria"/>
              </a:rPr>
              <a:t>1</a:t>
            </a:r>
            <a:r>
              <a:rPr sz="1900" baseline="30000">
                <a:latin typeface="Cambria"/>
              </a:rPr>
              <a:t>30</a:t>
            </a:r>
            <a:r>
              <a:rPr sz="1900">
                <a:latin typeface="Cambria"/>
              </a:rPr>
              <a:t> (1 − P</a:t>
            </a:r>
            <a:r>
              <a:rPr sz="1900" baseline="-25000">
                <a:latin typeface="Cambria"/>
              </a:rPr>
              <a:t>1</a:t>
            </a:r>
            <a:r>
              <a:rPr sz="1900">
                <a:latin typeface="Cambria"/>
              </a:rPr>
              <a:t>)</a:t>
            </a:r>
            <a:r>
              <a:rPr sz="1900" baseline="30000">
                <a:latin typeface="Cambria"/>
              </a:rPr>
              <a:t>20</a:t>
            </a:r>
            <a:r>
              <a:rPr sz="1900">
                <a:latin typeface="Cambria"/>
              </a:rPr>
              <a:t> P</a:t>
            </a:r>
            <a:r>
              <a:rPr sz="1900" baseline="-25000">
                <a:latin typeface="Cambria"/>
              </a:rPr>
              <a:t>2</a:t>
            </a:r>
            <a:r>
              <a:rPr sz="1900" baseline="30000">
                <a:latin typeface="Cambria"/>
              </a:rPr>
              <a:t>10</a:t>
            </a:r>
            <a:r>
              <a:rPr sz="1900">
                <a:latin typeface="Cambria"/>
              </a:rPr>
              <a:t> (1 − P</a:t>
            </a:r>
            <a:r>
              <a:rPr sz="1900" baseline="-25000">
                <a:latin typeface="Cambria"/>
              </a:rPr>
              <a:t>2</a:t>
            </a:r>
            <a:r>
              <a:rPr sz="1900">
                <a:latin typeface="Cambria"/>
              </a:rPr>
              <a:t>)</a:t>
            </a:r>
            <a:r>
              <a:rPr sz="1900" baseline="30000">
                <a:latin typeface="Cambria"/>
              </a:rPr>
              <a:t>40</a:t>
            </a:r>
          </a:p>
        </p:txBody>
      </p:sp>
    </p:spTree>
    <p:extLst>
      <p:ext uri="{BB962C8B-B14F-4D97-AF65-F5344CB8AC3E}">
        <p14:creationId xmlns:p14="http://schemas.microsoft.com/office/powerpoint/2010/main" val="129034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2674939" y="-152400"/>
            <a:ext cx="7793037" cy="1143000"/>
          </a:xfrm>
        </p:spPr>
        <p:txBody>
          <a:bodyPr/>
          <a:lstStyle/>
          <a:p>
            <a:pPr algn="ctr"/>
            <a:r>
              <a:rPr lang="en-AU" altLang="en-US"/>
              <a:t>Example-II</a:t>
            </a:r>
          </a:p>
        </p:txBody>
      </p:sp>
      <p:sp>
        <p:nvSpPr>
          <p:cNvPr id="10245" name="Text Box 4"/>
          <p:cNvSpPr txBox="1">
            <a:spLocks noChangeArrowheads="1"/>
          </p:cNvSpPr>
          <p:nvPr/>
        </p:nvSpPr>
        <p:spPr bwMode="auto">
          <a:xfrm>
            <a:off x="1905001" y="1516063"/>
            <a:ext cx="3717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algn="ctr" eaLnBrk="1" hangingPunct="1">
              <a:defRPr/>
            </a:pPr>
            <a:r>
              <a:rPr lang="en-AU" altLang="en-US"/>
              <a:t>Summary for this example</a:t>
            </a:r>
          </a:p>
        </p:txBody>
      </p:sp>
      <p:sp>
        <p:nvSpPr>
          <p:cNvPr id="10246" name="Text Box 5"/>
          <p:cNvSpPr txBox="1">
            <a:spLocks noChangeArrowheads="1"/>
          </p:cNvSpPr>
          <p:nvPr/>
        </p:nvSpPr>
        <p:spPr bwMode="auto">
          <a:xfrm>
            <a:off x="214313" y="2811463"/>
            <a:ext cx="11468101"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algn="ctr" eaLnBrk="1" hangingPunct="1">
              <a:defRPr/>
            </a:pPr>
            <a:r>
              <a:rPr lang="en-AU" altLang="en-US" dirty="0"/>
              <a:t>Model A:                  0.4        0.4              67.30</a:t>
            </a:r>
          </a:p>
          <a:p>
            <a:pPr algn="ctr" eaLnBrk="1" hangingPunct="1">
              <a:defRPr/>
            </a:pPr>
            <a:r>
              <a:rPr lang="en-AU" altLang="en-US" dirty="0"/>
              <a:t>                       Model B:                  0.6        0.2             58.67                        </a:t>
            </a:r>
          </a:p>
        </p:txBody>
      </p:sp>
      <p:sp>
        <p:nvSpPr>
          <p:cNvPr id="10248" name="Text Box 12"/>
          <p:cNvSpPr txBox="1">
            <a:spLocks noChangeArrowheads="1"/>
          </p:cNvSpPr>
          <p:nvPr/>
        </p:nvSpPr>
        <p:spPr bwMode="auto">
          <a:xfrm>
            <a:off x="1752600" y="3970338"/>
            <a:ext cx="7950200" cy="267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t>The difference between the negative log likelihoods</a:t>
            </a:r>
          </a:p>
          <a:p>
            <a:pPr eaLnBrk="1" hangingPunct="1">
              <a:defRPr/>
            </a:pPr>
            <a:endParaRPr lang="en-AU" altLang="en-US" dirty="0"/>
          </a:p>
          <a:p>
            <a:pPr eaLnBrk="1" hangingPunct="1">
              <a:defRPr/>
            </a:pPr>
            <a:r>
              <a:rPr lang="en-AU" altLang="en-US" dirty="0"/>
              <a:t>67.3 - 58.7 = 8.6</a:t>
            </a:r>
          </a:p>
          <a:p>
            <a:pPr eaLnBrk="1" hangingPunct="1">
              <a:defRPr/>
            </a:pPr>
            <a:endParaRPr lang="en-AU" altLang="en-US" dirty="0"/>
          </a:p>
          <a:p>
            <a:pPr eaLnBrk="1" hangingPunct="1">
              <a:defRPr/>
            </a:pPr>
            <a:r>
              <a:rPr lang="en-AU" altLang="en-US" dirty="0"/>
              <a:t>Twice this difference is 17.2</a:t>
            </a:r>
          </a:p>
          <a:p>
            <a:pPr eaLnBrk="1" hangingPunct="1">
              <a:defRPr/>
            </a:pPr>
            <a:endParaRPr lang="en-AU" altLang="en-US" dirty="0"/>
          </a:p>
          <a:p>
            <a:pPr eaLnBrk="1" hangingPunct="1">
              <a:defRPr/>
            </a:pPr>
            <a:r>
              <a:rPr lang="en-AU" altLang="en-US" dirty="0"/>
              <a:t>Is this significant given the difference in parameters is 1?</a:t>
            </a:r>
          </a:p>
        </p:txBody>
      </p:sp>
      <p:sp>
        <p:nvSpPr>
          <p:cNvPr id="35845" name="TextBox 35844"/>
          <p:cNvSpPr txBox="1"/>
          <p:nvPr/>
        </p:nvSpPr>
        <p:spPr>
          <a:xfrm>
            <a:off x="5484814" y="2201864"/>
            <a:ext cx="306387" cy="511175"/>
          </a:xfrm>
          <a:prstGeom prst="rect">
            <a:avLst/>
          </a:prstGeom>
          <a:noFill/>
        </p:spPr>
        <p:txBody>
          <a:bodyPr wrap="square" lIns="0" tIns="0" rIns="0" bIns="0" anchor="ctr">
            <a:spAutoFit/>
          </a:bodyPr>
          <a:lstStyle/>
          <a:p>
            <a:r>
              <a:rPr sz="2400">
                <a:latin typeface="Cambria"/>
              </a:rPr>
              <a:t>P̂</a:t>
            </a:r>
            <a:r>
              <a:rPr sz="2400" baseline="-25000">
                <a:latin typeface="Cambria"/>
              </a:rPr>
              <a:t>1</a:t>
            </a:r>
          </a:p>
        </p:txBody>
      </p:sp>
      <p:sp>
        <p:nvSpPr>
          <p:cNvPr id="35846" name="TextBox 35845"/>
          <p:cNvSpPr txBox="1"/>
          <p:nvPr/>
        </p:nvSpPr>
        <p:spPr>
          <a:xfrm>
            <a:off x="6705600" y="2201864"/>
            <a:ext cx="331788" cy="511175"/>
          </a:xfrm>
          <a:prstGeom prst="rect">
            <a:avLst/>
          </a:prstGeom>
          <a:noFill/>
        </p:spPr>
        <p:txBody>
          <a:bodyPr wrap="square" lIns="0" tIns="0" rIns="0" bIns="0" anchor="ctr">
            <a:spAutoFit/>
          </a:bodyPr>
          <a:lstStyle/>
          <a:p>
            <a:r>
              <a:rPr sz="2400">
                <a:latin typeface="Cambria"/>
              </a:rPr>
              <a:t>P̂</a:t>
            </a:r>
            <a:r>
              <a:rPr sz="2400" baseline="-25000">
                <a:latin typeface="Cambria"/>
              </a:rPr>
              <a:t>2</a:t>
            </a:r>
          </a:p>
        </p:txBody>
      </p:sp>
      <p:sp>
        <p:nvSpPr>
          <p:cNvPr id="35847" name="TextBox 35846"/>
          <p:cNvSpPr txBox="1"/>
          <p:nvPr/>
        </p:nvSpPr>
        <p:spPr>
          <a:xfrm>
            <a:off x="8305800" y="2278063"/>
            <a:ext cx="736600" cy="355600"/>
          </a:xfrm>
          <a:prstGeom prst="rect">
            <a:avLst/>
          </a:prstGeom>
          <a:noFill/>
        </p:spPr>
        <p:txBody>
          <a:bodyPr wrap="square" lIns="0" tIns="0" rIns="0" bIns="0" anchor="ctr">
            <a:spAutoFit/>
          </a:bodyPr>
          <a:lstStyle/>
          <a:p>
            <a:r>
              <a:rPr sz="2400">
                <a:latin typeface="Cambria"/>
              </a:rPr>
              <a:t>−ln L</a:t>
            </a:r>
          </a:p>
        </p:txBody>
      </p:sp>
    </p:spTree>
    <p:extLst>
      <p:ext uri="{BB962C8B-B14F-4D97-AF65-F5344CB8AC3E}">
        <p14:creationId xmlns:p14="http://schemas.microsoft.com/office/powerpoint/2010/main" val="1116066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2674939" y="-152400"/>
            <a:ext cx="7793037" cy="1143000"/>
          </a:xfrm>
        </p:spPr>
        <p:txBody>
          <a:bodyPr/>
          <a:lstStyle/>
          <a:p>
            <a:pPr algn="ctr"/>
            <a:r>
              <a:rPr lang="en-AU" altLang="en-US"/>
              <a:t>Example-II</a:t>
            </a:r>
          </a:p>
        </p:txBody>
      </p:sp>
      <p:sp>
        <p:nvSpPr>
          <p:cNvPr id="10248" name="Text Box 12"/>
          <p:cNvSpPr txBox="1">
            <a:spLocks noChangeArrowheads="1"/>
          </p:cNvSpPr>
          <p:nvPr/>
        </p:nvSpPr>
        <p:spPr bwMode="auto">
          <a:xfrm>
            <a:off x="1976438" y="990600"/>
            <a:ext cx="8577262"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solidFill>
                  <a:srgbClr val="000000"/>
                </a:solidFill>
              </a:rPr>
              <a:t>The difference between the negative log likelihoods is 8.6 – is</a:t>
            </a:r>
          </a:p>
          <a:p>
            <a:pPr eaLnBrk="1" hangingPunct="1">
              <a:defRPr/>
            </a:pPr>
            <a:r>
              <a:rPr lang="en-AU" altLang="en-US" dirty="0">
                <a:solidFill>
                  <a:srgbClr val="000000"/>
                </a:solidFill>
              </a:rPr>
              <a:t>this significant given the difference in parameters is 1?</a:t>
            </a:r>
          </a:p>
          <a:p>
            <a:pPr eaLnBrk="1" hangingPunct="1">
              <a:defRPr/>
            </a:pPr>
            <a:endParaRPr lang="en-AU" altLang="en-US" dirty="0">
              <a:solidFill>
                <a:srgbClr val="000000"/>
              </a:solidFill>
            </a:endParaRPr>
          </a:p>
          <a:p>
            <a:pPr eaLnBrk="1" hangingPunct="1">
              <a:defRPr/>
            </a:pPr>
            <a:r>
              <a:rPr lang="en-AU" altLang="en-US" dirty="0">
                <a:solidFill>
                  <a:srgbClr val="000000"/>
                </a:solidFill>
              </a:rPr>
              <a:t>2*8.6=17.2, compare to </a:t>
            </a:r>
            <a:r>
              <a:rPr lang="en-AU" altLang="en-US" dirty="0" err="1">
                <a:solidFill>
                  <a:srgbClr val="000000"/>
                </a:solidFill>
              </a:rPr>
              <a:t>chisq</a:t>
            </a:r>
            <a:r>
              <a:rPr lang="en-AU" altLang="en-US" dirty="0">
                <a:solidFill>
                  <a:srgbClr val="000000"/>
                </a:solidFill>
              </a:rPr>
              <a:t> distribution with one </a:t>
            </a:r>
            <a:r>
              <a:rPr lang="en-AU" altLang="en-US" dirty="0" err="1">
                <a:solidFill>
                  <a:srgbClr val="000000"/>
                </a:solidFill>
              </a:rPr>
              <a:t>d.f</a:t>
            </a:r>
            <a:endParaRPr lang="en-AU" altLang="en-US" dirty="0">
              <a:solidFill>
                <a:srgbClr val="000000"/>
              </a:solidFill>
            </a:endParaRPr>
          </a:p>
        </p:txBody>
      </p:sp>
      <p:pic>
        <p:nvPicPr>
          <p:cNvPr id="502867" name="Picture 83" descr="Chi-square distribution table: rows are degrees of freedom, columns are upper-tail probabilities from 0.99 to 0.01, giving critical chi-square values. Used to find p-values for likelihood ratio te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6263" y="2560638"/>
            <a:ext cx="47244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204" name="TextBox 4"/>
          <p:cNvSpPr txBox="1">
            <a:spLocks noChangeArrowheads="1"/>
          </p:cNvSpPr>
          <p:nvPr/>
        </p:nvSpPr>
        <p:spPr bwMode="auto">
          <a:xfrm>
            <a:off x="6599238" y="3832226"/>
            <a:ext cx="39624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gn="ctr" eaLnBrk="1" hangingPunct="1">
              <a:lnSpc>
                <a:spcPct val="100000"/>
              </a:lnSpc>
              <a:spcBef>
                <a:spcPct val="0"/>
              </a:spcBef>
              <a:buFontTx/>
              <a:buNone/>
            </a:pPr>
            <a:r>
              <a:rPr lang="en-US" altLang="en-US" sz="2400">
                <a:latin typeface="Tahoma" charset="0"/>
              </a:rPr>
              <a:t>REJECT THE NULL</a:t>
            </a:r>
          </a:p>
          <a:p>
            <a:pPr algn="ctr" eaLnBrk="1" hangingPunct="1">
              <a:lnSpc>
                <a:spcPct val="100000"/>
              </a:lnSpc>
              <a:spcBef>
                <a:spcPct val="0"/>
              </a:spcBef>
              <a:buFontTx/>
              <a:buNone/>
            </a:pPr>
            <a:r>
              <a:rPr lang="en-US" altLang="en-US" sz="1600">
                <a:latin typeface="Tahoma" charset="0"/>
              </a:rPr>
              <a:t>That the one parameter model fits that data. Much better to use two parameters, indicating that the probability of running the red light has changed! </a:t>
            </a:r>
          </a:p>
        </p:txBody>
      </p:sp>
      <p:sp>
        <p:nvSpPr>
          <p:cNvPr id="6" name="Rectangle 5"/>
          <p:cNvSpPr/>
          <p:nvPr/>
        </p:nvSpPr>
        <p:spPr>
          <a:xfrm>
            <a:off x="1846264" y="3048000"/>
            <a:ext cx="4752975" cy="228600"/>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pic>
        <p:nvPicPr>
          <p:cNvPr id="3" name="Picture 2" descr="R console: 1-pchisq(8.630462*2, 1) returns 3.258189e-05, the p-value for the likelihood ratio test with 1 degree of freedom."/>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02438" y="2873375"/>
            <a:ext cx="3556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5143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8">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028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520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4"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4"/>
          <p:cNvSpPr txBox="1">
            <a:spLocks noChangeArrowheads="1"/>
          </p:cNvSpPr>
          <p:nvPr/>
        </p:nvSpPr>
        <p:spPr bwMode="auto">
          <a:xfrm>
            <a:off x="1058426" y="1665133"/>
            <a:ext cx="1004500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marL="342900" indent="-342900" eaLnBrk="1" hangingPunct="1">
              <a:buFont typeface="Arial" panose="020B0604020202020204" pitchFamily="34" charset="0"/>
              <a:buChar char="•"/>
              <a:defRPr/>
            </a:pPr>
            <a:r>
              <a:rPr lang="en-AU" altLang="en-US" dirty="0"/>
              <a:t>Likelihood ratio test can typically only be applied to nested models</a:t>
            </a:r>
          </a:p>
          <a:p>
            <a:pPr marL="342900" indent="-342900" eaLnBrk="1" hangingPunct="1">
              <a:buFont typeface="Arial" panose="020B0604020202020204" pitchFamily="34" charset="0"/>
              <a:buChar char="•"/>
              <a:defRPr/>
            </a:pPr>
            <a:endParaRPr lang="en-AU" altLang="en-US" dirty="0"/>
          </a:p>
          <a:p>
            <a:pPr marL="342900" indent="-342900" eaLnBrk="1" hangingPunct="1">
              <a:buFont typeface="Arial" panose="020B0604020202020204" pitchFamily="34" charset="0"/>
              <a:buChar char="•"/>
              <a:defRPr/>
            </a:pPr>
            <a:endParaRPr lang="en-AU" altLang="en-US" dirty="0"/>
          </a:p>
          <a:p>
            <a:pPr marL="342900" indent="-342900" eaLnBrk="1" hangingPunct="1">
              <a:buFont typeface="Arial" panose="020B0604020202020204" pitchFamily="34" charset="0"/>
              <a:buChar char="•"/>
              <a:defRPr/>
            </a:pPr>
            <a:r>
              <a:rPr lang="en-AU" altLang="en-US" dirty="0"/>
              <a:t>“Information theoretic” approaches (e.g. AIC, BIC) can be used to compare non-nested models. </a:t>
            </a:r>
          </a:p>
          <a:p>
            <a:pPr marL="342900" indent="-342900" eaLnBrk="1" hangingPunct="1">
              <a:buFont typeface="Arial" panose="020B0604020202020204" pitchFamily="34" charset="0"/>
              <a:buChar char="•"/>
              <a:defRPr/>
            </a:pPr>
            <a:endParaRPr lang="en-AU" altLang="en-US" dirty="0"/>
          </a:p>
          <a:p>
            <a:pPr marL="342900" indent="-342900" eaLnBrk="1" hangingPunct="1">
              <a:buFont typeface="Arial" panose="020B0604020202020204" pitchFamily="34" charset="0"/>
              <a:buChar char="•"/>
              <a:defRPr/>
            </a:pPr>
            <a:r>
              <a:rPr lang="en-AU" altLang="en-US" dirty="0"/>
              <a:t>Models with smaller values of AIC or BIC are “better”, or “have more support” or “are more parsimonious”, but we’ll dig into what this really means for AIC and BIC.</a:t>
            </a:r>
          </a:p>
        </p:txBody>
      </p:sp>
    </p:spTree>
    <p:extLst>
      <p:ext uri="{BB962C8B-B14F-4D97-AF65-F5344CB8AC3E}">
        <p14:creationId xmlns:p14="http://schemas.microsoft.com/office/powerpoint/2010/main" val="75690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321548" y="-157161"/>
            <a:ext cx="12192000" cy="1325563"/>
          </a:xfrm>
        </p:spPr>
        <p:txBody>
          <a:bodyPr/>
          <a:lstStyle/>
          <a:p>
            <a:r>
              <a:rPr lang="en-US" altLang="en-US" dirty="0"/>
              <a:t>Information Theoretic Criteria for Model Selection</a:t>
            </a:r>
          </a:p>
        </p:txBody>
      </p:sp>
      <p:sp>
        <p:nvSpPr>
          <p:cNvPr id="46082" name="TextBox 4"/>
          <p:cNvSpPr txBox="1">
            <a:spLocks noChangeArrowheads="1"/>
          </p:cNvSpPr>
          <p:nvPr/>
        </p:nvSpPr>
        <p:spPr bwMode="auto">
          <a:xfrm>
            <a:off x="1146175" y="2445345"/>
            <a:ext cx="2066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dirty="0">
                <a:latin typeface="Tahoma" charset="0"/>
              </a:rPr>
              <a:t>Look familiar?</a:t>
            </a:r>
          </a:p>
        </p:txBody>
      </p:sp>
      <p:sp>
        <p:nvSpPr>
          <p:cNvPr id="46085" name="TextBox 8"/>
          <p:cNvSpPr txBox="1">
            <a:spLocks noChangeArrowheads="1"/>
          </p:cNvSpPr>
          <p:nvPr/>
        </p:nvSpPr>
        <p:spPr bwMode="auto">
          <a:xfrm>
            <a:off x="5576888" y="1331913"/>
            <a:ext cx="5264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a:latin typeface="Tahoma" charset="0"/>
              </a:rPr>
              <a:t>Compare to chi.sq distribution with degrees of freedom = # parameters</a:t>
            </a:r>
          </a:p>
        </p:txBody>
      </p:sp>
      <p:sp>
        <p:nvSpPr>
          <p:cNvPr id="46086" name="TextBox 2"/>
          <p:cNvSpPr txBox="1">
            <a:spLocks noChangeArrowheads="1"/>
          </p:cNvSpPr>
          <p:nvPr/>
        </p:nvSpPr>
        <p:spPr bwMode="auto">
          <a:xfrm>
            <a:off x="1108365" y="5164138"/>
            <a:ext cx="100029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dirty="0">
                <a:latin typeface="Tahoma" charset="0"/>
              </a:rPr>
              <a:t>AIC and BIC are meaningless on their own, but models with lower values are more parsimonious (i.e. supported). They balance better fit with more parameters. This is exactly what the likelihood ratio test does.</a:t>
            </a:r>
          </a:p>
        </p:txBody>
      </p:sp>
      <p:sp>
        <p:nvSpPr>
          <p:cNvPr id="46087" name="TextBox 46086"/>
          <p:cNvSpPr txBox="1"/>
          <p:nvPr/>
        </p:nvSpPr>
        <p:spPr>
          <a:xfrm>
            <a:off x="1651000" y="1208089"/>
            <a:ext cx="4642338" cy="1076325"/>
          </a:xfrm>
          <a:prstGeom prst="rect">
            <a:avLst/>
          </a:prstGeom>
          <a:noFill/>
        </p:spPr>
        <p:txBody>
          <a:bodyPr wrap="square" lIns="0" tIns="0" rIns="0" bIns="0" anchor="ctr">
            <a:spAutoFit/>
          </a:bodyPr>
          <a:lstStyle/>
          <a:p>
            <a:r>
              <a:rPr sz="1900" b="1">
                <a:latin typeface="Cambria"/>
              </a:rPr>
              <a:t>LRT = −2 log</a:t>
            </a:r>
            <a:r>
              <a:rPr sz="1900" b="1" baseline="-25000">
                <a:latin typeface="Cambria"/>
              </a:rPr>
              <a:t>e</a:t>
            </a:r>
            <a:r>
              <a:rPr sz="1900" b="1">
                <a:latin typeface="Cambria"/>
              </a:rPr>
              <a:t> ( ℒ</a:t>
            </a:r>
            <a:r>
              <a:rPr sz="1900" b="1" baseline="-25000">
                <a:latin typeface="Cambria"/>
              </a:rPr>
              <a:t>s</a:t>
            </a:r>
            <a:r>
              <a:rPr sz="1900" b="1">
                <a:latin typeface="Cambria"/>
              </a:rPr>
              <a:t>(θ</a:t>
            </a:r>
            <a:r>
              <a:rPr sz="1900" b="1" baseline="30000">
                <a:latin typeface="Cambria"/>
              </a:rPr>
              <a:t>ˆ</a:t>
            </a:r>
            <a:r>
              <a:rPr sz="1900" b="1">
                <a:latin typeface="Cambria"/>
              </a:rPr>
              <a:t>) / ℒ</a:t>
            </a:r>
            <a:r>
              <a:rPr sz="1900" b="1" baseline="-25000">
                <a:latin typeface="Cambria"/>
              </a:rPr>
              <a:t>g</a:t>
            </a:r>
            <a:r>
              <a:rPr sz="1900" b="1">
                <a:latin typeface="Cambria"/>
              </a:rPr>
              <a:t>(θ</a:t>
            </a:r>
            <a:r>
              <a:rPr sz="1900" b="1" baseline="30000">
                <a:latin typeface="Cambria"/>
              </a:rPr>
              <a:t>ˆ</a:t>
            </a:r>
            <a:r>
              <a:rPr sz="1900" b="1">
                <a:latin typeface="Cambria"/>
              </a:rPr>
              <a:t>) )</a:t>
            </a:r>
          </a:p>
        </p:txBody>
      </p:sp>
      <p:sp>
        <p:nvSpPr>
          <p:cNvPr id="46088" name="TextBox 46087"/>
          <p:cNvSpPr txBox="1"/>
          <p:nvPr/>
        </p:nvSpPr>
        <p:spPr>
          <a:xfrm>
            <a:off x="3575050" y="2825750"/>
            <a:ext cx="4884738" cy="1905000"/>
          </a:xfrm>
          <a:prstGeom prst="rect">
            <a:avLst/>
          </a:prstGeom>
          <a:noFill/>
        </p:spPr>
        <p:txBody>
          <a:bodyPr wrap="square" lIns="0" tIns="0" rIns="0" bIns="0" anchor="ctr">
            <a:spAutoFit/>
          </a:bodyPr>
          <a:lstStyle/>
          <a:p>
            <a:r>
              <a:rPr sz="2500" b="0">
                <a:latin typeface="Cambria"/>
              </a:rPr>
              <a:t>AIC</a:t>
            </a:r>
            <a:r>
              <a:rPr sz="2500" b="0" baseline="-25000">
                <a:latin typeface="Cambria"/>
              </a:rPr>
              <a:t>i</a:t>
            </a:r>
            <a:r>
              <a:rPr sz="2500" b="0">
                <a:latin typeface="Cambria"/>
              </a:rPr>
              <a:t> = −2 log L</a:t>
            </a:r>
            <a:r>
              <a:rPr sz="2500" b="0" baseline="-25000">
                <a:latin typeface="Cambria"/>
              </a:rPr>
              <a:t>i</a:t>
            </a:r>
            <a:r>
              <a:rPr sz="2500" b="0">
                <a:latin typeface="Cambria"/>
              </a:rPr>
              <a:t> + 2 p</a:t>
            </a:r>
            <a:r>
              <a:rPr sz="2500" b="0" baseline="-25000">
                <a:latin typeface="Cambria"/>
              </a:rPr>
              <a:t>i</a:t>
            </a:r>
          </a:p>
          <a:p>
            <a:r>
              <a:rPr sz="2500" b="0">
                <a:latin typeface="Cambria"/>
              </a:rPr>
              <a:t>BIC</a:t>
            </a:r>
            <a:r>
              <a:rPr sz="2500" b="0" baseline="-25000">
                <a:latin typeface="Cambria"/>
              </a:rPr>
              <a:t>i</a:t>
            </a:r>
            <a:r>
              <a:rPr sz="2500" b="0">
                <a:latin typeface="Cambria"/>
              </a:rPr>
              <a:t> = −2 log L</a:t>
            </a:r>
            <a:r>
              <a:rPr sz="2500" b="0" baseline="-25000">
                <a:latin typeface="Cambria"/>
              </a:rPr>
              <a:t>i</a:t>
            </a:r>
            <a:r>
              <a:rPr sz="2500" b="0">
                <a:latin typeface="Cambria"/>
              </a:rPr>
              <a:t> + p</a:t>
            </a:r>
            <a:r>
              <a:rPr sz="2500" b="0" baseline="-25000">
                <a:latin typeface="Cambria"/>
              </a:rPr>
              <a:t>i</a:t>
            </a:r>
            <a:r>
              <a:rPr sz="2500" b="0">
                <a:latin typeface="Cambria"/>
              </a:rPr>
              <a:t> log n</a:t>
            </a:r>
          </a:p>
        </p:txBody>
      </p:sp>
    </p:spTree>
    <p:extLst>
      <p:ext uri="{BB962C8B-B14F-4D97-AF65-F5344CB8AC3E}">
        <p14:creationId xmlns:p14="http://schemas.microsoft.com/office/powerpoint/2010/main" val="1611986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TextBox 8"/>
          <p:cNvSpPr txBox="1">
            <a:spLocks noChangeArrowheads="1"/>
          </p:cNvSpPr>
          <p:nvPr/>
        </p:nvSpPr>
        <p:spPr bwMode="auto">
          <a:xfrm>
            <a:off x="4995217" y="932238"/>
            <a:ext cx="52641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a:latin typeface="Tahoma" charset="0"/>
              </a:rPr>
              <a:t>Compare to chi.sq distribution with degrees of freedom = # parameters</a:t>
            </a:r>
          </a:p>
        </p:txBody>
      </p:sp>
      <p:sp>
        <p:nvSpPr>
          <p:cNvPr id="47109" name="TextBox 6"/>
          <p:cNvSpPr txBox="1">
            <a:spLocks noChangeArrowheads="1"/>
          </p:cNvSpPr>
          <p:nvPr/>
        </p:nvSpPr>
        <p:spPr bwMode="auto">
          <a:xfrm>
            <a:off x="1803924" y="2442552"/>
            <a:ext cx="7472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dirty="0">
                <a:latin typeface="Tahoma" charset="0"/>
              </a:rPr>
              <a:t>compare two models with k parameters and with k+1</a:t>
            </a:r>
          </a:p>
        </p:txBody>
      </p:sp>
      <p:sp>
        <p:nvSpPr>
          <p:cNvPr id="41991" name="TextBox 9"/>
          <p:cNvSpPr txBox="1">
            <a:spLocks noRot="1" noChangeAspect="1" noMove="1" noResize="1" noEditPoints="1" noAdjustHandles="1" noChangeArrowheads="1" noChangeShapeType="1" noTextEdit="1"/>
          </p:cNvSpPr>
          <p:nvPr/>
        </p:nvSpPr>
        <p:spPr bwMode="auto">
          <a:xfrm>
            <a:off x="1538288" y="5041900"/>
            <a:ext cx="9315450" cy="1570038"/>
          </a:xfrm>
          <a:prstGeom prst="rect">
            <a:avLst/>
          </a:prstGeom>
          <a:blipFill rotWithShape="0">
            <a:blip r:embed="rId2"/>
            <a:stretch>
              <a:fillRect l="-982" t="-3101" b="-7752"/>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4" name="Title 1">
            <a:extLst>
              <a:ext uri="{FF2B5EF4-FFF2-40B4-BE49-F238E27FC236}">
                <a16:creationId xmlns:a16="http://schemas.microsoft.com/office/drawing/2014/main" id="{A2CAF3C4-35B9-95AA-E43E-DD03AEB1C5A9}"/>
              </a:ext>
            </a:extLst>
          </p:cNvPr>
          <p:cNvSpPr txBox="1">
            <a:spLocks/>
          </p:cNvSpPr>
          <p:nvPr/>
        </p:nvSpPr>
        <p:spPr>
          <a:xfrm>
            <a:off x="321548" y="-157161"/>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a:t>Information Theoretic Criteria for Model Selection</a:t>
            </a:r>
            <a:endParaRPr lang="en-US" altLang="en-US" dirty="0"/>
          </a:p>
        </p:txBody>
      </p:sp>
      <p:grpSp>
        <p:nvGrpSpPr>
          <p:cNvPr id="8" name="Group 7">
            <a:extLst>
              <a:ext uri="{FF2B5EF4-FFF2-40B4-BE49-F238E27FC236}">
                <a16:creationId xmlns:a16="http://schemas.microsoft.com/office/drawing/2014/main" id="{D497F3D1-92EA-A83C-8C9F-32C031155178}"/>
              </a:ext>
            </a:extLst>
          </p:cNvPr>
          <p:cNvGrpSpPr/>
          <p:nvPr/>
        </p:nvGrpSpPr>
        <p:grpSpPr>
          <a:xfrm>
            <a:off x="1179832" y="3356713"/>
            <a:ext cx="9289723" cy="864450"/>
            <a:chOff x="1450976" y="3852748"/>
            <a:chExt cx="9289723" cy="864450"/>
          </a:xfrm>
        </p:grpSpPr>
        <p:sp>
          <p:nvSpPr>
            <p:cNvPr id="41990" name="TextBox 7"/>
            <p:cNvSpPr txBox="1">
              <a:spLocks noRot="1" noChangeAspect="1" noMove="1" noResize="1" noEditPoints="1" noAdjustHandles="1" noChangeArrowheads="1" noChangeShapeType="1" noTextEdit="1"/>
            </p:cNvSpPr>
            <p:nvPr/>
          </p:nvSpPr>
          <p:spPr bwMode="auto">
            <a:xfrm>
              <a:off x="1450976" y="3886201"/>
              <a:ext cx="9289723" cy="830997"/>
            </a:xfrm>
            <a:prstGeom prst="rect">
              <a:avLst/>
            </a:prstGeom>
            <a:blipFill rotWithShape="0">
              <a:blip r:embed="rId3"/>
              <a:stretch>
                <a:fillRect l="-131" t="-6618" r="-66" b="-15441"/>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6" name="Rectangle 5">
              <a:extLst>
                <a:ext uri="{FF2B5EF4-FFF2-40B4-BE49-F238E27FC236}">
                  <a16:creationId xmlns:a16="http://schemas.microsoft.com/office/drawing/2014/main" id="{416F9872-C712-D99D-4245-672CF7E33B3C}"/>
                </a:ext>
              </a:extLst>
            </p:cNvPr>
            <p:cNvSpPr/>
            <p:nvPr/>
          </p:nvSpPr>
          <p:spPr>
            <a:xfrm>
              <a:off x="7486022" y="3852748"/>
              <a:ext cx="2773345" cy="5049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descr="Figure (vector image, not machine-readable here) illustrating the difference in information criteria between models with k versus k+1 parameters. Ask instructor for details.">
            <a:extLst>
              <a:ext uri="{FF2B5EF4-FFF2-40B4-BE49-F238E27FC236}">
                <a16:creationId xmlns:a16="http://schemas.microsoft.com/office/drawing/2014/main" id="{E09A7905-42B3-984C-8109-7C273AD22B52}"/>
              </a:ext>
            </a:extLst>
          </p:cNvPr>
          <p:cNvPicPr>
            <a:picLocks noChangeAspect="1"/>
          </p:cNvPicPr>
          <p:nvPr/>
        </p:nvPicPr>
        <p:blipFill>
          <a:blip r:embed="rId4"/>
          <a:srcRect b="53889"/>
          <a:stretch>
            <a:fillRect/>
          </a:stretch>
        </p:blipFill>
        <p:spPr>
          <a:xfrm>
            <a:off x="5824694" y="6142887"/>
            <a:ext cx="3048000" cy="386500"/>
          </a:xfrm>
          <a:prstGeom prst="rect">
            <a:avLst/>
          </a:prstGeom>
        </p:spPr>
      </p:pic>
      <p:sp>
        <p:nvSpPr>
          <p:cNvPr id="47110" name="TextBox 47109"/>
          <p:cNvSpPr txBox="1"/>
          <p:nvPr/>
        </p:nvSpPr>
        <p:spPr>
          <a:xfrm>
            <a:off x="780178" y="912814"/>
            <a:ext cx="4642338" cy="1076325"/>
          </a:xfrm>
          <a:prstGeom prst="rect">
            <a:avLst/>
          </a:prstGeom>
          <a:noFill/>
        </p:spPr>
        <p:txBody>
          <a:bodyPr wrap="square" lIns="0" tIns="0" rIns="0" bIns="0" anchor="ctr">
            <a:spAutoFit/>
          </a:bodyPr>
          <a:lstStyle/>
          <a:p>
            <a:r>
              <a:rPr sz="1900" b="1">
                <a:latin typeface="Cambria"/>
              </a:rPr>
              <a:t>LRT = −2 log</a:t>
            </a:r>
            <a:r>
              <a:rPr sz="1900" b="1" baseline="-25000">
                <a:latin typeface="Cambria"/>
              </a:rPr>
              <a:t>e</a:t>
            </a:r>
            <a:r>
              <a:rPr sz="1900" b="1">
                <a:latin typeface="Cambria"/>
              </a:rPr>
              <a:t> ( ℒ</a:t>
            </a:r>
            <a:r>
              <a:rPr sz="1900" b="1" baseline="-25000">
                <a:latin typeface="Cambria"/>
              </a:rPr>
              <a:t>s</a:t>
            </a:r>
            <a:r>
              <a:rPr sz="1900" b="1">
                <a:latin typeface="Cambria"/>
              </a:rPr>
              <a:t>(θ</a:t>
            </a:r>
            <a:r>
              <a:rPr sz="1900" b="1" baseline="30000">
                <a:latin typeface="Cambria"/>
              </a:rPr>
              <a:t>ˆ</a:t>
            </a:r>
            <a:r>
              <a:rPr sz="1900" b="1">
                <a:latin typeface="Cambria"/>
              </a:rPr>
              <a:t>) / ℒ</a:t>
            </a:r>
            <a:r>
              <a:rPr sz="1900" b="1" baseline="-25000">
                <a:latin typeface="Cambria"/>
              </a:rPr>
              <a:t>g</a:t>
            </a:r>
            <a:r>
              <a:rPr sz="1900" b="1">
                <a:latin typeface="Cambria"/>
              </a:rPr>
              <a:t>(θ</a:t>
            </a:r>
            <a:r>
              <a:rPr sz="1900" b="1" baseline="30000">
                <a:latin typeface="Cambria"/>
              </a:rPr>
              <a:t>ˆ</a:t>
            </a:r>
            <a:r>
              <a:rPr sz="1900" b="1">
                <a:latin typeface="Cambria"/>
              </a:rPr>
              <a:t>) )</a:t>
            </a:r>
          </a:p>
        </p:txBody>
      </p:sp>
    </p:spTree>
    <p:extLst>
      <p:ext uri="{BB962C8B-B14F-4D97-AF65-F5344CB8AC3E}">
        <p14:creationId xmlns:p14="http://schemas.microsoft.com/office/powerpoint/2010/main" val="19779998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83" descr="Chi-square distribution table: rows are degrees of freedom, columns are upper-tail probabilities from 0.99 to 0.01, giving critical chi-square values. Used to find p-values for likelihood ratio te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685800"/>
            <a:ext cx="533876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Box 3"/>
          <p:cNvSpPr txBox="1">
            <a:spLocks noRot="1" noChangeAspect="1" noMove="1" noResize="1" noEditPoints="1" noAdjustHandles="1" noChangeArrowheads="1" noChangeShapeType="1" noTextEdit="1"/>
          </p:cNvSpPr>
          <p:nvPr/>
        </p:nvSpPr>
        <p:spPr bwMode="auto">
          <a:xfrm>
            <a:off x="7305121" y="1143001"/>
            <a:ext cx="3036408" cy="830997"/>
          </a:xfrm>
          <a:prstGeom prst="rect">
            <a:avLst/>
          </a:prstGeom>
          <a:blipFill rotWithShape="0">
            <a:blip r:embed="rId4"/>
            <a:stretch>
              <a:fillRect l="-2610" t="-6618" r="-2610" b="-15441"/>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5" name="Rectangle 4"/>
          <p:cNvSpPr>
            <a:spLocks noRot="1" noChangeAspect="1" noMove="1" noResize="1" noEditPoints="1" noAdjustHandles="1" noChangeArrowheads="1" noChangeShapeType="1" noTextEdit="1"/>
          </p:cNvSpPr>
          <p:nvPr/>
        </p:nvSpPr>
        <p:spPr bwMode="auto">
          <a:xfrm>
            <a:off x="6988175" y="2133601"/>
            <a:ext cx="4572000" cy="830263"/>
          </a:xfrm>
          <a:prstGeom prst="rect">
            <a:avLst/>
          </a:prstGeom>
          <a:blipFill rotWithShape="0">
            <a:blip r:embed="rId5"/>
            <a:stretch>
              <a:fillRect t="-6618" b="-1617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10" name="Rectangle 9"/>
          <p:cNvSpPr>
            <a:spLocks noRot="1" noChangeAspect="1" noMove="1" noResize="1" noEditPoints="1" noAdjustHandles="1" noChangeArrowheads="1" noChangeShapeType="1" noTextEdit="1"/>
          </p:cNvSpPr>
          <p:nvPr/>
        </p:nvSpPr>
        <p:spPr bwMode="auto">
          <a:xfrm>
            <a:off x="7015163" y="3051175"/>
            <a:ext cx="4572000" cy="831850"/>
          </a:xfrm>
          <a:prstGeom prst="rect">
            <a:avLst/>
          </a:prstGeom>
          <a:blipFill rotWithShape="0">
            <a:blip r:embed="rId6"/>
            <a:stretch>
              <a:fillRect t="-6618" b="-1617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6" name="TextBox 5"/>
          <p:cNvSpPr txBox="1">
            <a:spLocks noChangeArrowheads="1"/>
          </p:cNvSpPr>
          <p:nvPr/>
        </p:nvSpPr>
        <p:spPr bwMode="auto">
          <a:xfrm>
            <a:off x="1032429" y="5701138"/>
            <a:ext cx="9970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dirty="0">
                <a:latin typeface="Tahoma" charset="0"/>
              </a:rPr>
              <a:t>Convention within&gt;2 AIC units are “considered competitive”, and this is approximately the same as frequentist model selection using LRT</a:t>
            </a:r>
          </a:p>
        </p:txBody>
      </p:sp>
      <p:sp>
        <p:nvSpPr>
          <p:cNvPr id="48135" name="TextBox 11"/>
          <p:cNvSpPr txBox="1">
            <a:spLocks noChangeArrowheads="1"/>
          </p:cNvSpPr>
          <p:nvPr/>
        </p:nvSpPr>
        <p:spPr bwMode="auto">
          <a:xfrm>
            <a:off x="1981200" y="50801"/>
            <a:ext cx="8377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a:latin typeface="Tahoma" charset="0"/>
              </a:rPr>
              <a:t>If 1 parameter separate the model. AIC likes bigger models</a:t>
            </a:r>
          </a:p>
        </p:txBody>
      </p:sp>
      <p:sp>
        <p:nvSpPr>
          <p:cNvPr id="2" name="Rectangle 1">
            <a:extLst>
              <a:ext uri="{FF2B5EF4-FFF2-40B4-BE49-F238E27FC236}">
                <a16:creationId xmlns:a16="http://schemas.microsoft.com/office/drawing/2014/main" id="{AC5F6158-79C0-098C-6845-8B68DE55E7E8}"/>
              </a:ext>
            </a:extLst>
          </p:cNvPr>
          <p:cNvSpPr/>
          <p:nvPr/>
        </p:nvSpPr>
        <p:spPr>
          <a:xfrm>
            <a:off x="5011496" y="1257300"/>
            <a:ext cx="906984" cy="199711"/>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3" name="Rectangle 2">
            <a:extLst>
              <a:ext uri="{FF2B5EF4-FFF2-40B4-BE49-F238E27FC236}">
                <a16:creationId xmlns:a16="http://schemas.microsoft.com/office/drawing/2014/main" id="{966791A7-F084-05D2-2957-67F5EF4FBDD3}"/>
              </a:ext>
            </a:extLst>
          </p:cNvPr>
          <p:cNvSpPr/>
          <p:nvPr/>
        </p:nvSpPr>
        <p:spPr>
          <a:xfrm>
            <a:off x="9092800" y="1207896"/>
            <a:ext cx="1265637" cy="369695"/>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6836BA29-F847-9C69-0A92-475C7EE0167E}"/>
              </a:ext>
            </a:extLst>
          </p:cNvPr>
          <p:cNvSpPr/>
          <p:nvPr/>
        </p:nvSpPr>
        <p:spPr>
          <a:xfrm>
            <a:off x="5504298" y="1257299"/>
            <a:ext cx="906984" cy="199711"/>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68DF515F-5E22-F59D-B49B-2A08F7B85467}"/>
              </a:ext>
            </a:extLst>
          </p:cNvPr>
          <p:cNvSpPr/>
          <p:nvPr/>
        </p:nvSpPr>
        <p:spPr>
          <a:xfrm>
            <a:off x="9004040" y="2195660"/>
            <a:ext cx="1265637" cy="369695"/>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BF7A60C9-EC23-AC32-3387-B11E54641D0C}"/>
              </a:ext>
            </a:extLst>
          </p:cNvPr>
          <p:cNvSpPr/>
          <p:nvPr/>
        </p:nvSpPr>
        <p:spPr>
          <a:xfrm>
            <a:off x="6045244" y="1271744"/>
            <a:ext cx="906984" cy="199711"/>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9B53A66E-9733-AF07-2341-6967DAB3F199}"/>
              </a:ext>
            </a:extLst>
          </p:cNvPr>
          <p:cNvSpPr/>
          <p:nvPr/>
        </p:nvSpPr>
        <p:spPr>
          <a:xfrm>
            <a:off x="9056284" y="3131844"/>
            <a:ext cx="1265637" cy="369695"/>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11" name="TextBox 10">
            <a:extLst>
              <a:ext uri="{FF2B5EF4-FFF2-40B4-BE49-F238E27FC236}">
                <a16:creationId xmlns:a16="http://schemas.microsoft.com/office/drawing/2014/main" id="{9B7C323B-9A53-AB59-6878-F194C349E945}"/>
              </a:ext>
            </a:extLst>
          </p:cNvPr>
          <p:cNvSpPr txBox="1"/>
          <p:nvPr/>
        </p:nvSpPr>
        <p:spPr>
          <a:xfrm>
            <a:off x="7467419" y="4130714"/>
            <a:ext cx="3250762" cy="369332"/>
          </a:xfrm>
          <a:prstGeom prst="rect">
            <a:avLst/>
          </a:prstGeom>
          <a:noFill/>
        </p:spPr>
        <p:txBody>
          <a:bodyPr wrap="none" rtlCol="0">
            <a:spAutoFit/>
          </a:bodyPr>
          <a:lstStyle/>
          <a:p>
            <a:r>
              <a:rPr lang="en-US" dirty="0"/>
              <a:t>“the extra parameter is worth it”</a:t>
            </a:r>
          </a:p>
        </p:txBody>
      </p:sp>
    </p:spTree>
    <p:extLst>
      <p:ext uri="{BB962C8B-B14F-4D97-AF65-F5344CB8AC3E}">
        <p14:creationId xmlns:p14="http://schemas.microsoft.com/office/powerpoint/2010/main" val="55771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4"/>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7" grpId="0" animBg="1"/>
      <p:bldP spid="7" grpId="1" animBg="1"/>
      <p:bldP spid="8" grpId="0" animBg="1"/>
      <p:bldP spid="8" grpId="1" animBg="1"/>
      <p:bldP spid="9" grpId="0" animBg="1"/>
      <p:bldP spid="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A6F0A-72B6-C583-C80B-422342D4D0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1A43CF-1284-27FD-B4A1-D802AF0EEF19}"/>
              </a:ext>
            </a:extLst>
          </p:cNvPr>
          <p:cNvSpPr>
            <a:spLocks noGrp="1"/>
          </p:cNvSpPr>
          <p:nvPr>
            <p:ph type="title"/>
          </p:nvPr>
        </p:nvSpPr>
        <p:spPr/>
        <p:txBody>
          <a:bodyPr/>
          <a:lstStyle/>
          <a:p>
            <a:pPr algn="ctr"/>
            <a:r>
              <a:rPr lang="en-US" sz="4000" dirty="0">
                <a:solidFill>
                  <a:srgbClr val="2E3192"/>
                </a:solidFill>
                <a:latin typeface="Arial"/>
              </a:rPr>
              <a:t>Model selection — Why?</a:t>
            </a:r>
          </a:p>
        </p:txBody>
      </p:sp>
      <p:sp>
        <p:nvSpPr>
          <p:cNvPr id="3" name="Content Placeholder 2">
            <a:extLst>
              <a:ext uri="{FF2B5EF4-FFF2-40B4-BE49-F238E27FC236}">
                <a16:creationId xmlns:a16="http://schemas.microsoft.com/office/drawing/2014/main" id="{54D4B118-8280-55B3-FDE8-9BDE5E2FC72B}"/>
              </a:ext>
            </a:extLst>
          </p:cNvPr>
          <p:cNvSpPr>
            <a:spLocks noGrp="1"/>
          </p:cNvSpPr>
          <p:nvPr>
            <p:ph idx="1"/>
          </p:nvPr>
        </p:nvSpPr>
        <p:spPr/>
        <p:txBody>
          <a:bodyPr/>
          <a:lstStyle/>
          <a:p>
            <a:pPr marL="457200" indent="-457200">
              <a:spcBef>
                <a:spcPts val="1400"/>
              </a:spcBef>
              <a:buFont typeface="Arial"/>
              <a:buChar char="•"/>
            </a:pPr>
            <a:r>
              <a:rPr lang="en-US" sz="2400" dirty="0">
                <a:solidFill>
                  <a:srgbClr val="202040"/>
                </a:solidFill>
                <a:latin typeface="Arial"/>
              </a:rPr>
              <a:t>Understand which explanatory variables are important</a:t>
            </a:r>
          </a:p>
          <a:p>
            <a:pPr marL="457200" indent="-457200">
              <a:spcBef>
                <a:spcPts val="1400"/>
              </a:spcBef>
              <a:buFont typeface="Arial"/>
              <a:buChar char="•"/>
            </a:pPr>
            <a:r>
              <a:rPr lang="en-US" sz="2400" dirty="0">
                <a:solidFill>
                  <a:srgbClr val="202040"/>
                </a:solidFill>
                <a:latin typeface="Arial"/>
              </a:rPr>
              <a:t>Find evidence of relationship(s) between variable(s) and response</a:t>
            </a:r>
          </a:p>
          <a:p>
            <a:pPr marL="457200" indent="-457200">
              <a:spcBef>
                <a:spcPts val="1400"/>
              </a:spcBef>
              <a:buFont typeface="Arial"/>
              <a:buChar char="•"/>
            </a:pPr>
            <a:r>
              <a:rPr lang="en-US" sz="2400" dirty="0">
                <a:solidFill>
                  <a:srgbClr val="202040"/>
                </a:solidFill>
                <a:latin typeface="Arial"/>
              </a:rPr>
              <a:t>Quantify the effects of explanatory variables on the response</a:t>
            </a:r>
          </a:p>
          <a:p>
            <a:pPr marL="457200" indent="-457200">
              <a:spcBef>
                <a:spcPts val="1400"/>
              </a:spcBef>
              <a:buFont typeface="Arial"/>
              <a:buChar char="•"/>
            </a:pPr>
            <a:r>
              <a:rPr lang="en-US" sz="2400" dirty="0">
                <a:solidFill>
                  <a:srgbClr val="202040"/>
                </a:solidFill>
                <a:latin typeface="Arial"/>
              </a:rPr>
              <a:t>Use model to predict response values</a:t>
            </a:r>
          </a:p>
          <a:p>
            <a:pPr marL="457200" indent="-457200">
              <a:spcBef>
                <a:spcPts val="1400"/>
              </a:spcBef>
              <a:buFont typeface="Arial"/>
              <a:buChar char="•"/>
            </a:pPr>
            <a:r>
              <a:rPr lang="en-US" sz="2400" dirty="0">
                <a:solidFill>
                  <a:srgbClr val="202040"/>
                </a:solidFill>
                <a:latin typeface="Arial"/>
              </a:rPr>
              <a:t>Predict response at another location or time</a:t>
            </a:r>
          </a:p>
        </p:txBody>
      </p:sp>
    </p:spTree>
    <p:extLst>
      <p:ext uri="{BB962C8B-B14F-4D97-AF65-F5344CB8AC3E}">
        <p14:creationId xmlns:p14="http://schemas.microsoft.com/office/powerpoint/2010/main" val="1099655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83" descr="Chi-square distribution table: rows are degrees of freedom, columns are upper-tail probabilities from 0.99 to 0.01, giving critical chi-square values. Used to find p-values for likelihood ratio te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685800"/>
            <a:ext cx="533876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Box 3"/>
          <p:cNvSpPr txBox="1">
            <a:spLocks noRot="1" noChangeAspect="1" noMove="1" noResize="1" noEditPoints="1" noAdjustHandles="1" noChangeArrowheads="1" noChangeShapeType="1" noTextEdit="1"/>
          </p:cNvSpPr>
          <p:nvPr/>
        </p:nvSpPr>
        <p:spPr bwMode="auto">
          <a:xfrm>
            <a:off x="7305121" y="1143001"/>
            <a:ext cx="3036408" cy="830997"/>
          </a:xfrm>
          <a:prstGeom prst="rect">
            <a:avLst/>
          </a:prstGeom>
          <a:blipFill rotWithShape="0">
            <a:blip r:embed="rId4"/>
            <a:stretch>
              <a:fillRect l="-2610" t="-6618" r="-2610" b="-15441"/>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5" name="Rectangle 4"/>
          <p:cNvSpPr>
            <a:spLocks noRot="1" noChangeAspect="1" noMove="1" noResize="1" noEditPoints="1" noAdjustHandles="1" noChangeArrowheads="1" noChangeShapeType="1" noTextEdit="1"/>
          </p:cNvSpPr>
          <p:nvPr/>
        </p:nvSpPr>
        <p:spPr bwMode="auto">
          <a:xfrm>
            <a:off x="6988175" y="2133601"/>
            <a:ext cx="4572000" cy="830263"/>
          </a:xfrm>
          <a:prstGeom prst="rect">
            <a:avLst/>
          </a:prstGeom>
          <a:blipFill rotWithShape="0">
            <a:blip r:embed="rId5"/>
            <a:stretch>
              <a:fillRect t="-6618" b="-1617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10" name="Rectangle 9"/>
          <p:cNvSpPr>
            <a:spLocks noRot="1" noChangeAspect="1" noMove="1" noResize="1" noEditPoints="1" noAdjustHandles="1" noChangeArrowheads="1" noChangeShapeType="1" noTextEdit="1"/>
          </p:cNvSpPr>
          <p:nvPr/>
        </p:nvSpPr>
        <p:spPr bwMode="auto">
          <a:xfrm>
            <a:off x="7015163" y="3051175"/>
            <a:ext cx="4572000" cy="831850"/>
          </a:xfrm>
          <a:prstGeom prst="rect">
            <a:avLst/>
          </a:prstGeom>
          <a:blipFill rotWithShape="0">
            <a:blip r:embed="rId6"/>
            <a:stretch>
              <a:fillRect t="-6618" b="-16176"/>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rPr>
              <a:t> </a:t>
            </a:r>
          </a:p>
        </p:txBody>
      </p:sp>
      <p:sp>
        <p:nvSpPr>
          <p:cNvPr id="50183" name="TextBox 1"/>
          <p:cNvSpPr txBox="1">
            <a:spLocks noChangeArrowheads="1"/>
          </p:cNvSpPr>
          <p:nvPr/>
        </p:nvSpPr>
        <p:spPr bwMode="auto">
          <a:xfrm>
            <a:off x="1600201" y="65089"/>
            <a:ext cx="93900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dirty="0">
                <a:latin typeface="Tahoma" charset="0"/>
              </a:rPr>
              <a:t>What if </a:t>
            </a:r>
            <a:r>
              <a:rPr lang="en-US" altLang="en-US" sz="2400" b="1" u="sng" dirty="0">
                <a:latin typeface="Tahoma" charset="0"/>
              </a:rPr>
              <a:t>3 parameters </a:t>
            </a:r>
            <a:r>
              <a:rPr lang="en-US" altLang="en-US" sz="2400" dirty="0">
                <a:latin typeface="Tahoma" charset="0"/>
              </a:rPr>
              <a:t>separate the model? AIC likes bigger models</a:t>
            </a:r>
          </a:p>
        </p:txBody>
      </p:sp>
      <p:sp>
        <p:nvSpPr>
          <p:cNvPr id="50184" name="TextBox 6"/>
          <p:cNvSpPr txBox="1">
            <a:spLocks noChangeArrowheads="1"/>
          </p:cNvSpPr>
          <p:nvPr/>
        </p:nvSpPr>
        <p:spPr bwMode="auto">
          <a:xfrm>
            <a:off x="7229475" y="4144964"/>
            <a:ext cx="37734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000">
                <a:latin typeface="Tahoma" charset="0"/>
              </a:rPr>
              <a:t>(reject the null that the parameters equal 0)</a:t>
            </a:r>
          </a:p>
        </p:txBody>
      </p:sp>
      <p:sp>
        <p:nvSpPr>
          <p:cNvPr id="11" name="TextBox 10"/>
          <p:cNvSpPr txBox="1">
            <a:spLocks noChangeArrowheads="1"/>
          </p:cNvSpPr>
          <p:nvPr/>
        </p:nvSpPr>
        <p:spPr bwMode="auto">
          <a:xfrm>
            <a:off x="1032429" y="5701138"/>
            <a:ext cx="9309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gn="ctr">
              <a:lnSpc>
                <a:spcPct val="100000"/>
              </a:lnSpc>
              <a:spcBef>
                <a:spcPct val="0"/>
              </a:spcBef>
              <a:buFontTx/>
              <a:buNone/>
            </a:pPr>
            <a:r>
              <a:rPr lang="en-US" altLang="en-US" sz="2400" dirty="0">
                <a:latin typeface="Tahoma" charset="0"/>
              </a:rPr>
              <a:t>2 </a:t>
            </a:r>
            <a:r>
              <a:rPr lang="en-US" altLang="en-US" sz="2400" dirty="0" err="1">
                <a:latin typeface="Tahoma" charset="0"/>
              </a:rPr>
              <a:t>deltaAIC</a:t>
            </a:r>
            <a:r>
              <a:rPr lang="en-US" altLang="en-US" sz="2400" dirty="0">
                <a:latin typeface="Tahoma" charset="0"/>
              </a:rPr>
              <a:t> still equivalent to p = 0.05 </a:t>
            </a:r>
          </a:p>
        </p:txBody>
      </p:sp>
      <p:sp>
        <p:nvSpPr>
          <p:cNvPr id="4" name="Rectangle 3">
            <a:extLst>
              <a:ext uri="{FF2B5EF4-FFF2-40B4-BE49-F238E27FC236}">
                <a16:creationId xmlns:a16="http://schemas.microsoft.com/office/drawing/2014/main" id="{E3592D0B-B3B5-A0E5-C618-CFB327E500B8}"/>
              </a:ext>
            </a:extLst>
          </p:cNvPr>
          <p:cNvSpPr/>
          <p:nvPr/>
        </p:nvSpPr>
        <p:spPr>
          <a:xfrm>
            <a:off x="5033693" y="1558499"/>
            <a:ext cx="906984" cy="199711"/>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540F64D3-439F-D9F1-BF97-20F4EAF5AA56}"/>
              </a:ext>
            </a:extLst>
          </p:cNvPr>
          <p:cNvSpPr/>
          <p:nvPr/>
        </p:nvSpPr>
        <p:spPr>
          <a:xfrm>
            <a:off x="9075892" y="1188804"/>
            <a:ext cx="1265637" cy="369695"/>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7CCBA10B-1D62-2429-4CFD-F795AAAAAC25}"/>
              </a:ext>
            </a:extLst>
          </p:cNvPr>
          <p:cNvSpPr/>
          <p:nvPr/>
        </p:nvSpPr>
        <p:spPr>
          <a:xfrm>
            <a:off x="5512752" y="1558499"/>
            <a:ext cx="906984" cy="199711"/>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4656FF66-BD55-465B-08C1-140B8E7A79EE}"/>
              </a:ext>
            </a:extLst>
          </p:cNvPr>
          <p:cNvSpPr/>
          <p:nvPr/>
        </p:nvSpPr>
        <p:spPr>
          <a:xfrm>
            <a:off x="8979814" y="2183303"/>
            <a:ext cx="1265637" cy="369695"/>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C9D64A4E-D85B-89B4-8188-4F2835CE5F7B}"/>
              </a:ext>
            </a:extLst>
          </p:cNvPr>
          <p:cNvSpPr/>
          <p:nvPr/>
        </p:nvSpPr>
        <p:spPr>
          <a:xfrm>
            <a:off x="6041585" y="1558498"/>
            <a:ext cx="906984" cy="199711"/>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
        <p:nvSpPr>
          <p:cNvPr id="12" name="Rectangle 11">
            <a:extLst>
              <a:ext uri="{FF2B5EF4-FFF2-40B4-BE49-F238E27FC236}">
                <a16:creationId xmlns:a16="http://schemas.microsoft.com/office/drawing/2014/main" id="{7078692D-7206-4D5D-06D2-47D809C7661A}"/>
              </a:ext>
            </a:extLst>
          </p:cNvPr>
          <p:cNvSpPr/>
          <p:nvPr/>
        </p:nvSpPr>
        <p:spPr>
          <a:xfrm>
            <a:off x="9064132" y="3105923"/>
            <a:ext cx="1265637" cy="369695"/>
          </a:xfrm>
          <a:prstGeom prst="rect">
            <a:avLst/>
          </a:prstGeom>
          <a:solidFill>
            <a:schemeClr val="accent4">
              <a:alpha val="10000"/>
            </a:schemeClr>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8415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animBg="1"/>
      <p:bldP spid="4" grpId="1" animBg="1"/>
      <p:bldP spid="6" grpId="0" animBg="1"/>
      <p:bldP spid="6" grpId="1" animBg="1"/>
      <p:bldP spid="7" grpId="0" animBg="1"/>
      <p:bldP spid="7" grpId="1" animBg="1"/>
      <p:bldP spid="8" grpId="0" animBg="1"/>
      <p:bldP spid="8" grpId="1" animBg="1"/>
      <p:bldP spid="9" grpId="0" animBg="1"/>
      <p:bldP spid="9" grpId="1" animBg="1"/>
      <p:bldP spid="12" grpId="0" animBg="1"/>
      <p:bldP spid="1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FF642-1F9C-1A6B-2647-790AC640E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FDAF3E-21C1-E542-8244-27ECD12FA878}"/>
              </a:ext>
            </a:extLst>
          </p:cNvPr>
          <p:cNvSpPr>
            <a:spLocks noGrp="1"/>
          </p:cNvSpPr>
          <p:nvPr>
            <p:ph type="title"/>
          </p:nvPr>
        </p:nvSpPr>
        <p:spPr>
          <a:xfrm>
            <a:off x="1903326" y="-418646"/>
            <a:ext cx="10515600" cy="1325563"/>
          </a:xfrm>
        </p:spPr>
        <p:txBody>
          <a:bodyPr/>
          <a:lstStyle/>
          <a:p>
            <a:r>
              <a:rPr lang="en-US" dirty="0"/>
              <a:t>Most common mistake in ecology!</a:t>
            </a:r>
          </a:p>
        </p:txBody>
      </p:sp>
      <p:sp>
        <p:nvSpPr>
          <p:cNvPr id="3" name="Content Placeholder 2">
            <a:extLst>
              <a:ext uri="{FF2B5EF4-FFF2-40B4-BE49-F238E27FC236}">
                <a16:creationId xmlns:a16="http://schemas.microsoft.com/office/drawing/2014/main" id="{9735A929-1D30-A180-B146-E80D26B97D97}"/>
              </a:ext>
            </a:extLst>
          </p:cNvPr>
          <p:cNvSpPr>
            <a:spLocks noGrp="1"/>
          </p:cNvSpPr>
          <p:nvPr>
            <p:ph idx="1"/>
          </p:nvPr>
        </p:nvSpPr>
        <p:spPr>
          <a:xfrm>
            <a:off x="643312" y="1966039"/>
            <a:ext cx="10515600" cy="4351338"/>
          </a:xfrm>
        </p:spPr>
        <p:txBody>
          <a:bodyPr>
            <a:normAutofit/>
          </a:bodyPr>
          <a:lstStyle/>
          <a:p>
            <a:r>
              <a:rPr lang="en-US" u="sng" dirty="0"/>
              <a:t>Interpretation of relative AIC is not symmetric</a:t>
            </a:r>
          </a:p>
          <a:p>
            <a:pPr lvl="1"/>
            <a:r>
              <a:rPr lang="en-US" dirty="0"/>
              <a:t>More complex model only “significantly better” is it’s AIC score is &gt;2 units </a:t>
            </a:r>
            <a:r>
              <a:rPr lang="en-US" b="1" dirty="0"/>
              <a:t>smaller</a:t>
            </a:r>
            <a:r>
              <a:rPr lang="en-US" dirty="0"/>
              <a:t>.</a:t>
            </a:r>
          </a:p>
          <a:p>
            <a:pPr lvl="1"/>
            <a:r>
              <a:rPr lang="en-US" dirty="0"/>
              <a:t>Otherwise simpler and complex model are competitive</a:t>
            </a:r>
          </a:p>
          <a:p>
            <a:r>
              <a:rPr lang="en-US" dirty="0"/>
              <a:t>Penalty for adding parameter is 2 units and fit improves with complexity, so models with random data as predictor will be within 2 AIC. The complex model has not support even if within 2 AIC units</a:t>
            </a:r>
          </a:p>
          <a:p>
            <a:r>
              <a:rPr lang="en-US" b="1" dirty="0"/>
              <a:t>The 2 AIC convention is about whether a more complex model with </a:t>
            </a:r>
            <a:r>
              <a:rPr lang="en-US" b="1" i="1" dirty="0"/>
              <a:t>lower </a:t>
            </a:r>
            <a:r>
              <a:rPr lang="en-US" b="1" dirty="0"/>
              <a:t>AIC is better enough relative to simpler model (in the sense that the parameters are informative)</a:t>
            </a:r>
          </a:p>
        </p:txBody>
      </p:sp>
      <p:sp>
        <p:nvSpPr>
          <p:cNvPr id="15" name="TextBox 14"/>
          <p:cNvSpPr txBox="1"/>
          <p:nvPr/>
        </p:nvSpPr>
        <p:spPr>
          <a:xfrm>
            <a:off x="3458743" y="1134853"/>
            <a:ext cx="4884738" cy="603250"/>
          </a:xfrm>
          <a:prstGeom prst="rect">
            <a:avLst/>
          </a:prstGeom>
          <a:noFill/>
        </p:spPr>
        <p:txBody>
          <a:bodyPr wrap="square" lIns="0" tIns="0" rIns="0" bIns="0" anchor="ctr">
            <a:spAutoFit/>
          </a:bodyPr>
          <a:lstStyle/>
          <a:p>
            <a:r>
              <a:rPr sz="2600" b="0">
                <a:latin typeface="Cambria"/>
              </a:rPr>
              <a:t>AIC</a:t>
            </a:r>
            <a:r>
              <a:rPr sz="2600" b="0" baseline="-25000">
                <a:latin typeface="Cambria"/>
              </a:rPr>
              <a:t>i</a:t>
            </a:r>
            <a:r>
              <a:rPr sz="2600" b="0">
                <a:latin typeface="Cambria"/>
              </a:rPr>
              <a:t> = −2 log L</a:t>
            </a:r>
            <a:r>
              <a:rPr sz="2600" b="0" baseline="-25000">
                <a:latin typeface="Cambria"/>
              </a:rPr>
              <a:t>i</a:t>
            </a:r>
            <a:r>
              <a:rPr sz="2600" b="0">
                <a:latin typeface="Cambria"/>
              </a:rPr>
              <a:t> + 2 p</a:t>
            </a:r>
            <a:r>
              <a:rPr sz="2600" b="0" baseline="-25000">
                <a:latin typeface="Cambria"/>
              </a:rPr>
              <a:t>i</a:t>
            </a:r>
          </a:p>
        </p:txBody>
      </p:sp>
    </p:spTree>
    <p:extLst>
      <p:ext uri="{BB962C8B-B14F-4D97-AF65-F5344CB8AC3E}">
        <p14:creationId xmlns:p14="http://schemas.microsoft.com/office/powerpoint/2010/main" val="94944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829DA-4AB1-D3F6-CCC8-9077E6858B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C043FE-76BC-D7D7-5B82-F3795607D4D7}"/>
              </a:ext>
            </a:extLst>
          </p:cNvPr>
          <p:cNvSpPr>
            <a:spLocks noGrp="1"/>
          </p:cNvSpPr>
          <p:nvPr>
            <p:ph idx="1"/>
          </p:nvPr>
        </p:nvSpPr>
        <p:spPr>
          <a:xfrm>
            <a:off x="388536" y="3842657"/>
            <a:ext cx="11414927" cy="1649448"/>
          </a:xfrm>
        </p:spPr>
        <p:txBody>
          <a:bodyPr>
            <a:noAutofit/>
          </a:bodyPr>
          <a:lstStyle/>
          <a:p>
            <a:r>
              <a:rPr lang="en-US" sz="3200" b="1" dirty="0"/>
              <a:t>3700 Citations!</a:t>
            </a:r>
          </a:p>
          <a:p>
            <a:r>
              <a:rPr lang="en-US" sz="3200" b="1" u="sng" dirty="0"/>
              <a:t>72</a:t>
            </a:r>
            <a:r>
              <a:rPr lang="en-US" sz="3200" b="1" dirty="0"/>
              <a:t>% of all papers incorrectly interpret uninformative parameters!</a:t>
            </a:r>
          </a:p>
        </p:txBody>
      </p:sp>
      <p:pic>
        <p:nvPicPr>
          <p:cNvPr id="5" name="Picture 4" descr="Journal of Wildlife Management article header: Arnold, &quot;Uninformative Parameters and Model Selection Using Akaike's Information Criterion.&quot; Free Access.">
            <a:extLst>
              <a:ext uri="{FF2B5EF4-FFF2-40B4-BE49-F238E27FC236}">
                <a16:creationId xmlns:a16="http://schemas.microsoft.com/office/drawing/2014/main" id="{97CAA30D-EEE2-67D1-1E82-3371C175BA61}"/>
              </a:ext>
            </a:extLst>
          </p:cNvPr>
          <p:cNvPicPr>
            <a:picLocks noChangeAspect="1"/>
          </p:cNvPicPr>
          <p:nvPr/>
        </p:nvPicPr>
        <p:blipFill>
          <a:blip r:embed="rId2"/>
          <a:stretch>
            <a:fillRect/>
          </a:stretch>
        </p:blipFill>
        <p:spPr>
          <a:xfrm>
            <a:off x="5896056" y="-1"/>
            <a:ext cx="6216116" cy="2002971"/>
          </a:xfrm>
          <a:prstGeom prst="rect">
            <a:avLst/>
          </a:prstGeom>
        </p:spPr>
      </p:pic>
      <p:grpSp>
        <p:nvGrpSpPr>
          <p:cNvPr id="9" name="Group 8">
            <a:extLst>
              <a:ext uri="{FF2B5EF4-FFF2-40B4-BE49-F238E27FC236}">
                <a16:creationId xmlns:a16="http://schemas.microsoft.com/office/drawing/2014/main" id="{EECC850D-113F-CAEA-2474-4B7504978944}"/>
              </a:ext>
            </a:extLst>
          </p:cNvPr>
          <p:cNvGrpSpPr/>
          <p:nvPr/>
        </p:nvGrpSpPr>
        <p:grpSpPr>
          <a:xfrm>
            <a:off x="0" y="108856"/>
            <a:ext cx="5860144" cy="2906487"/>
            <a:chOff x="0" y="108856"/>
            <a:chExt cx="5860144" cy="2906487"/>
          </a:xfrm>
        </p:grpSpPr>
        <p:pic>
          <p:nvPicPr>
            <p:cNvPr id="6" name="Picture 5" descr="Screenshot of the abstract of Arnold (2010), 'Uninformative Parameters and Model Selection Using Akaike's Information Criterion' (Journal of Wildlife Management). It argues that as AIC use has grown, so has a common mistake: treating models within 2 AIC units (delta-AIC &lt;= 2) of the top model as competitive. Such models sit within 2 units only because the penalty for one extra parameter is +2 AIC, while model deviance is not reduced enough to overcome that penalty, so the extra 'uninformative' parameter provides no net AIC improvement and should not be read as having an ecological effect. Arnold reports that 72% of AIC-based papers in the journal in 2008 presented uninformative parameters as competitive, and urges authors and readers to eliminate this misinterpretation.">
              <a:extLst>
                <a:ext uri="{FF2B5EF4-FFF2-40B4-BE49-F238E27FC236}">
                  <a16:creationId xmlns:a16="http://schemas.microsoft.com/office/drawing/2014/main" id="{2705D716-44F3-C359-49AF-1338733D522F}"/>
                </a:ext>
              </a:extLst>
            </p:cNvPr>
            <p:cNvPicPr>
              <a:picLocks noChangeAspect="1"/>
            </p:cNvPicPr>
            <p:nvPr/>
          </p:nvPicPr>
          <p:blipFill rotWithShape="1">
            <a:blip r:embed="rId3"/>
            <a:srcRect b="37176"/>
            <a:stretch/>
          </p:blipFill>
          <p:spPr>
            <a:xfrm>
              <a:off x="0" y="108856"/>
              <a:ext cx="5860144" cy="2906487"/>
            </a:xfrm>
            <a:prstGeom prst="rect">
              <a:avLst/>
            </a:prstGeom>
          </p:spPr>
        </p:pic>
        <p:sp>
          <p:nvSpPr>
            <p:cNvPr id="8" name="Rectangle 7">
              <a:extLst>
                <a:ext uri="{FF2B5EF4-FFF2-40B4-BE49-F238E27FC236}">
                  <a16:creationId xmlns:a16="http://schemas.microsoft.com/office/drawing/2014/main" id="{2FFD5981-8C8F-A033-95DC-1B6530965419}"/>
                </a:ext>
              </a:extLst>
            </p:cNvPr>
            <p:cNvSpPr/>
            <p:nvPr/>
          </p:nvSpPr>
          <p:spPr>
            <a:xfrm>
              <a:off x="1251857" y="2841171"/>
              <a:ext cx="4386943" cy="174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81431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3110-E91E-1E35-A178-66C9ACD815DF}"/>
              </a:ext>
            </a:extLst>
          </p:cNvPr>
          <p:cNvSpPr>
            <a:spLocks noGrp="1"/>
          </p:cNvSpPr>
          <p:nvPr>
            <p:ph type="title"/>
          </p:nvPr>
        </p:nvSpPr>
        <p:spPr>
          <a:xfrm>
            <a:off x="838199" y="-129382"/>
            <a:ext cx="10515600" cy="1325563"/>
          </a:xfrm>
        </p:spPr>
        <p:txBody>
          <a:bodyPr/>
          <a:lstStyle/>
          <a:p>
            <a:pPr algn="ctr"/>
            <a:r>
              <a:rPr lang="en-US" sz="4000" dirty="0">
                <a:solidFill>
                  <a:srgbClr val="2E3192"/>
                </a:solidFill>
                <a:latin typeface="Arial"/>
              </a:rPr>
              <a:t>The Cult of AIC</a:t>
            </a:r>
          </a:p>
        </p:txBody>
      </p:sp>
      <p:sp>
        <p:nvSpPr>
          <p:cNvPr id="94" name="Caption"/>
          <p:cNvSpPr txBox="1"/>
          <p:nvPr/>
        </p:nvSpPr>
        <p:spPr>
          <a:xfrm>
            <a:off x="3314700" y="6057900"/>
            <a:ext cx="5334000" cy="457200"/>
          </a:xfrm>
          <a:prstGeom prst="rect">
            <a:avLst/>
          </a:prstGeom>
          <a:noFill/>
        </p:spPr>
        <p:txBody>
          <a:bodyPr/>
          <a:lstStyle/>
          <a:p>
            <a:pPr algn="ctr"/>
            <a:r>
              <a:rPr lang="en-US" sz="2400" dirty="0">
                <a:solidFill>
                  <a:srgbClr val="202040"/>
                </a:solidFill>
                <a:latin typeface="Arial"/>
              </a:rPr>
              <a:t>Burnham &amp; Anderson (2002)</a:t>
            </a:r>
          </a:p>
        </p:txBody>
      </p:sp>
      <p:pic>
        <p:nvPicPr>
          <p:cNvPr id="3" name="Picture 2" descr="Book cover of 'Model Selection and Multimodel Inference: A Practical Information-Theoretic Approach,' Second Edition, by Kenneth P. Burnham and David R. Anderson (2002). The cover shows rows of stylized blue-and-yellow spotted frogs on a yellow band (top) and a blue band (bottom), with the title in a black central stripe. This is the foundational AIC and multimodel-inference textbook, shown under the slide title 'The Cult of AIC.'">
            <a:extLst>
              <a:ext uri="{FF2B5EF4-FFF2-40B4-BE49-F238E27FC236}">
                <a16:creationId xmlns:a16="http://schemas.microsoft.com/office/drawing/2014/main" id="{31829CCE-710C-DE49-A9B3-D36F9E0A3B18}"/>
              </a:ext>
            </a:extLst>
          </p:cNvPr>
          <p:cNvPicPr>
            <a:picLocks noChangeAspect="1"/>
          </p:cNvPicPr>
          <p:nvPr/>
        </p:nvPicPr>
        <p:blipFill>
          <a:blip r:embed="rId2"/>
          <a:stretch>
            <a:fillRect/>
          </a:stretch>
        </p:blipFill>
        <p:spPr>
          <a:xfrm>
            <a:off x="4558011" y="1029508"/>
            <a:ext cx="3075975" cy="4798983"/>
          </a:xfrm>
          <a:prstGeom prst="rect">
            <a:avLst/>
          </a:prstGeom>
        </p:spPr>
      </p:pic>
    </p:spTree>
    <p:extLst>
      <p:ext uri="{BB962C8B-B14F-4D97-AF65-F5344CB8AC3E}">
        <p14:creationId xmlns:p14="http://schemas.microsoft.com/office/powerpoint/2010/main" val="2158722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7A471-AC3F-724D-DAA5-D1266F341519}"/>
              </a:ext>
            </a:extLst>
          </p:cNvPr>
          <p:cNvSpPr>
            <a:spLocks noGrp="1"/>
          </p:cNvSpPr>
          <p:nvPr>
            <p:ph type="title"/>
          </p:nvPr>
        </p:nvSpPr>
        <p:spPr/>
        <p:txBody>
          <a:bodyPr/>
          <a:lstStyle/>
          <a:p>
            <a:pPr algn="ctr"/>
            <a:r>
              <a:rPr lang="en-US" sz="4000" dirty="0">
                <a:solidFill>
                  <a:srgbClr val="2E3192"/>
                </a:solidFill>
                <a:latin typeface="Arial"/>
              </a:rPr>
              <a:t>Two key questions</a:t>
            </a:r>
          </a:p>
        </p:txBody>
      </p:sp>
      <p:sp>
        <p:nvSpPr>
          <p:cNvPr id="3" name="Content Placeholder 2">
            <a:extLst>
              <a:ext uri="{FF2B5EF4-FFF2-40B4-BE49-F238E27FC236}">
                <a16:creationId xmlns:a16="http://schemas.microsoft.com/office/drawing/2014/main" id="{432C0DEB-0DF5-41AD-06E9-43393EDD9421}"/>
              </a:ext>
            </a:extLst>
          </p:cNvPr>
          <p:cNvSpPr>
            <a:spLocks noGrp="1"/>
          </p:cNvSpPr>
          <p:nvPr>
            <p:ph idx="1"/>
          </p:nvPr>
        </p:nvSpPr>
        <p:spPr/>
        <p:txBody>
          <a:bodyPr/>
          <a:lstStyle/>
          <a:p>
            <a:pPr algn="l">
              <a:buNone/>
            </a:pPr>
            <a:r>
              <a:rPr lang="en-US" sz="2400" dirty="0">
                <a:solidFill>
                  <a:srgbClr val="202040"/>
                </a:solidFill>
                <a:latin typeface="Arial"/>
              </a:rPr>
              <a:t>“</a:t>
            </a:r>
            <a:r>
              <a:rPr lang="en-US" sz="2400" b="1" dirty="0">
                <a:solidFill>
                  <a:srgbClr val="202040"/>
                </a:solidFill>
                <a:latin typeface="Arial"/>
              </a:rPr>
              <a:t>Always</a:t>
            </a:r>
            <a:r>
              <a:rPr lang="en-US" sz="2400" dirty="0">
                <a:solidFill>
                  <a:srgbClr val="202040"/>
                </a:solidFill>
                <a:latin typeface="Arial"/>
              </a:rPr>
              <a:t> use AIC for model selection or model comparison”:</a:t>
            </a:r>
          </a:p>
          <a:p>
            <a:pPr marL="457200" indent="-457200">
              <a:spcBef>
                <a:spcPts val="1600"/>
              </a:spcBef>
              <a:buFont typeface="Arial"/>
              <a:buChar char="•"/>
            </a:pPr>
            <a:r>
              <a:rPr lang="en-US" sz="2400" dirty="0">
                <a:solidFill>
                  <a:srgbClr val="202040"/>
                </a:solidFill>
                <a:latin typeface="Arial"/>
              </a:rPr>
              <a:t>Is this instruction correct?</a:t>
            </a:r>
          </a:p>
          <a:p>
            <a:pPr marL="457200" indent="-457200">
              <a:spcBef>
                <a:spcPts val="1600"/>
              </a:spcBef>
              <a:buFont typeface="Arial"/>
              <a:buChar char="•"/>
            </a:pPr>
            <a:r>
              <a:rPr lang="en-US" sz="2400" b="1" dirty="0">
                <a:solidFill>
                  <a:srgbClr val="202040"/>
                </a:solidFill>
                <a:latin typeface="Arial"/>
              </a:rPr>
              <a:t>Why</a:t>
            </a:r>
            <a:r>
              <a:rPr lang="en-US" sz="2400" dirty="0">
                <a:solidFill>
                  <a:srgbClr val="202040"/>
                </a:solidFill>
                <a:latin typeface="Arial"/>
              </a:rPr>
              <a:t> is it wrong?</a:t>
            </a:r>
          </a:p>
        </p:txBody>
      </p:sp>
      <p:sp>
        <p:nvSpPr>
          <p:cNvPr id="92" name="Footer"/>
          <p:cNvSpPr txBox="1"/>
          <p:nvPr/>
        </p:nvSpPr>
        <p:spPr>
          <a:xfrm>
            <a:off x="457200" y="6096000"/>
            <a:ext cx="8229600" cy="533400"/>
          </a:xfrm>
          <a:prstGeom prst="rect">
            <a:avLst/>
          </a:prstGeom>
          <a:noFill/>
        </p:spPr>
        <p:txBody>
          <a:bodyPr/>
          <a:lstStyle/>
          <a:p>
            <a:pPr algn="l">
              <a:buNone/>
            </a:pPr>
            <a:r>
              <a:rPr lang="en-US" sz="2400" dirty="0">
                <a:solidFill>
                  <a:srgbClr val="202040"/>
                </a:solidFill>
                <a:latin typeface="Arial"/>
              </a:rPr>
              <a:t>From statisticians Mark Brewer and Adam Butler</a:t>
            </a:r>
          </a:p>
        </p:txBody>
      </p:sp>
    </p:spTree>
    <p:extLst>
      <p:ext uri="{BB962C8B-B14F-4D97-AF65-F5344CB8AC3E}">
        <p14:creationId xmlns:p14="http://schemas.microsoft.com/office/powerpoint/2010/main" val="4196291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EE46-CCC3-6877-E480-F19F2F465FCB}"/>
              </a:ext>
            </a:extLst>
          </p:cNvPr>
          <p:cNvSpPr>
            <a:spLocks noGrp="1"/>
          </p:cNvSpPr>
          <p:nvPr>
            <p:ph type="title"/>
          </p:nvPr>
        </p:nvSpPr>
        <p:spPr>
          <a:xfrm>
            <a:off x="736600" y="20637"/>
            <a:ext cx="10515600" cy="1325563"/>
          </a:xfrm>
        </p:spPr>
        <p:txBody>
          <a:bodyPr/>
          <a:lstStyle/>
          <a:p>
            <a:pPr algn="ctr"/>
            <a:r>
              <a:rPr lang="en-US" sz="4000" dirty="0">
                <a:solidFill>
                  <a:srgbClr val="2E3192"/>
                </a:solidFill>
                <a:latin typeface="Arial"/>
              </a:rPr>
              <a:t>AIC and </a:t>
            </a:r>
            <a:r>
              <a:rPr lang="en-US" sz="4000" i="1" dirty="0">
                <a:solidFill>
                  <a:srgbClr val="2E3192"/>
                </a:solidFill>
                <a:latin typeface="Arial"/>
              </a:rPr>
              <a:t>p</a:t>
            </a:r>
            <a:r>
              <a:rPr lang="en-US" sz="4000" dirty="0">
                <a:solidFill>
                  <a:srgbClr val="2E3192"/>
                </a:solidFill>
                <a:latin typeface="Arial"/>
              </a:rPr>
              <a:t>-values</a:t>
            </a:r>
          </a:p>
        </p:txBody>
      </p:sp>
      <p:sp>
        <p:nvSpPr>
          <p:cNvPr id="3" name="Content Placeholder 2">
            <a:extLst>
              <a:ext uri="{FF2B5EF4-FFF2-40B4-BE49-F238E27FC236}">
                <a16:creationId xmlns:a16="http://schemas.microsoft.com/office/drawing/2014/main" id="{F3E43767-D08E-6DDD-08A5-D69D8A9D9BA6}"/>
              </a:ext>
            </a:extLst>
          </p:cNvPr>
          <p:cNvSpPr>
            <a:spLocks noGrp="1"/>
          </p:cNvSpPr>
          <p:nvPr>
            <p:ph idx="1"/>
          </p:nvPr>
        </p:nvSpPr>
        <p:spPr>
          <a:xfrm>
            <a:off x="1905000" y="1905000"/>
            <a:ext cx="3175000" cy="4318000"/>
          </a:xfrm>
        </p:spPr>
        <p:txBody>
          <a:bodyPr/>
          <a:lstStyle/>
          <a:p>
            <a:pPr algn="l">
              <a:buNone/>
            </a:pPr>
            <a:r>
              <a:rPr lang="en-US" sz="2000" dirty="0">
                <a:solidFill>
                  <a:srgbClr val="202040"/>
                </a:solidFill>
                <a:latin typeface="Arial"/>
              </a:rPr>
              <a:t>From Murtaugh </a:t>
            </a:r>
            <a:r>
              <a:rPr lang="en-US" sz="2000" i="1" dirty="0">
                <a:solidFill>
                  <a:srgbClr val="202040"/>
                </a:solidFill>
                <a:latin typeface="Arial"/>
              </a:rPr>
              <a:t>Ecology</a:t>
            </a:r>
            <a:r>
              <a:rPr lang="en-US" sz="2000" dirty="0">
                <a:solidFill>
                  <a:srgbClr val="202040"/>
                </a:solidFill>
                <a:latin typeface="Arial"/>
              </a:rPr>
              <a:t> (2014), Fig. 2:</a:t>
            </a:r>
          </a:p>
          <a:p>
            <a:pPr algn="l">
              <a:buNone/>
            </a:pPr>
            <a:endParaRPr lang="en-US" sz="1200"/>
          </a:p>
          <a:p>
            <a:pPr algn="l">
              <a:buNone/>
            </a:pPr>
            <a:r>
              <a:rPr lang="en-US" sz="2000" dirty="0">
                <a:solidFill>
                  <a:srgbClr val="202040"/>
                </a:solidFill>
                <a:latin typeface="Arial"/>
              </a:rPr>
              <a:t>Direct comparison</a:t>
            </a:r>
          </a:p>
          <a:p>
            <a:pPr algn="l">
              <a:buNone/>
            </a:pPr>
            <a:endParaRPr lang="en-US" sz="1200"/>
          </a:p>
          <a:p>
            <a:pPr algn="l">
              <a:buNone/>
            </a:pPr>
            <a:r>
              <a:rPr lang="en-US" sz="2000" dirty="0">
                <a:solidFill>
                  <a:srgbClr val="202040"/>
                </a:solidFill>
                <a:latin typeface="Arial"/>
              </a:rPr>
              <a:t>Two models, differ by one parameter</a:t>
            </a:r>
          </a:p>
        </p:txBody>
      </p:sp>
      <p:pic>
        <p:nvPicPr>
          <p:cNvPr id="4" name="Picture 3" descr="Line plot from Murtaugh (2014, Ecology, Fig. 2) of the p-value (x-axis, 0 to 0.30) against delta-AIC (y-axis, about -1 to 15) for two models that differ by one parameter. Four curves are shown for sample sizes n = 10 (dashed), n = 20 (dotted), n = 50 (dash-dot) and n = infinity (solid). Every curve falls steeply as the p-value rises from 0, then flattens; all four cross delta-AIC = 0 at roughly p = 0.15 to 0.17 and become slightly negative by p = 0.30. The curves nearly coincide except near p = 0, where smaller samples give larger delta-AIC, illustrating that AIC differences and p-values carry essentially the same information for a one-parameter comparison.">
            <a:extLst>
              <a:ext uri="{FF2B5EF4-FFF2-40B4-BE49-F238E27FC236}">
                <a16:creationId xmlns:a16="http://schemas.microsoft.com/office/drawing/2014/main" id="{423D0D01-5A1B-2437-EED3-F264F8CA6BB0}"/>
              </a:ext>
            </a:extLst>
          </p:cNvPr>
          <p:cNvPicPr>
            <a:picLocks noChangeAspect="1"/>
          </p:cNvPicPr>
          <p:nvPr/>
        </p:nvPicPr>
        <p:blipFill>
          <a:blip r:embed="rId2"/>
          <a:stretch>
            <a:fillRect/>
          </a:stretch>
        </p:blipFill>
        <p:spPr>
          <a:xfrm>
            <a:off x="6096000" y="1346200"/>
            <a:ext cx="5359400" cy="5257800"/>
          </a:xfrm>
          <a:prstGeom prst="rect">
            <a:avLst/>
          </a:prstGeom>
        </p:spPr>
      </p:pic>
    </p:spTree>
    <p:extLst>
      <p:ext uri="{BB962C8B-B14F-4D97-AF65-F5344CB8AC3E}">
        <p14:creationId xmlns:p14="http://schemas.microsoft.com/office/powerpoint/2010/main" val="1021041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Content Placeholder 2"/>
          <p:cNvSpPr>
            <a:spLocks noGrp="1"/>
          </p:cNvSpPr>
          <p:nvPr>
            <p:ph idx="1"/>
          </p:nvPr>
        </p:nvSpPr>
        <p:spPr>
          <a:xfrm>
            <a:off x="393700" y="1181100"/>
            <a:ext cx="11442700" cy="5334000"/>
          </a:xfrm>
        </p:spPr>
        <p:txBody>
          <a:bodyPr>
            <a:normAutofit/>
          </a:bodyPr>
          <a:lstStyle/>
          <a:p>
            <a:r>
              <a:rPr lang="en-US" altLang="en-US" sz="2400" dirty="0"/>
              <a:t>P &lt; 0.05 is an arbitrary threshold</a:t>
            </a:r>
          </a:p>
          <a:p>
            <a:pPr lvl="1"/>
            <a:r>
              <a:rPr lang="en-US" altLang="en-US" sz="2000" dirty="0"/>
              <a:t>But ⍙AIC &lt; 2 is as well</a:t>
            </a:r>
          </a:p>
          <a:p>
            <a:pPr lvl="1"/>
            <a:endParaRPr lang="en-US" altLang="en-US" dirty="0"/>
          </a:p>
          <a:p>
            <a:r>
              <a:rPr lang="en-US" altLang="en-US" sz="2400" dirty="0"/>
              <a:t>AIC doesn’t suffer from Type I error or problems with autocorrelation</a:t>
            </a:r>
          </a:p>
          <a:p>
            <a:pPr lvl="1"/>
            <a:r>
              <a:rPr lang="en-US" altLang="en-US" sz="2000" dirty="0"/>
              <a:t>This is just wrong, as we will see by simulation. Making inference by AIC has </a:t>
            </a:r>
            <a:r>
              <a:rPr lang="en-US" altLang="en-US" sz="2000" b="1" dirty="0"/>
              <a:t>MUCH MORE </a:t>
            </a:r>
            <a:r>
              <a:rPr lang="en-US" altLang="en-US" sz="2000" dirty="0"/>
              <a:t>Type I error</a:t>
            </a:r>
          </a:p>
          <a:p>
            <a:pPr lvl="1"/>
            <a:endParaRPr lang="en-US" altLang="en-US" dirty="0"/>
          </a:p>
          <a:p>
            <a:r>
              <a:rPr lang="en-US" altLang="en-US" sz="2400" dirty="0"/>
              <a:t>P-values don’t tell us how important an effect is </a:t>
            </a:r>
            <a:r>
              <a:rPr lang="mr-IN" altLang="en-US" sz="2400" dirty="0">
                <a:ea typeface="Mangal" charset="0"/>
              </a:rPr>
              <a:t>–</a:t>
            </a:r>
            <a:r>
              <a:rPr lang="en-US" altLang="en-US" sz="2400" dirty="0"/>
              <a:t> i.e. whether the effect is </a:t>
            </a:r>
            <a:r>
              <a:rPr lang="en-US" altLang="en-US" sz="2400" i="1" dirty="0"/>
              <a:t>biologically </a:t>
            </a:r>
            <a:r>
              <a:rPr lang="en-US" altLang="en-US" sz="2400" dirty="0"/>
              <a:t>significant. </a:t>
            </a:r>
            <a:r>
              <a:rPr lang="en-US" altLang="en-US" sz="2400" b="1" dirty="0"/>
              <a:t>Use effect sizes and confidence intervals instead</a:t>
            </a:r>
          </a:p>
          <a:p>
            <a:pPr lvl="1"/>
            <a:r>
              <a:rPr lang="en-US" altLang="en-US" sz="2000" dirty="0"/>
              <a:t>AIC doesn’t tell you that either. And I notice big tables full of models with no effect sizes or R</a:t>
            </a:r>
            <a:r>
              <a:rPr lang="en-US" altLang="en-US" sz="2000" baseline="30000" dirty="0"/>
              <a:t>2</a:t>
            </a:r>
            <a:r>
              <a:rPr lang="en-US" altLang="en-US" sz="2000" dirty="0"/>
              <a:t>, sometimes without even an intercept only model. What if all the models are terrible?</a:t>
            </a:r>
          </a:p>
          <a:p>
            <a:pPr lvl="1"/>
            <a:r>
              <a:rPr lang="en-US" altLang="en-US" sz="2000" dirty="0"/>
              <a:t>We </a:t>
            </a:r>
            <a:r>
              <a:rPr lang="en-US" altLang="en-US" sz="2000" b="1" u="sng" dirty="0"/>
              <a:t>always need effect sizes</a:t>
            </a:r>
            <a:r>
              <a:rPr lang="en-US" altLang="en-US" sz="2000" dirty="0"/>
              <a:t> for inference. These are the most important part of the science!</a:t>
            </a:r>
          </a:p>
          <a:p>
            <a:pPr lvl="1"/>
            <a:r>
              <a:rPr lang="en-US" altLang="en-US" sz="2000" dirty="0"/>
              <a:t>But let’s remember how confidence intervals and p-values are related</a:t>
            </a:r>
          </a:p>
          <a:p>
            <a:pPr lvl="1"/>
            <a:endParaRPr lang="en-US" altLang="en-US" sz="2000" baseline="30000" dirty="0"/>
          </a:p>
          <a:p>
            <a:endParaRPr lang="en-US" altLang="en-US" sz="2000" dirty="0"/>
          </a:p>
          <a:p>
            <a:endParaRPr lang="en-US" altLang="en-US" sz="2000" dirty="0"/>
          </a:p>
        </p:txBody>
      </p:sp>
      <p:sp>
        <p:nvSpPr>
          <p:cNvPr id="56322" name="Title 1"/>
          <p:cNvSpPr txBox="1">
            <a:spLocks/>
          </p:cNvSpPr>
          <p:nvPr/>
        </p:nvSpPr>
        <p:spPr bwMode="auto">
          <a:xfrm>
            <a:off x="2372249" y="-240148"/>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defTabSz="685800">
              <a:lnSpc>
                <a:spcPct val="90000"/>
              </a:lnSpc>
              <a:spcBef>
                <a:spcPts val="1000"/>
              </a:spcBef>
              <a:buFont typeface="Arial" charset="0"/>
              <a:buChar char="•"/>
              <a:defRPr sz="2800">
                <a:solidFill>
                  <a:schemeClr val="tx1"/>
                </a:solidFill>
                <a:latin typeface="Calibri" charset="0"/>
              </a:defRPr>
            </a:lvl1pPr>
            <a:lvl2pPr marL="685800" indent="-228600" defTabSz="685800">
              <a:lnSpc>
                <a:spcPct val="90000"/>
              </a:lnSpc>
              <a:spcBef>
                <a:spcPts val="500"/>
              </a:spcBef>
              <a:buFont typeface="Arial" charset="0"/>
              <a:buChar char="•"/>
              <a:defRPr sz="2400">
                <a:solidFill>
                  <a:schemeClr val="tx1"/>
                </a:solidFill>
                <a:latin typeface="Calibri" charset="0"/>
              </a:defRPr>
            </a:lvl2pPr>
            <a:lvl3pPr marL="1143000" indent="-228600" defTabSz="685800">
              <a:lnSpc>
                <a:spcPct val="90000"/>
              </a:lnSpc>
              <a:spcBef>
                <a:spcPts val="500"/>
              </a:spcBef>
              <a:buFont typeface="Arial" charset="0"/>
              <a:buChar char="•"/>
              <a:defRPr sz="2000">
                <a:solidFill>
                  <a:schemeClr val="tx1"/>
                </a:solidFill>
                <a:latin typeface="Calibri" charset="0"/>
              </a:defRPr>
            </a:lvl3pPr>
            <a:lvl4pPr marL="1600200" indent="-228600" defTabSz="685800">
              <a:lnSpc>
                <a:spcPct val="90000"/>
              </a:lnSpc>
              <a:spcBef>
                <a:spcPts val="500"/>
              </a:spcBef>
              <a:buFont typeface="Arial" charset="0"/>
              <a:buChar char="•"/>
              <a:defRPr>
                <a:solidFill>
                  <a:schemeClr val="tx1"/>
                </a:solidFill>
                <a:latin typeface="Calibri" charset="0"/>
              </a:defRPr>
            </a:lvl4pPr>
            <a:lvl5pPr marL="2057400" indent="-228600" defTabSz="685800">
              <a:lnSpc>
                <a:spcPct val="90000"/>
              </a:lnSpc>
              <a:spcBef>
                <a:spcPts val="500"/>
              </a:spcBef>
              <a:buFont typeface="Arial" charset="0"/>
              <a:buChar char="•"/>
              <a:defRPr>
                <a:solidFill>
                  <a:schemeClr val="tx1"/>
                </a:solidFill>
                <a:latin typeface="Calibri" charset="0"/>
              </a:defRPr>
            </a:lvl5pPr>
            <a:lvl6pPr marL="2514600" indent="-228600" defTabSz="6858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defTabSz="6858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defTabSz="6858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defTabSz="685800" fontAlgn="base">
              <a:lnSpc>
                <a:spcPct val="90000"/>
              </a:lnSpc>
              <a:spcBef>
                <a:spcPts val="500"/>
              </a:spcBef>
              <a:spcAft>
                <a:spcPct val="0"/>
              </a:spcAft>
              <a:buFont typeface="Arial" charset="0"/>
              <a:buChar char="•"/>
              <a:defRPr>
                <a:solidFill>
                  <a:schemeClr val="tx1"/>
                </a:solidFill>
                <a:latin typeface="Calibri" charset="0"/>
              </a:defRPr>
            </a:lvl9pPr>
          </a:lstStyle>
          <a:p>
            <a:pPr>
              <a:spcBef>
                <a:spcPct val="0"/>
              </a:spcBef>
              <a:buFontTx/>
              <a:buNone/>
            </a:pPr>
            <a:r>
              <a:rPr lang="en-US" altLang="en-US" sz="3300" dirty="0">
                <a:latin typeface="Calibri Light" charset="0"/>
              </a:rPr>
              <a:t>Why does the cult of AIC hate p-values?</a:t>
            </a:r>
          </a:p>
        </p:txBody>
      </p:sp>
    </p:spTree>
    <p:extLst>
      <p:ext uri="{BB962C8B-B14F-4D97-AF65-F5344CB8AC3E}">
        <p14:creationId xmlns:p14="http://schemas.microsoft.com/office/powerpoint/2010/main" val="35801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3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32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63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632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6321">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6321">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632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2133600" y="26988"/>
            <a:ext cx="7886700" cy="1325562"/>
          </a:xfrm>
        </p:spPr>
        <p:txBody>
          <a:bodyPr/>
          <a:lstStyle/>
          <a:p>
            <a:r>
              <a:rPr lang="en-US" altLang="en-US"/>
              <a:t>Confidence intervals and p-values</a:t>
            </a:r>
          </a:p>
        </p:txBody>
      </p:sp>
      <p:cxnSp>
        <p:nvCxnSpPr>
          <p:cNvPr id="6" name="Straight Connector 5"/>
          <p:cNvCxnSpPr/>
          <p:nvPr/>
        </p:nvCxnSpPr>
        <p:spPr>
          <a:xfrm>
            <a:off x="5867400" y="1752600"/>
            <a:ext cx="0" cy="38100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3048000" y="5562600"/>
            <a:ext cx="55626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7348" name="TextBox 9"/>
          <p:cNvSpPr txBox="1">
            <a:spLocks noChangeArrowheads="1"/>
          </p:cNvSpPr>
          <p:nvPr/>
        </p:nvSpPr>
        <p:spPr bwMode="auto">
          <a:xfrm>
            <a:off x="4038600" y="5730876"/>
            <a:ext cx="3430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a:latin typeface="Tahoma" charset="0"/>
              </a:rPr>
              <a:t>-3   -2   -1   0   1   2   3</a:t>
            </a:r>
          </a:p>
        </p:txBody>
      </p:sp>
      <p:grpSp>
        <p:nvGrpSpPr>
          <p:cNvPr id="57349" name="Group 14"/>
          <p:cNvGrpSpPr>
            <a:grpSpLocks/>
          </p:cNvGrpSpPr>
          <p:nvPr/>
        </p:nvGrpSpPr>
        <p:grpSpPr bwMode="auto">
          <a:xfrm>
            <a:off x="6259514" y="2514600"/>
            <a:ext cx="1392237" cy="228600"/>
            <a:chOff x="4343400" y="2438400"/>
            <a:chExt cx="1392397" cy="228600"/>
          </a:xfrm>
        </p:grpSpPr>
        <p:sp>
          <p:nvSpPr>
            <p:cNvPr id="11" name="Oval 10"/>
            <p:cNvSpPr/>
            <p:nvPr/>
          </p:nvSpPr>
          <p:spPr>
            <a:xfrm>
              <a:off x="4897501" y="2438400"/>
              <a:ext cx="228626"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3" name="Straight Connector 12"/>
            <p:cNvCxnSpPr/>
            <p:nvPr/>
          </p:nvCxnSpPr>
          <p:spPr>
            <a:xfrm flipH="1">
              <a:off x="4343400" y="2552700"/>
              <a:ext cx="139239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7350" name="TextBox 13"/>
          <p:cNvSpPr txBox="1">
            <a:spLocks noChangeArrowheads="1"/>
          </p:cNvSpPr>
          <p:nvPr/>
        </p:nvSpPr>
        <p:spPr bwMode="auto">
          <a:xfrm>
            <a:off x="4092576" y="1233488"/>
            <a:ext cx="4702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a:latin typeface="Tahoma" charset="0"/>
              </a:rPr>
              <a:t>Estimate and 95% CI. What is p?</a:t>
            </a:r>
          </a:p>
        </p:txBody>
      </p:sp>
      <p:grpSp>
        <p:nvGrpSpPr>
          <p:cNvPr id="57351" name="Group 15"/>
          <p:cNvGrpSpPr>
            <a:grpSpLocks/>
          </p:cNvGrpSpPr>
          <p:nvPr/>
        </p:nvGrpSpPr>
        <p:grpSpPr bwMode="auto">
          <a:xfrm>
            <a:off x="4489450" y="2125663"/>
            <a:ext cx="1392238" cy="228600"/>
            <a:chOff x="4343400" y="2438400"/>
            <a:chExt cx="1392397" cy="228600"/>
          </a:xfrm>
        </p:grpSpPr>
        <p:sp>
          <p:nvSpPr>
            <p:cNvPr id="17" name="Oval 16"/>
            <p:cNvSpPr/>
            <p:nvPr/>
          </p:nvSpPr>
          <p:spPr>
            <a:xfrm>
              <a:off x="4897501" y="2438400"/>
              <a:ext cx="228626"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8" name="Straight Connector 17"/>
            <p:cNvCxnSpPr/>
            <p:nvPr/>
          </p:nvCxnSpPr>
          <p:spPr>
            <a:xfrm flipH="1">
              <a:off x="4343400" y="2552700"/>
              <a:ext cx="1392397"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352" name="Group 18"/>
          <p:cNvGrpSpPr>
            <a:grpSpLocks/>
          </p:cNvGrpSpPr>
          <p:nvPr/>
        </p:nvGrpSpPr>
        <p:grpSpPr bwMode="auto">
          <a:xfrm>
            <a:off x="5562600" y="3057525"/>
            <a:ext cx="1392238" cy="228600"/>
            <a:chOff x="4343400" y="2438400"/>
            <a:chExt cx="1392397" cy="228600"/>
          </a:xfrm>
        </p:grpSpPr>
        <p:sp>
          <p:nvSpPr>
            <p:cNvPr id="20" name="Oval 19"/>
            <p:cNvSpPr/>
            <p:nvPr/>
          </p:nvSpPr>
          <p:spPr>
            <a:xfrm>
              <a:off x="4897501" y="2438400"/>
              <a:ext cx="228626"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Connector 20"/>
            <p:cNvCxnSpPr/>
            <p:nvPr/>
          </p:nvCxnSpPr>
          <p:spPr>
            <a:xfrm flipH="1">
              <a:off x="4343400" y="2552700"/>
              <a:ext cx="139239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2" name="TextBox 21"/>
          <p:cNvSpPr txBox="1">
            <a:spLocks noChangeArrowheads="1"/>
          </p:cNvSpPr>
          <p:nvPr/>
        </p:nvSpPr>
        <p:spPr bwMode="auto">
          <a:xfrm>
            <a:off x="3962401" y="3629026"/>
            <a:ext cx="4702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a:latin typeface="Tahoma" charset="0"/>
              </a:rPr>
              <a:t>Estimate and 99% CI. What is p?</a:t>
            </a:r>
          </a:p>
        </p:txBody>
      </p:sp>
      <p:grpSp>
        <p:nvGrpSpPr>
          <p:cNvPr id="23" name="Group 22"/>
          <p:cNvGrpSpPr>
            <a:grpSpLocks/>
          </p:cNvGrpSpPr>
          <p:nvPr/>
        </p:nvGrpSpPr>
        <p:grpSpPr bwMode="auto">
          <a:xfrm>
            <a:off x="4489450" y="4200525"/>
            <a:ext cx="1392238" cy="228600"/>
            <a:chOff x="4343400" y="2438400"/>
            <a:chExt cx="1392397" cy="228600"/>
          </a:xfrm>
        </p:grpSpPr>
        <p:sp>
          <p:nvSpPr>
            <p:cNvPr id="24" name="Oval 23"/>
            <p:cNvSpPr/>
            <p:nvPr/>
          </p:nvSpPr>
          <p:spPr>
            <a:xfrm>
              <a:off x="4897501" y="2438400"/>
              <a:ext cx="228626"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5" name="Straight Connector 24"/>
            <p:cNvCxnSpPr/>
            <p:nvPr/>
          </p:nvCxnSpPr>
          <p:spPr>
            <a:xfrm flipH="1">
              <a:off x="4343400" y="2552700"/>
              <a:ext cx="1392397"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6" name="Group 25"/>
          <p:cNvGrpSpPr>
            <a:grpSpLocks/>
          </p:cNvGrpSpPr>
          <p:nvPr/>
        </p:nvGrpSpPr>
        <p:grpSpPr bwMode="auto">
          <a:xfrm>
            <a:off x="4684714" y="4648200"/>
            <a:ext cx="1392237" cy="228600"/>
            <a:chOff x="4343400" y="2438400"/>
            <a:chExt cx="1392397" cy="228600"/>
          </a:xfrm>
        </p:grpSpPr>
        <p:sp>
          <p:nvSpPr>
            <p:cNvPr id="27" name="Oval 26"/>
            <p:cNvSpPr/>
            <p:nvPr/>
          </p:nvSpPr>
          <p:spPr>
            <a:xfrm>
              <a:off x="4897501" y="2438400"/>
              <a:ext cx="228626"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8" name="Straight Connector 27"/>
            <p:cNvCxnSpPr/>
            <p:nvPr/>
          </p:nvCxnSpPr>
          <p:spPr>
            <a:xfrm flipH="1">
              <a:off x="4343400" y="2552700"/>
              <a:ext cx="1392397"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9" name="Group 28"/>
          <p:cNvGrpSpPr>
            <a:grpSpLocks/>
          </p:cNvGrpSpPr>
          <p:nvPr/>
        </p:nvGrpSpPr>
        <p:grpSpPr bwMode="auto">
          <a:xfrm>
            <a:off x="6076950" y="5019675"/>
            <a:ext cx="1392238" cy="228600"/>
            <a:chOff x="4343400" y="2438400"/>
            <a:chExt cx="1392397" cy="228600"/>
          </a:xfrm>
        </p:grpSpPr>
        <p:sp>
          <p:nvSpPr>
            <p:cNvPr id="30" name="Oval 29"/>
            <p:cNvSpPr/>
            <p:nvPr/>
          </p:nvSpPr>
          <p:spPr>
            <a:xfrm>
              <a:off x="4897501" y="2438400"/>
              <a:ext cx="228626"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1" name="Straight Connector 30"/>
            <p:cNvCxnSpPr/>
            <p:nvPr/>
          </p:nvCxnSpPr>
          <p:spPr>
            <a:xfrm flipH="1">
              <a:off x="4343400" y="2552700"/>
              <a:ext cx="139239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7357" name="TextBox 31"/>
          <p:cNvSpPr txBox="1">
            <a:spLocks noChangeArrowheads="1"/>
          </p:cNvSpPr>
          <p:nvPr/>
        </p:nvSpPr>
        <p:spPr bwMode="auto">
          <a:xfrm>
            <a:off x="1730375" y="6361113"/>
            <a:ext cx="827008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200" dirty="0">
                <a:latin typeface="Tahoma" charset="0"/>
              </a:rPr>
              <a:t>Effect sizes and p tell you the same thing as effect sizes and CIs!</a:t>
            </a:r>
          </a:p>
        </p:txBody>
      </p:sp>
    </p:spTree>
    <p:extLst>
      <p:ext uri="{BB962C8B-B14F-4D97-AF65-F5344CB8AC3E}">
        <p14:creationId xmlns:p14="http://schemas.microsoft.com/office/powerpoint/2010/main" val="1420767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1752600" y="25401"/>
            <a:ext cx="8610600" cy="1325563"/>
          </a:xfrm>
        </p:spPr>
        <p:txBody>
          <a:bodyPr>
            <a:normAutofit fontScale="90000"/>
          </a:bodyPr>
          <a:lstStyle/>
          <a:p>
            <a:r>
              <a:rPr lang="en-US" altLang="en-US" sz="3600" dirty="0"/>
              <a:t>P-values should be interpreted on a continuum. Not a step function at 0.05. </a:t>
            </a:r>
            <a:br>
              <a:rPr lang="en-US" altLang="en-US" sz="3600" dirty="0"/>
            </a:br>
            <a:r>
              <a:rPr lang="en-US" altLang="en-US" sz="3600" dirty="0"/>
              <a:t>AIC should be interpreted in the same way!</a:t>
            </a:r>
          </a:p>
        </p:txBody>
      </p:sp>
      <p:pic>
        <p:nvPicPr>
          <p:cNvPr id="58370" name="Picture 3" descr="Diagram: a horizontal p-value scale from 0 to 1, shaded from black (Convincing) at low values through Moderate and Suggestive-but-inconclusive to white (No evidence). Ramsey and Schafer 2002; p-value as a continuum."/>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124200"/>
            <a:ext cx="61976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4343400" y="1828801"/>
            <a:ext cx="1728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dirty="0" err="1">
                <a:latin typeface="Tahoma" charset="0"/>
              </a:rPr>
              <a:t>deltaAIC</a:t>
            </a:r>
            <a:r>
              <a:rPr lang="en-US" altLang="en-US" sz="2400" dirty="0">
                <a:latin typeface="Tahoma" charset="0"/>
              </a:rPr>
              <a:t>=2</a:t>
            </a:r>
          </a:p>
        </p:txBody>
      </p:sp>
      <p:cxnSp>
        <p:nvCxnSpPr>
          <p:cNvPr id="7" name="Straight Arrow Connector 6"/>
          <p:cNvCxnSpPr>
            <a:stCxn id="5" idx="2"/>
          </p:cNvCxnSpPr>
          <p:nvPr/>
        </p:nvCxnSpPr>
        <p:spPr>
          <a:xfrm>
            <a:off x="5207000" y="2290763"/>
            <a:ext cx="0" cy="71596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2640014" y="2166939"/>
            <a:ext cx="1728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fontAlgn="base">
              <a:lnSpc>
                <a:spcPct val="90000"/>
              </a:lnSpc>
              <a:spcBef>
                <a:spcPts val="500"/>
              </a:spcBef>
              <a:spcAft>
                <a:spcPct val="0"/>
              </a:spcAft>
              <a:buFont typeface="Arial" charset="0"/>
              <a:buChar char="•"/>
              <a:defRPr>
                <a:solidFill>
                  <a:schemeClr val="tx1"/>
                </a:solidFill>
                <a:latin typeface="Calibri" charset="0"/>
              </a:defRPr>
            </a:lvl6pPr>
            <a:lvl7pPr marL="2971800" indent="-228600" fontAlgn="base">
              <a:lnSpc>
                <a:spcPct val="90000"/>
              </a:lnSpc>
              <a:spcBef>
                <a:spcPts val="500"/>
              </a:spcBef>
              <a:spcAft>
                <a:spcPct val="0"/>
              </a:spcAft>
              <a:buFont typeface="Arial" charset="0"/>
              <a:buChar char="•"/>
              <a:defRPr>
                <a:solidFill>
                  <a:schemeClr val="tx1"/>
                </a:solidFill>
                <a:latin typeface="Calibri" charset="0"/>
              </a:defRPr>
            </a:lvl7pPr>
            <a:lvl8pPr marL="3429000" indent="-228600" fontAlgn="base">
              <a:lnSpc>
                <a:spcPct val="90000"/>
              </a:lnSpc>
              <a:spcBef>
                <a:spcPts val="500"/>
              </a:spcBef>
              <a:spcAft>
                <a:spcPct val="0"/>
              </a:spcAft>
              <a:buFont typeface="Arial" charset="0"/>
              <a:buChar char="•"/>
              <a:defRPr>
                <a:solidFill>
                  <a:schemeClr val="tx1"/>
                </a:solidFill>
                <a:latin typeface="Calibri" charset="0"/>
              </a:defRPr>
            </a:lvl8pPr>
            <a:lvl9pPr marL="3886200" indent="-228600" fontAlgn="base">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pPr>
            <a:r>
              <a:rPr lang="en-US" altLang="en-US" sz="2400">
                <a:latin typeface="Tahoma" charset="0"/>
              </a:rPr>
              <a:t>deltaAIC=7</a:t>
            </a:r>
          </a:p>
        </p:txBody>
      </p:sp>
      <p:cxnSp>
        <p:nvCxnSpPr>
          <p:cNvPr id="10" name="Straight Arrow Connector 9"/>
          <p:cNvCxnSpPr/>
          <p:nvPr/>
        </p:nvCxnSpPr>
        <p:spPr>
          <a:xfrm>
            <a:off x="3505200" y="2627313"/>
            <a:ext cx="0" cy="7175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14710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3657600" y="161926"/>
            <a:ext cx="6019800" cy="1325563"/>
          </a:xfrm>
        </p:spPr>
        <p:txBody>
          <a:bodyPr/>
          <a:lstStyle/>
          <a:p>
            <a:r>
              <a:rPr lang="en-US" altLang="en-US"/>
              <a:t>So why use AIC?</a:t>
            </a:r>
          </a:p>
        </p:txBody>
      </p:sp>
      <p:sp>
        <p:nvSpPr>
          <p:cNvPr id="59394" name="Content Placeholder 2"/>
          <p:cNvSpPr>
            <a:spLocks noGrp="1"/>
          </p:cNvSpPr>
          <p:nvPr>
            <p:ph idx="1"/>
          </p:nvPr>
        </p:nvSpPr>
        <p:spPr>
          <a:xfrm>
            <a:off x="442128" y="2012283"/>
            <a:ext cx="11136466" cy="4395217"/>
          </a:xfrm>
        </p:spPr>
        <p:txBody>
          <a:bodyPr>
            <a:normAutofit/>
          </a:bodyPr>
          <a:lstStyle/>
          <a:p>
            <a:pPr marL="457200" indent="-457200">
              <a:buFont typeface="Calibri Light" charset="0"/>
              <a:buAutoNum type="arabicPeriod"/>
            </a:pPr>
            <a:r>
              <a:rPr lang="en-US" altLang="en-US" dirty="0"/>
              <a:t>It is easy to assess </a:t>
            </a:r>
            <a:r>
              <a:rPr lang="en-US" altLang="en-US" b="1" dirty="0"/>
              <a:t>non-nested</a:t>
            </a:r>
            <a:r>
              <a:rPr lang="en-US" altLang="en-US" dirty="0"/>
              <a:t> models of highly variable structure.</a:t>
            </a:r>
          </a:p>
          <a:p>
            <a:pPr marL="457200" indent="-457200">
              <a:buFont typeface="Calibri Light" charset="0"/>
              <a:buAutoNum type="arabicPeriod"/>
            </a:pPr>
            <a:r>
              <a:rPr lang="en-US" altLang="en-US" dirty="0"/>
              <a:t>It is good for selecting models for </a:t>
            </a:r>
            <a:r>
              <a:rPr lang="en-US" altLang="en-US" b="1" dirty="0"/>
              <a:t>prediction</a:t>
            </a:r>
            <a:r>
              <a:rPr lang="en-US" altLang="en-US" dirty="0"/>
              <a:t>	</a:t>
            </a:r>
          </a:p>
          <a:p>
            <a:pPr marL="457200" indent="-457200">
              <a:buFont typeface="Calibri Light" charset="0"/>
              <a:buAutoNum type="arabicPeriod"/>
            </a:pPr>
            <a:r>
              <a:rPr lang="en-US" altLang="en-US" dirty="0"/>
              <a:t>Useful when you have lots of potentially correlated predictors</a:t>
            </a:r>
          </a:p>
          <a:p>
            <a:pPr marL="457200" indent="-457200">
              <a:buFont typeface="Calibri Light" charset="0"/>
              <a:buAutoNum type="arabicPeriod"/>
            </a:pPr>
            <a:r>
              <a:rPr lang="en-US" altLang="en-US" dirty="0"/>
              <a:t>But it is </a:t>
            </a:r>
            <a:r>
              <a:rPr lang="en-US" altLang="en-US" i="1" dirty="0"/>
              <a:t>widely </a:t>
            </a:r>
            <a:r>
              <a:rPr lang="en-US" altLang="en-US" dirty="0"/>
              <a:t>used for inference, resulting in more Type I error</a:t>
            </a:r>
          </a:p>
          <a:p>
            <a:pPr marL="914400" lvl="1" indent="-457200">
              <a:buFont typeface="Calibri Light" charset="0"/>
              <a:buAutoNum type="arabicPeriod"/>
            </a:pPr>
            <a:r>
              <a:rPr lang="en-US" altLang="en-US" dirty="0"/>
              <a:t>Often used incorrectly, resulting in more error (more on this later)</a:t>
            </a:r>
          </a:p>
        </p:txBody>
      </p:sp>
    </p:spTree>
    <p:extLst>
      <p:ext uri="{BB962C8B-B14F-4D97-AF65-F5344CB8AC3E}">
        <p14:creationId xmlns:p14="http://schemas.microsoft.com/office/powerpoint/2010/main" val="1767326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27983-D1EE-4764-A8B0-17857ACAC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0F66DB-94DF-A381-8E81-FD19BDF59BFA}"/>
              </a:ext>
            </a:extLst>
          </p:cNvPr>
          <p:cNvSpPr>
            <a:spLocks noGrp="1"/>
          </p:cNvSpPr>
          <p:nvPr>
            <p:ph type="title"/>
          </p:nvPr>
        </p:nvSpPr>
        <p:spPr/>
        <p:txBody>
          <a:bodyPr/>
          <a:lstStyle/>
          <a:p>
            <a:pPr algn="ctr"/>
            <a:r>
              <a:rPr lang="en-US" sz="4000" dirty="0">
                <a:solidFill>
                  <a:srgbClr val="2E3192"/>
                </a:solidFill>
                <a:latin typeface="Arial"/>
              </a:rPr>
              <a:t>Inference,</a:t>
            </a:r>
            <a:r>
              <a:rPr lang="en-US" sz="4000" dirty="0">
                <a:solidFill>
                  <a:srgbClr val="202040"/>
                </a:solidFill>
                <a:latin typeface="Arial"/>
              </a:rPr>
              <a:t> Estimation,</a:t>
            </a:r>
            <a:r>
              <a:rPr lang="en-US" sz="4000" dirty="0">
                <a:solidFill>
                  <a:srgbClr val="FF0000"/>
                </a:solidFill>
                <a:latin typeface="Arial"/>
              </a:rPr>
              <a:t> Prediction</a:t>
            </a:r>
          </a:p>
        </p:txBody>
      </p:sp>
      <p:sp>
        <p:nvSpPr>
          <p:cNvPr id="3" name="Content Placeholder 2">
            <a:extLst>
              <a:ext uri="{FF2B5EF4-FFF2-40B4-BE49-F238E27FC236}">
                <a16:creationId xmlns:a16="http://schemas.microsoft.com/office/drawing/2014/main" id="{9DF84A89-3E5C-7F7D-323D-38C729A42BEA}"/>
              </a:ext>
            </a:extLst>
          </p:cNvPr>
          <p:cNvSpPr>
            <a:spLocks noGrp="1"/>
          </p:cNvSpPr>
          <p:nvPr>
            <p:ph idx="1"/>
          </p:nvPr>
        </p:nvSpPr>
        <p:spPr/>
        <p:txBody>
          <a:bodyPr/>
          <a:lstStyle/>
          <a:p>
            <a:pPr marL="457200" indent="-457200">
              <a:spcBef>
                <a:spcPts val="1400"/>
              </a:spcBef>
              <a:buFont typeface="Arial"/>
              <a:buChar char="•"/>
            </a:pPr>
            <a:r>
              <a:rPr lang="en-US" sz="2400" dirty="0">
                <a:solidFill>
                  <a:srgbClr val="2E3192"/>
                </a:solidFill>
                <a:latin typeface="Arial"/>
              </a:rPr>
              <a:t>Understand which explanatory variables are important</a:t>
            </a:r>
          </a:p>
          <a:p>
            <a:pPr marL="457200" indent="-457200">
              <a:spcBef>
                <a:spcPts val="1400"/>
              </a:spcBef>
              <a:buFont typeface="Arial"/>
              <a:buChar char="•"/>
            </a:pPr>
            <a:r>
              <a:rPr lang="en-US" sz="2400" dirty="0">
                <a:solidFill>
                  <a:srgbClr val="2E3192"/>
                </a:solidFill>
                <a:latin typeface="Arial"/>
              </a:rPr>
              <a:t>Find evidence of relationship(s) between variable(s) and response</a:t>
            </a:r>
          </a:p>
          <a:p>
            <a:pPr marL="457200" indent="-457200">
              <a:spcBef>
                <a:spcPts val="1400"/>
              </a:spcBef>
              <a:buFont typeface="Arial"/>
              <a:buChar char="•"/>
            </a:pPr>
            <a:r>
              <a:rPr lang="en-US" sz="2400" dirty="0">
                <a:solidFill>
                  <a:srgbClr val="202040"/>
                </a:solidFill>
                <a:latin typeface="Arial"/>
              </a:rPr>
              <a:t>Quantify the effects of explanatory variables on the response</a:t>
            </a:r>
          </a:p>
          <a:p>
            <a:pPr marL="457200" indent="-457200">
              <a:spcBef>
                <a:spcPts val="1400"/>
              </a:spcBef>
              <a:buFont typeface="Arial"/>
              <a:buChar char="•"/>
            </a:pPr>
            <a:r>
              <a:rPr lang="en-US" sz="2400" dirty="0">
                <a:solidFill>
                  <a:srgbClr val="FF0000"/>
                </a:solidFill>
                <a:latin typeface="Arial"/>
              </a:rPr>
              <a:t>Use model to predict response values</a:t>
            </a:r>
          </a:p>
          <a:p>
            <a:pPr marL="457200" indent="-457200">
              <a:spcBef>
                <a:spcPts val="1400"/>
              </a:spcBef>
              <a:buFont typeface="Arial"/>
              <a:buChar char="•"/>
            </a:pPr>
            <a:r>
              <a:rPr lang="en-US" sz="2400" dirty="0">
                <a:solidFill>
                  <a:srgbClr val="FF0000"/>
                </a:solidFill>
                <a:latin typeface="Arial"/>
              </a:rPr>
              <a:t>Predict response at another location or time</a:t>
            </a:r>
          </a:p>
        </p:txBody>
      </p:sp>
    </p:spTree>
    <p:extLst>
      <p:ext uri="{BB962C8B-B14F-4D97-AF65-F5344CB8AC3E}">
        <p14:creationId xmlns:p14="http://schemas.microsoft.com/office/powerpoint/2010/main" val="907991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2408238" y="152401"/>
            <a:ext cx="89154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defTabSz="685800">
              <a:lnSpc>
                <a:spcPct val="90000"/>
              </a:lnSpc>
              <a:spcBef>
                <a:spcPts val="1000"/>
              </a:spcBef>
              <a:buFont typeface="Arial" charset="0"/>
              <a:buChar char="•"/>
              <a:defRPr sz="2800">
                <a:solidFill>
                  <a:schemeClr val="tx1"/>
                </a:solidFill>
                <a:latin typeface="Calibri" charset="0"/>
              </a:defRPr>
            </a:lvl1pPr>
            <a:lvl2pPr marL="514350" indent="-171450" defTabSz="685800">
              <a:lnSpc>
                <a:spcPct val="90000"/>
              </a:lnSpc>
              <a:spcBef>
                <a:spcPts val="500"/>
              </a:spcBef>
              <a:buFont typeface="Arial" charset="0"/>
              <a:buChar char="•"/>
              <a:defRPr sz="2400">
                <a:solidFill>
                  <a:schemeClr val="tx1"/>
                </a:solidFill>
                <a:latin typeface="Calibri" charset="0"/>
              </a:defRPr>
            </a:lvl2pPr>
            <a:lvl3pPr marL="857250" indent="-171450" defTabSz="685800">
              <a:lnSpc>
                <a:spcPct val="90000"/>
              </a:lnSpc>
              <a:spcBef>
                <a:spcPts val="500"/>
              </a:spcBef>
              <a:buFont typeface="Arial" charset="0"/>
              <a:buChar char="•"/>
              <a:defRPr sz="2000">
                <a:solidFill>
                  <a:schemeClr val="tx1"/>
                </a:solidFill>
                <a:latin typeface="Calibri" charset="0"/>
              </a:defRPr>
            </a:lvl3pPr>
            <a:lvl4pPr marL="1200150" indent="-171450" defTabSz="685800">
              <a:lnSpc>
                <a:spcPct val="90000"/>
              </a:lnSpc>
              <a:spcBef>
                <a:spcPts val="500"/>
              </a:spcBef>
              <a:buFont typeface="Arial" charset="0"/>
              <a:buChar char="•"/>
              <a:defRPr>
                <a:solidFill>
                  <a:schemeClr val="tx1"/>
                </a:solidFill>
                <a:latin typeface="Calibri" charset="0"/>
              </a:defRPr>
            </a:lvl4pPr>
            <a:lvl5pPr marL="1543050" indent="-171450" defTabSz="685800">
              <a:lnSpc>
                <a:spcPct val="90000"/>
              </a:lnSpc>
              <a:spcBef>
                <a:spcPts val="500"/>
              </a:spcBef>
              <a:buFont typeface="Arial" charset="0"/>
              <a:buChar char="•"/>
              <a:defRPr>
                <a:solidFill>
                  <a:schemeClr val="tx1"/>
                </a:solidFill>
                <a:latin typeface="Calibri" charset="0"/>
              </a:defRPr>
            </a:lvl5pPr>
            <a:lvl6pPr marL="2000250" indent="-171450" defTabSz="685800" fontAlgn="base">
              <a:lnSpc>
                <a:spcPct val="90000"/>
              </a:lnSpc>
              <a:spcBef>
                <a:spcPts val="500"/>
              </a:spcBef>
              <a:spcAft>
                <a:spcPct val="0"/>
              </a:spcAft>
              <a:buFont typeface="Arial" charset="0"/>
              <a:buChar char="•"/>
              <a:defRPr>
                <a:solidFill>
                  <a:schemeClr val="tx1"/>
                </a:solidFill>
                <a:latin typeface="Calibri" charset="0"/>
              </a:defRPr>
            </a:lvl6pPr>
            <a:lvl7pPr marL="2457450" indent="-171450" defTabSz="685800" fontAlgn="base">
              <a:lnSpc>
                <a:spcPct val="90000"/>
              </a:lnSpc>
              <a:spcBef>
                <a:spcPts val="500"/>
              </a:spcBef>
              <a:spcAft>
                <a:spcPct val="0"/>
              </a:spcAft>
              <a:buFont typeface="Arial" charset="0"/>
              <a:buChar char="•"/>
              <a:defRPr>
                <a:solidFill>
                  <a:schemeClr val="tx1"/>
                </a:solidFill>
                <a:latin typeface="Calibri" charset="0"/>
              </a:defRPr>
            </a:lvl7pPr>
            <a:lvl8pPr marL="2914650" indent="-171450" defTabSz="685800" fontAlgn="base">
              <a:lnSpc>
                <a:spcPct val="90000"/>
              </a:lnSpc>
              <a:spcBef>
                <a:spcPts val="500"/>
              </a:spcBef>
              <a:spcAft>
                <a:spcPct val="0"/>
              </a:spcAft>
              <a:buFont typeface="Arial" charset="0"/>
              <a:buChar char="•"/>
              <a:defRPr>
                <a:solidFill>
                  <a:schemeClr val="tx1"/>
                </a:solidFill>
                <a:latin typeface="Calibri" charset="0"/>
              </a:defRPr>
            </a:lvl8pPr>
            <a:lvl9pPr marL="3371850" indent="-171450" defTabSz="685800" fontAlgn="base">
              <a:lnSpc>
                <a:spcPct val="90000"/>
              </a:lnSpc>
              <a:spcBef>
                <a:spcPts val="500"/>
              </a:spcBef>
              <a:spcAft>
                <a:spcPct val="0"/>
              </a:spcAft>
              <a:buFont typeface="Arial" charset="0"/>
              <a:buChar char="•"/>
              <a:defRPr>
                <a:solidFill>
                  <a:schemeClr val="tx1"/>
                </a:solidFill>
                <a:latin typeface="Calibri" charset="0"/>
              </a:defRPr>
            </a:lvl9pPr>
          </a:lstStyle>
          <a:p>
            <a:pPr>
              <a:spcBef>
                <a:spcPct val="0"/>
              </a:spcBef>
              <a:buFontTx/>
              <a:buNone/>
            </a:pPr>
            <a:r>
              <a:rPr lang="en-US" altLang="en-US" sz="3300">
                <a:latin typeface="Calibri Light" charset="0"/>
              </a:rPr>
              <a:t>Why did AIC take over wildlife science?</a:t>
            </a:r>
          </a:p>
        </p:txBody>
      </p:sp>
      <p:sp>
        <p:nvSpPr>
          <p:cNvPr id="6" name="Content Placeholder 2"/>
          <p:cNvSpPr txBox="1">
            <a:spLocks/>
          </p:cNvSpPr>
          <p:nvPr/>
        </p:nvSpPr>
        <p:spPr bwMode="auto">
          <a:xfrm>
            <a:off x="1122218" y="1981201"/>
            <a:ext cx="9959912" cy="327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marL="457200" indent="-457200" defTabSz="685800">
              <a:lnSpc>
                <a:spcPct val="90000"/>
              </a:lnSpc>
              <a:spcBef>
                <a:spcPts val="1000"/>
              </a:spcBef>
              <a:buFont typeface="Arial" charset="0"/>
              <a:buChar char="•"/>
              <a:defRPr sz="2800">
                <a:solidFill>
                  <a:schemeClr val="tx1"/>
                </a:solidFill>
                <a:latin typeface="Calibri" charset="0"/>
              </a:defRPr>
            </a:lvl1pPr>
            <a:lvl2pPr marL="514350" indent="-171450" defTabSz="685800">
              <a:lnSpc>
                <a:spcPct val="90000"/>
              </a:lnSpc>
              <a:spcBef>
                <a:spcPts val="500"/>
              </a:spcBef>
              <a:buFont typeface="Arial" charset="0"/>
              <a:buChar char="•"/>
              <a:defRPr sz="2400">
                <a:solidFill>
                  <a:schemeClr val="tx1"/>
                </a:solidFill>
                <a:latin typeface="Calibri" charset="0"/>
              </a:defRPr>
            </a:lvl2pPr>
            <a:lvl3pPr marL="857250" indent="-171450" defTabSz="685800">
              <a:lnSpc>
                <a:spcPct val="90000"/>
              </a:lnSpc>
              <a:spcBef>
                <a:spcPts val="500"/>
              </a:spcBef>
              <a:buFont typeface="Arial" charset="0"/>
              <a:buChar char="•"/>
              <a:defRPr sz="2000">
                <a:solidFill>
                  <a:schemeClr val="tx1"/>
                </a:solidFill>
                <a:latin typeface="Calibri" charset="0"/>
              </a:defRPr>
            </a:lvl3pPr>
            <a:lvl4pPr marL="1200150" indent="-171450" defTabSz="685800">
              <a:lnSpc>
                <a:spcPct val="90000"/>
              </a:lnSpc>
              <a:spcBef>
                <a:spcPts val="500"/>
              </a:spcBef>
              <a:buFont typeface="Arial" charset="0"/>
              <a:buChar char="•"/>
              <a:defRPr>
                <a:solidFill>
                  <a:schemeClr val="tx1"/>
                </a:solidFill>
                <a:latin typeface="Calibri" charset="0"/>
              </a:defRPr>
            </a:lvl4pPr>
            <a:lvl5pPr marL="1543050" indent="-171450" defTabSz="685800">
              <a:lnSpc>
                <a:spcPct val="90000"/>
              </a:lnSpc>
              <a:spcBef>
                <a:spcPts val="500"/>
              </a:spcBef>
              <a:buFont typeface="Arial" charset="0"/>
              <a:buChar char="•"/>
              <a:defRPr>
                <a:solidFill>
                  <a:schemeClr val="tx1"/>
                </a:solidFill>
                <a:latin typeface="Calibri" charset="0"/>
              </a:defRPr>
            </a:lvl5pPr>
            <a:lvl6pPr marL="2000250" indent="-171450" defTabSz="685800" fontAlgn="base">
              <a:lnSpc>
                <a:spcPct val="90000"/>
              </a:lnSpc>
              <a:spcBef>
                <a:spcPts val="500"/>
              </a:spcBef>
              <a:spcAft>
                <a:spcPct val="0"/>
              </a:spcAft>
              <a:buFont typeface="Arial" charset="0"/>
              <a:buChar char="•"/>
              <a:defRPr>
                <a:solidFill>
                  <a:schemeClr val="tx1"/>
                </a:solidFill>
                <a:latin typeface="Calibri" charset="0"/>
              </a:defRPr>
            </a:lvl6pPr>
            <a:lvl7pPr marL="2457450" indent="-171450" defTabSz="685800" fontAlgn="base">
              <a:lnSpc>
                <a:spcPct val="90000"/>
              </a:lnSpc>
              <a:spcBef>
                <a:spcPts val="500"/>
              </a:spcBef>
              <a:spcAft>
                <a:spcPct val="0"/>
              </a:spcAft>
              <a:buFont typeface="Arial" charset="0"/>
              <a:buChar char="•"/>
              <a:defRPr>
                <a:solidFill>
                  <a:schemeClr val="tx1"/>
                </a:solidFill>
                <a:latin typeface="Calibri" charset="0"/>
              </a:defRPr>
            </a:lvl7pPr>
            <a:lvl8pPr marL="2914650" indent="-171450" defTabSz="685800" fontAlgn="base">
              <a:lnSpc>
                <a:spcPct val="90000"/>
              </a:lnSpc>
              <a:spcBef>
                <a:spcPts val="500"/>
              </a:spcBef>
              <a:spcAft>
                <a:spcPct val="0"/>
              </a:spcAft>
              <a:buFont typeface="Arial" charset="0"/>
              <a:buChar char="•"/>
              <a:defRPr>
                <a:solidFill>
                  <a:schemeClr val="tx1"/>
                </a:solidFill>
                <a:latin typeface="Calibri" charset="0"/>
              </a:defRPr>
            </a:lvl8pPr>
            <a:lvl9pPr marL="3371850" indent="-171450" defTabSz="685800" fontAlgn="base">
              <a:lnSpc>
                <a:spcPct val="90000"/>
              </a:lnSpc>
              <a:spcBef>
                <a:spcPts val="500"/>
              </a:spcBef>
              <a:spcAft>
                <a:spcPct val="0"/>
              </a:spcAft>
              <a:buFont typeface="Arial" charset="0"/>
              <a:buChar char="•"/>
              <a:defRPr>
                <a:solidFill>
                  <a:schemeClr val="tx1"/>
                </a:solidFill>
                <a:latin typeface="Calibri" charset="0"/>
              </a:defRPr>
            </a:lvl9pPr>
          </a:lstStyle>
          <a:p>
            <a:pPr>
              <a:spcBef>
                <a:spcPts val="750"/>
              </a:spcBef>
              <a:buFont typeface="Calibri Light" charset="0"/>
              <a:buAutoNum type="arabicPeriod"/>
            </a:pPr>
            <a:r>
              <a:rPr lang="en-US" altLang="en-US" dirty="0"/>
              <a:t>Aggressive marketing of the method by Burnham and Anderson, who were in Fisheries and Wildlife and “wrote the book”</a:t>
            </a:r>
          </a:p>
          <a:p>
            <a:pPr>
              <a:spcBef>
                <a:spcPts val="750"/>
              </a:spcBef>
              <a:buFont typeface="Calibri Light" charset="0"/>
              <a:buAutoNum type="arabicPeriod"/>
            </a:pPr>
            <a:r>
              <a:rPr lang="en-US" altLang="en-US" dirty="0"/>
              <a:t>People adopt new statistical methods, then find the holes, and then the pendulum swings back</a:t>
            </a:r>
          </a:p>
          <a:p>
            <a:pPr>
              <a:spcBef>
                <a:spcPts val="750"/>
              </a:spcBef>
              <a:buFont typeface="Calibri Light" charset="0"/>
              <a:buAutoNum type="arabicPeriod"/>
            </a:pPr>
            <a:r>
              <a:rPr lang="en-US" altLang="en-US" dirty="0"/>
              <a:t>It </a:t>
            </a:r>
            <a:r>
              <a:rPr lang="en-US" altLang="en-US" i="1" dirty="0"/>
              <a:t>feels </a:t>
            </a:r>
            <a:r>
              <a:rPr lang="en-US" altLang="en-US" dirty="0"/>
              <a:t>rigorous because you have to run so many models</a:t>
            </a:r>
          </a:p>
          <a:p>
            <a:pPr>
              <a:spcBef>
                <a:spcPts val="750"/>
              </a:spcBef>
              <a:buFont typeface="Calibri Light" charset="0"/>
              <a:buAutoNum type="arabicPeriod"/>
            </a:pPr>
            <a:r>
              <a:rPr lang="en-US" altLang="en-US" dirty="0"/>
              <a:t>People like ranking things</a:t>
            </a:r>
          </a:p>
        </p:txBody>
      </p:sp>
    </p:spTree>
    <p:extLst>
      <p:ext uri="{BB962C8B-B14F-4D97-AF65-F5344CB8AC3E}">
        <p14:creationId xmlns:p14="http://schemas.microsoft.com/office/powerpoint/2010/main" val="5603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B8DDB-610D-C23D-5FA5-EAC615C44D90}"/>
              </a:ext>
            </a:extLst>
          </p:cNvPr>
          <p:cNvSpPr>
            <a:spLocks noGrp="1"/>
          </p:cNvSpPr>
          <p:nvPr>
            <p:ph type="title"/>
          </p:nvPr>
        </p:nvSpPr>
        <p:spPr/>
        <p:txBody>
          <a:bodyPr/>
          <a:lstStyle/>
          <a:p>
            <a:pPr algn="ctr"/>
            <a:r>
              <a:rPr lang="en-US" sz="4000" dirty="0">
                <a:solidFill>
                  <a:srgbClr val="2E3192"/>
                </a:solidFill>
                <a:latin typeface="Arial"/>
              </a:rPr>
              <a:t>AIC in practice…</a:t>
            </a:r>
          </a:p>
        </p:txBody>
      </p:sp>
      <p:graphicFrame>
        <p:nvGraphicFramePr>
          <p:cNvPr id="80" name="ModelTable"/>
          <p:cNvGraphicFramePr/>
          <p:nvPr/>
        </p:nvGraphicFramePr>
        <p:xfrm>
          <a:off x="1270000" y="1498600"/>
          <a:ext cx="9271000" cy="4546600"/>
        </p:xfrm>
        <a:graphic>
          <a:graphicData uri="http://schemas.openxmlformats.org/drawingml/2006/table">
            <a:tbl>
              <a:tblPr firstRow="1">
                <a:tableStyleId>{5940675A-B579-460E-94D1-54222C63F5DA}</a:tableStyleId>
              </a:tblPr>
              <a:tblGrid>
                <a:gridCol w="1270000">
                  <a:extLst>
                    <a:ext uri="{9D8B030D-6E8A-4147-A177-3AD203B41FA5}">
                      <a16:colId xmlns:a16="http://schemas.microsoft.com/office/drawing/2014/main" val="20000"/>
                    </a:ext>
                  </a:extLst>
                </a:gridCol>
                <a:gridCol w="1270000">
                  <a:extLst>
                    <a:ext uri="{9D8B030D-6E8A-4147-A177-3AD203B41FA5}">
                      <a16:colId xmlns:a16="http://schemas.microsoft.com/office/drawing/2014/main" val="20001"/>
                    </a:ext>
                  </a:extLst>
                </a:gridCol>
                <a:gridCol w="1206500">
                  <a:extLst>
                    <a:ext uri="{9D8B030D-6E8A-4147-A177-3AD203B41FA5}">
                      <a16:colId xmlns:a16="http://schemas.microsoft.com/office/drawing/2014/main" val="20002"/>
                    </a:ext>
                  </a:extLst>
                </a:gridCol>
                <a:gridCol w="1270000">
                  <a:extLst>
                    <a:ext uri="{9D8B030D-6E8A-4147-A177-3AD203B41FA5}">
                      <a16:colId xmlns:a16="http://schemas.microsoft.com/office/drawing/2014/main" val="20003"/>
                    </a:ext>
                  </a:extLst>
                </a:gridCol>
                <a:gridCol w="1206500">
                  <a:extLst>
                    <a:ext uri="{9D8B030D-6E8A-4147-A177-3AD203B41FA5}">
                      <a16:colId xmlns:a16="http://schemas.microsoft.com/office/drawing/2014/main" val="20004"/>
                    </a:ext>
                  </a:extLst>
                </a:gridCol>
                <a:gridCol w="1206500">
                  <a:extLst>
                    <a:ext uri="{9D8B030D-6E8A-4147-A177-3AD203B41FA5}">
                      <a16:colId xmlns:a16="http://schemas.microsoft.com/office/drawing/2014/main" val="20005"/>
                    </a:ext>
                  </a:extLst>
                </a:gridCol>
                <a:gridCol w="889000">
                  <a:extLst>
                    <a:ext uri="{9D8B030D-6E8A-4147-A177-3AD203B41FA5}">
                      <a16:colId xmlns:a16="http://schemas.microsoft.com/office/drawing/2014/main" val="20006"/>
                    </a:ext>
                  </a:extLst>
                </a:gridCol>
                <a:gridCol w="952500">
                  <a:extLst>
                    <a:ext uri="{9D8B030D-6E8A-4147-A177-3AD203B41FA5}">
                      <a16:colId xmlns:a16="http://schemas.microsoft.com/office/drawing/2014/main" val="20007"/>
                    </a:ext>
                  </a:extLst>
                </a:gridCol>
              </a:tblGrid>
              <a:tr h="381000">
                <a:tc>
                  <a:txBody>
                    <a:bodyPr/>
                    <a:lstStyle/>
                    <a:p>
                      <a:pPr algn="ctr"/>
                      <a:r>
                        <a:rPr lang="en-US" sz="1400" b="1" dirty="0">
                          <a:solidFill>
                            <a:srgbClr val="202040"/>
                          </a:solidFill>
                          <a:latin typeface="Arial"/>
                        </a:rPr>
                        <a:t>Var 1</a:t>
                      </a:r>
                    </a:p>
                  </a:txBody>
                  <a:tcPr marL="27432" marR="27432" marT="9144" marB="9144" anchor="ctr"/>
                </a:tc>
                <a:tc>
                  <a:txBody>
                    <a:bodyPr/>
                    <a:lstStyle/>
                    <a:p>
                      <a:pPr algn="ctr"/>
                      <a:r>
                        <a:rPr lang="en-US" sz="1400" b="1" dirty="0">
                          <a:solidFill>
                            <a:srgbClr val="202040"/>
                          </a:solidFill>
                          <a:latin typeface="Arial"/>
                        </a:rPr>
                        <a:t>Var 2</a:t>
                      </a:r>
                    </a:p>
                  </a:txBody>
                  <a:tcPr marL="27432" marR="27432" marT="9144" marB="9144" anchor="ctr"/>
                </a:tc>
                <a:tc>
                  <a:txBody>
                    <a:bodyPr/>
                    <a:lstStyle/>
                    <a:p>
                      <a:pPr algn="ctr"/>
                      <a:r>
                        <a:rPr lang="en-US" sz="1400" b="1" dirty="0">
                          <a:solidFill>
                            <a:srgbClr val="202040"/>
                          </a:solidFill>
                          <a:latin typeface="Arial"/>
                        </a:rPr>
                        <a:t>Var 3</a:t>
                      </a:r>
                    </a:p>
                  </a:txBody>
                  <a:tcPr marL="27432" marR="27432" marT="9144" marB="9144" anchor="ctr"/>
                </a:tc>
                <a:tc>
                  <a:txBody>
                    <a:bodyPr/>
                    <a:lstStyle/>
                    <a:p>
                      <a:pPr algn="ctr"/>
                      <a:r>
                        <a:rPr lang="en-US" sz="1400" b="1" dirty="0">
                          <a:solidFill>
                            <a:srgbClr val="202040"/>
                          </a:solidFill>
                          <a:latin typeface="Arial"/>
                        </a:rPr>
                        <a:t>Var 4</a:t>
                      </a:r>
                    </a:p>
                  </a:txBody>
                  <a:tcPr marL="27432" marR="27432" marT="9144" marB="9144" anchor="ctr"/>
                </a:tc>
                <a:tc>
                  <a:txBody>
                    <a:bodyPr/>
                    <a:lstStyle/>
                    <a:p>
                      <a:pPr algn="ctr"/>
                      <a:r>
                        <a:rPr lang="en-US" sz="1400" b="1" dirty="0">
                          <a:solidFill>
                            <a:srgbClr val="202040"/>
                          </a:solidFill>
                          <a:latin typeface="Arial"/>
                        </a:rPr>
                        <a:t>Var 5</a:t>
                      </a:r>
                    </a:p>
                  </a:txBody>
                  <a:tcPr marL="27432" marR="27432" marT="9144" marB="9144" anchor="ctr"/>
                </a:tc>
                <a:tc>
                  <a:txBody>
                    <a:bodyPr/>
                    <a:lstStyle/>
                    <a:p>
                      <a:pPr algn="ctr"/>
                      <a:r>
                        <a:rPr lang="en-US" sz="1400" b="1" dirty="0">
                          <a:solidFill>
                            <a:srgbClr val="202040"/>
                          </a:solidFill>
                          <a:latin typeface="Arial"/>
                        </a:rPr>
                        <a:t>AIC</a:t>
                      </a:r>
                    </a:p>
                  </a:txBody>
                  <a:tcPr marL="27432" marR="27432" marT="9144" marB="9144" anchor="ctr"/>
                </a:tc>
                <a:tc>
                  <a:txBody>
                    <a:bodyPr/>
                    <a:lstStyle/>
                    <a:p>
                      <a:pPr algn="ctr"/>
                      <a:r>
                        <a:rPr lang="en-US" sz="1400" b="1" dirty="0">
                          <a:solidFill>
                            <a:srgbClr val="202040"/>
                          </a:solidFill>
                          <a:latin typeface="Arial"/>
                        </a:rPr>
                        <a:t>ΔAIC</a:t>
                      </a:r>
                    </a:p>
                  </a:txBody>
                  <a:tcPr marL="27432" marR="27432" marT="9144" marB="9144" anchor="ctr"/>
                </a:tc>
                <a:tc>
                  <a:txBody>
                    <a:bodyPr/>
                    <a:lstStyle/>
                    <a:p>
                      <a:pPr algn="ctr"/>
                      <a:r>
                        <a:rPr lang="en-US" sz="1400" b="1" dirty="0">
                          <a:solidFill>
                            <a:srgbClr val="202040"/>
                          </a:solidFill>
                          <a:latin typeface="Arial"/>
                        </a:rPr>
                        <a:t>Weight</a:t>
                      </a:r>
                    </a:p>
                  </a:txBody>
                  <a:tcPr marL="27432" marR="27432" marT="9144" marB="9144" anchor="ctr"/>
                </a:tc>
                <a:extLst>
                  <a:ext uri="{0D108BD9-81ED-4DB2-BD59-A6C34878D82A}">
                    <a16:rowId xmlns:a16="http://schemas.microsoft.com/office/drawing/2014/main" val="10000"/>
                  </a:ext>
                </a:extLst>
              </a:tr>
              <a:tr h="520700">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-0.539</a:t>
                      </a:r>
                    </a:p>
                    <a:p>
                      <a:pPr algn="ctr"/>
                      <a:r>
                        <a:rPr lang="en-US" sz="1400" b="0" dirty="0">
                          <a:solidFill>
                            <a:srgbClr val="202040"/>
                          </a:solidFill>
                          <a:latin typeface="Arial"/>
                        </a:rPr>
                        <a:t>(± 0.244)</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-0.602</a:t>
                      </a:r>
                    </a:p>
                    <a:p>
                      <a:pPr algn="ctr"/>
                      <a:r>
                        <a:rPr lang="en-US" sz="1400" b="0" dirty="0">
                          <a:solidFill>
                            <a:srgbClr val="202040"/>
                          </a:solidFill>
                          <a:latin typeface="Arial"/>
                        </a:rPr>
                        <a:t>(± 0.190)</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0" dirty="0">
                          <a:solidFill>
                            <a:srgbClr val="202040"/>
                          </a:solidFill>
                          <a:latin typeface="Arial"/>
                        </a:rPr>
                        <a:t>1789.73</a:t>
                      </a:r>
                    </a:p>
                  </a:txBody>
                  <a:tcPr marL="27432" marR="27432" marT="9144" marB="9144" anchor="ctr"/>
                </a:tc>
                <a:tc>
                  <a:txBody>
                    <a:bodyPr/>
                    <a:lstStyle/>
                    <a:p>
                      <a:pPr algn="ctr"/>
                      <a:r>
                        <a:rPr lang="en-US" sz="1400" b="0" dirty="0">
                          <a:solidFill>
                            <a:srgbClr val="202040"/>
                          </a:solidFill>
                          <a:latin typeface="Arial"/>
                        </a:rPr>
                        <a:t>0.00</a:t>
                      </a:r>
                    </a:p>
                  </a:txBody>
                  <a:tcPr marL="27432" marR="27432" marT="9144" marB="9144" anchor="ctr"/>
                </a:tc>
                <a:tc>
                  <a:txBody>
                    <a:bodyPr/>
                    <a:lstStyle/>
                    <a:p>
                      <a:pPr algn="ctr"/>
                      <a:r>
                        <a:rPr lang="en-US" sz="1400" b="0" dirty="0">
                          <a:solidFill>
                            <a:srgbClr val="202040"/>
                          </a:solidFill>
                          <a:latin typeface="Arial"/>
                        </a:rPr>
                        <a:t>0.26</a:t>
                      </a:r>
                    </a:p>
                  </a:txBody>
                  <a:tcPr marL="27432" marR="27432" marT="9144" marB="9144" anchor="ctr"/>
                </a:tc>
                <a:extLst>
                  <a:ext uri="{0D108BD9-81ED-4DB2-BD59-A6C34878D82A}">
                    <a16:rowId xmlns:a16="http://schemas.microsoft.com/office/drawing/2014/main" val="10001"/>
                  </a:ext>
                </a:extLst>
              </a:tr>
              <a:tr h="520700">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-0.674</a:t>
                      </a:r>
                    </a:p>
                    <a:p>
                      <a:pPr algn="ctr"/>
                      <a:r>
                        <a:rPr lang="en-US" sz="1400" b="0" dirty="0">
                          <a:solidFill>
                            <a:srgbClr val="202040"/>
                          </a:solidFill>
                          <a:latin typeface="Arial"/>
                        </a:rPr>
                        <a:t>(± 0.336)</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-0.609</a:t>
                      </a:r>
                    </a:p>
                    <a:p>
                      <a:pPr algn="ctr"/>
                      <a:r>
                        <a:rPr lang="en-US" sz="1400" b="0" dirty="0">
                          <a:solidFill>
                            <a:srgbClr val="202040"/>
                          </a:solidFill>
                          <a:latin typeface="Arial"/>
                        </a:rPr>
                        <a:t>(± 0.192)</a:t>
                      </a:r>
                    </a:p>
                  </a:txBody>
                  <a:tcPr marL="27432" marR="27432" marT="9144" marB="9144" anchor="ctr"/>
                </a:tc>
                <a:tc>
                  <a:txBody>
                    <a:bodyPr/>
                    <a:lstStyle/>
                    <a:p>
                      <a:pPr algn="ctr"/>
                      <a:r>
                        <a:rPr lang="en-US" sz="1400" b="0" dirty="0">
                          <a:solidFill>
                            <a:srgbClr val="202040"/>
                          </a:solidFill>
                          <a:latin typeface="Arial"/>
                        </a:rPr>
                        <a:t>0.173</a:t>
                      </a:r>
                    </a:p>
                    <a:p>
                      <a:pPr algn="ctr"/>
                      <a:r>
                        <a:rPr lang="en-US" sz="1400" b="0" dirty="0">
                          <a:solidFill>
                            <a:srgbClr val="202040"/>
                          </a:solidFill>
                          <a:latin typeface="Arial"/>
                        </a:rPr>
                        <a:t>(± 0.295)</a:t>
                      </a:r>
                    </a:p>
                  </a:txBody>
                  <a:tcPr marL="27432" marR="27432" marT="9144" marB="9144" anchor="ctr"/>
                </a:tc>
                <a:tc>
                  <a:txBody>
                    <a:bodyPr/>
                    <a:lstStyle/>
                    <a:p>
                      <a:pPr algn="ctr"/>
                      <a:r>
                        <a:rPr lang="en-US" sz="1400" b="0" dirty="0">
                          <a:solidFill>
                            <a:srgbClr val="202040"/>
                          </a:solidFill>
                          <a:latin typeface="Arial"/>
                        </a:rPr>
                        <a:t>1791.38</a:t>
                      </a:r>
                    </a:p>
                  </a:txBody>
                  <a:tcPr marL="27432" marR="27432" marT="9144" marB="9144" anchor="ctr"/>
                </a:tc>
                <a:tc>
                  <a:txBody>
                    <a:bodyPr/>
                    <a:lstStyle/>
                    <a:p>
                      <a:pPr algn="ctr"/>
                      <a:r>
                        <a:rPr lang="en-US" sz="1400" b="0" dirty="0">
                          <a:solidFill>
                            <a:srgbClr val="202040"/>
                          </a:solidFill>
                          <a:latin typeface="Arial"/>
                        </a:rPr>
                        <a:t>1.65</a:t>
                      </a:r>
                    </a:p>
                  </a:txBody>
                  <a:tcPr marL="27432" marR="27432" marT="9144" marB="9144" anchor="ctr"/>
                </a:tc>
                <a:tc>
                  <a:txBody>
                    <a:bodyPr/>
                    <a:lstStyle/>
                    <a:p>
                      <a:pPr algn="ctr"/>
                      <a:r>
                        <a:rPr lang="en-US" sz="1400" b="0" dirty="0">
                          <a:solidFill>
                            <a:srgbClr val="202040"/>
                          </a:solidFill>
                          <a:latin typeface="Arial"/>
                        </a:rPr>
                        <a:t>0.12</a:t>
                      </a:r>
                    </a:p>
                  </a:txBody>
                  <a:tcPr marL="27432" marR="27432" marT="9144" marB="9144" anchor="ctr"/>
                </a:tc>
                <a:extLst>
                  <a:ext uri="{0D108BD9-81ED-4DB2-BD59-A6C34878D82A}">
                    <a16:rowId xmlns:a16="http://schemas.microsoft.com/office/drawing/2014/main" val="10002"/>
                  </a:ext>
                </a:extLst>
              </a:tr>
              <a:tr h="520700">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-0.544</a:t>
                      </a:r>
                    </a:p>
                    <a:p>
                      <a:pPr algn="ctr"/>
                      <a:r>
                        <a:rPr lang="en-US" sz="1400" b="0" dirty="0">
                          <a:solidFill>
                            <a:srgbClr val="202040"/>
                          </a:solidFill>
                          <a:latin typeface="Arial"/>
                        </a:rPr>
                        <a:t>(± 0.245)</a:t>
                      </a:r>
                    </a:p>
                  </a:txBody>
                  <a:tcPr marL="27432" marR="27432" marT="9144" marB="9144" anchor="ctr"/>
                </a:tc>
                <a:tc>
                  <a:txBody>
                    <a:bodyPr/>
                    <a:lstStyle/>
                    <a:p>
                      <a:pPr algn="ctr"/>
                      <a:r>
                        <a:rPr lang="en-US" sz="1400" b="0" dirty="0">
                          <a:solidFill>
                            <a:srgbClr val="202040"/>
                          </a:solidFill>
                          <a:latin typeface="Arial"/>
                        </a:rPr>
                        <a:t>0.003</a:t>
                      </a:r>
                    </a:p>
                    <a:p>
                      <a:pPr algn="ctr"/>
                      <a:r>
                        <a:rPr lang="en-US" sz="1400" b="0" dirty="0">
                          <a:solidFill>
                            <a:srgbClr val="202040"/>
                          </a:solidFill>
                          <a:latin typeface="Arial"/>
                        </a:rPr>
                        <a:t>(± 0.008)</a:t>
                      </a:r>
                    </a:p>
                  </a:txBody>
                  <a:tcPr marL="27432" marR="27432" marT="9144" marB="9144" anchor="ctr"/>
                </a:tc>
                <a:tc>
                  <a:txBody>
                    <a:bodyPr/>
                    <a:lstStyle/>
                    <a:p>
                      <a:pPr algn="ctr"/>
                      <a:r>
                        <a:rPr lang="en-US" sz="1400" b="1" dirty="0">
                          <a:solidFill>
                            <a:srgbClr val="202040"/>
                          </a:solidFill>
                          <a:latin typeface="Arial"/>
                        </a:rPr>
                        <a:t>-0.566</a:t>
                      </a:r>
                    </a:p>
                    <a:p>
                      <a:pPr algn="ctr"/>
                      <a:r>
                        <a:rPr lang="en-US" sz="1400" b="0" dirty="0">
                          <a:solidFill>
                            <a:srgbClr val="202040"/>
                          </a:solidFill>
                          <a:latin typeface="Arial"/>
                        </a:rPr>
                        <a:t>(± 0.214)</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0" dirty="0">
                          <a:solidFill>
                            <a:srgbClr val="202040"/>
                          </a:solidFill>
                          <a:latin typeface="Arial"/>
                        </a:rPr>
                        <a:t>1791.60</a:t>
                      </a:r>
                    </a:p>
                  </a:txBody>
                  <a:tcPr marL="27432" marR="27432" marT="9144" marB="9144" anchor="ctr"/>
                </a:tc>
                <a:tc>
                  <a:txBody>
                    <a:bodyPr/>
                    <a:lstStyle/>
                    <a:p>
                      <a:pPr algn="ctr"/>
                      <a:r>
                        <a:rPr lang="en-US" sz="1400" b="0" dirty="0">
                          <a:solidFill>
                            <a:srgbClr val="202040"/>
                          </a:solidFill>
                          <a:latin typeface="Arial"/>
                        </a:rPr>
                        <a:t>1.86</a:t>
                      </a:r>
                    </a:p>
                  </a:txBody>
                  <a:tcPr marL="27432" marR="27432" marT="9144" marB="9144" anchor="ctr"/>
                </a:tc>
                <a:tc>
                  <a:txBody>
                    <a:bodyPr/>
                    <a:lstStyle/>
                    <a:p>
                      <a:pPr algn="ctr"/>
                      <a:r>
                        <a:rPr lang="en-US" sz="1400" b="0" dirty="0">
                          <a:solidFill>
                            <a:srgbClr val="202040"/>
                          </a:solidFill>
                          <a:latin typeface="Arial"/>
                        </a:rPr>
                        <a:t>0.10</a:t>
                      </a:r>
                    </a:p>
                  </a:txBody>
                  <a:tcPr marL="27432" marR="27432" marT="9144" marB="9144" anchor="ctr"/>
                </a:tc>
                <a:extLst>
                  <a:ext uri="{0D108BD9-81ED-4DB2-BD59-A6C34878D82A}">
                    <a16:rowId xmlns:a16="http://schemas.microsoft.com/office/drawing/2014/main" val="10003"/>
                  </a:ext>
                </a:extLst>
              </a:tr>
              <a:tr h="520700">
                <a:tc>
                  <a:txBody>
                    <a:bodyPr/>
                    <a:lstStyle/>
                    <a:p>
                      <a:pPr algn="ctr"/>
                      <a:r>
                        <a:rPr lang="en-US" sz="1400" b="0" dirty="0">
                          <a:solidFill>
                            <a:srgbClr val="202040"/>
                          </a:solidFill>
                          <a:latin typeface="Arial"/>
                        </a:rPr>
                        <a:t>-0.090</a:t>
                      </a:r>
                    </a:p>
                    <a:p>
                      <a:pPr algn="ctr"/>
                      <a:r>
                        <a:rPr lang="en-US" sz="1400" b="0" dirty="0">
                          <a:solidFill>
                            <a:srgbClr val="202040"/>
                          </a:solidFill>
                          <a:latin typeface="Arial"/>
                        </a:rPr>
                        <a:t>(± 0.333)</a:t>
                      </a:r>
                    </a:p>
                  </a:txBody>
                  <a:tcPr marL="27432" marR="27432" marT="9144" marB="9144" anchor="ctr"/>
                </a:tc>
                <a:tc>
                  <a:txBody>
                    <a:bodyPr/>
                    <a:lstStyle/>
                    <a:p>
                      <a:pPr algn="ctr"/>
                      <a:r>
                        <a:rPr lang="en-US" sz="1400" b="1" dirty="0">
                          <a:solidFill>
                            <a:srgbClr val="202040"/>
                          </a:solidFill>
                          <a:latin typeface="Arial"/>
                        </a:rPr>
                        <a:t>-0.541</a:t>
                      </a:r>
                    </a:p>
                    <a:p>
                      <a:pPr algn="ctr"/>
                      <a:r>
                        <a:rPr lang="en-US" sz="1400" b="0" dirty="0">
                          <a:solidFill>
                            <a:srgbClr val="202040"/>
                          </a:solidFill>
                          <a:latin typeface="Arial"/>
                        </a:rPr>
                        <a:t>(± 0.244)</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-0.574</a:t>
                      </a:r>
                    </a:p>
                    <a:p>
                      <a:pPr algn="ctr"/>
                      <a:r>
                        <a:rPr lang="en-US" sz="1400" b="0" dirty="0">
                          <a:solidFill>
                            <a:srgbClr val="202040"/>
                          </a:solidFill>
                          <a:latin typeface="Arial"/>
                        </a:rPr>
                        <a:t>(± 0.217)</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0" dirty="0">
                          <a:solidFill>
                            <a:srgbClr val="202040"/>
                          </a:solidFill>
                          <a:latin typeface="Arial"/>
                        </a:rPr>
                        <a:t>1791.66</a:t>
                      </a:r>
                    </a:p>
                  </a:txBody>
                  <a:tcPr marL="27432" marR="27432" marT="9144" marB="9144" anchor="ctr"/>
                </a:tc>
                <a:tc>
                  <a:txBody>
                    <a:bodyPr/>
                    <a:lstStyle/>
                    <a:p>
                      <a:pPr algn="ctr"/>
                      <a:r>
                        <a:rPr lang="en-US" sz="1400" b="0" dirty="0">
                          <a:solidFill>
                            <a:srgbClr val="202040"/>
                          </a:solidFill>
                          <a:latin typeface="Arial"/>
                        </a:rPr>
                        <a:t>1.93</a:t>
                      </a:r>
                    </a:p>
                  </a:txBody>
                  <a:tcPr marL="27432" marR="27432" marT="9144" marB="9144" anchor="ctr"/>
                </a:tc>
                <a:tc>
                  <a:txBody>
                    <a:bodyPr/>
                    <a:lstStyle/>
                    <a:p>
                      <a:pPr algn="ctr"/>
                      <a:r>
                        <a:rPr lang="en-US" sz="1400" b="0" dirty="0">
                          <a:solidFill>
                            <a:srgbClr val="202040"/>
                          </a:solidFill>
                          <a:latin typeface="Arial"/>
                        </a:rPr>
                        <a:t>0.10</a:t>
                      </a:r>
                    </a:p>
                  </a:txBody>
                  <a:tcPr marL="27432" marR="27432" marT="9144" marB="9144" anchor="ctr"/>
                </a:tc>
                <a:extLst>
                  <a:ext uri="{0D108BD9-81ED-4DB2-BD59-A6C34878D82A}">
                    <a16:rowId xmlns:a16="http://schemas.microsoft.com/office/drawing/2014/main" val="10004"/>
                  </a:ext>
                </a:extLst>
              </a:tr>
              <a:tr h="520700">
                <a:tc>
                  <a:txBody>
                    <a:bodyPr/>
                    <a:lstStyle/>
                    <a:p>
                      <a:pPr algn="ctr"/>
                      <a:endParaRPr lang="en-US" sz="1400"/>
                    </a:p>
                  </a:txBody>
                  <a:tcPr marL="27432" marR="27432" marT="9144" marB="9144" anchor="ctr"/>
                </a:tc>
                <a:tc>
                  <a:txBody>
                    <a:bodyPr/>
                    <a:lstStyle/>
                    <a:p>
                      <a:pPr algn="ctr"/>
                      <a:endParaRPr lang="en-US" sz="1400"/>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-0.641</a:t>
                      </a:r>
                    </a:p>
                    <a:p>
                      <a:pPr algn="ctr"/>
                      <a:r>
                        <a:rPr lang="en-US" sz="1400" b="0" dirty="0">
                          <a:solidFill>
                            <a:srgbClr val="202040"/>
                          </a:solidFill>
                          <a:latin typeface="Arial"/>
                        </a:rPr>
                        <a:t>(± 0.201)</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0" dirty="0">
                          <a:solidFill>
                            <a:srgbClr val="202040"/>
                          </a:solidFill>
                          <a:latin typeface="Arial"/>
                        </a:rPr>
                        <a:t>1792.23</a:t>
                      </a:r>
                    </a:p>
                  </a:txBody>
                  <a:tcPr marL="27432" marR="27432" marT="9144" marB="9144" anchor="ctr"/>
                </a:tc>
                <a:tc>
                  <a:txBody>
                    <a:bodyPr/>
                    <a:lstStyle/>
                    <a:p>
                      <a:pPr algn="ctr"/>
                      <a:r>
                        <a:rPr lang="en-US" sz="1400" b="0" dirty="0">
                          <a:solidFill>
                            <a:srgbClr val="202040"/>
                          </a:solidFill>
                          <a:latin typeface="Arial"/>
                        </a:rPr>
                        <a:t>2.50</a:t>
                      </a:r>
                    </a:p>
                  </a:txBody>
                  <a:tcPr marL="27432" marR="27432" marT="9144" marB="9144" anchor="ctr"/>
                </a:tc>
                <a:tc>
                  <a:txBody>
                    <a:bodyPr/>
                    <a:lstStyle/>
                    <a:p>
                      <a:pPr algn="ctr"/>
                      <a:r>
                        <a:rPr lang="en-US" sz="1400" b="0" dirty="0">
                          <a:solidFill>
                            <a:srgbClr val="202040"/>
                          </a:solidFill>
                          <a:latin typeface="Arial"/>
                        </a:rPr>
                        <a:t>0.08</a:t>
                      </a:r>
                    </a:p>
                  </a:txBody>
                  <a:tcPr marL="27432" marR="27432" marT="9144" marB="9144" anchor="ctr"/>
                </a:tc>
                <a:extLst>
                  <a:ext uri="{0D108BD9-81ED-4DB2-BD59-A6C34878D82A}">
                    <a16:rowId xmlns:a16="http://schemas.microsoft.com/office/drawing/2014/main" val="10005"/>
                  </a:ext>
                </a:extLst>
              </a:tr>
              <a:tr h="520700">
                <a:tc>
                  <a:txBody>
                    <a:bodyPr/>
                    <a:lstStyle/>
                    <a:p>
                      <a:pPr algn="ctr"/>
                      <a:r>
                        <a:rPr lang="en-US" sz="1400" b="0" dirty="0">
                          <a:solidFill>
                            <a:srgbClr val="202040"/>
                          </a:solidFill>
                          <a:latin typeface="Arial"/>
                        </a:rPr>
                        <a:t>-0.070</a:t>
                      </a:r>
                    </a:p>
                    <a:p>
                      <a:pPr algn="ctr"/>
                      <a:r>
                        <a:rPr lang="en-US" sz="1400" b="0" dirty="0">
                          <a:solidFill>
                            <a:srgbClr val="202040"/>
                          </a:solidFill>
                          <a:latin typeface="Arial"/>
                        </a:rPr>
                        <a:t>(± 0.335)</a:t>
                      </a:r>
                    </a:p>
                  </a:txBody>
                  <a:tcPr marL="27432" marR="27432" marT="9144" marB="9144" anchor="ctr"/>
                </a:tc>
                <a:tc>
                  <a:txBody>
                    <a:bodyPr/>
                    <a:lstStyle/>
                    <a:p>
                      <a:pPr algn="ctr"/>
                      <a:r>
                        <a:rPr lang="en-US" sz="1400" b="1" dirty="0">
                          <a:solidFill>
                            <a:srgbClr val="202040"/>
                          </a:solidFill>
                          <a:latin typeface="Arial"/>
                        </a:rPr>
                        <a:t>-0.670</a:t>
                      </a:r>
                    </a:p>
                    <a:p>
                      <a:pPr algn="ctr"/>
                      <a:r>
                        <a:rPr lang="en-US" sz="1400" b="0" dirty="0">
                          <a:solidFill>
                            <a:srgbClr val="202040"/>
                          </a:solidFill>
                          <a:latin typeface="Arial"/>
                        </a:rPr>
                        <a:t>(± 0.336)</a:t>
                      </a:r>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-0.586</a:t>
                      </a:r>
                    </a:p>
                    <a:p>
                      <a:pPr algn="ctr"/>
                      <a:r>
                        <a:rPr lang="en-US" sz="1400" b="0" dirty="0">
                          <a:solidFill>
                            <a:srgbClr val="202040"/>
                          </a:solidFill>
                          <a:latin typeface="Arial"/>
                        </a:rPr>
                        <a:t>(± 0.220)</a:t>
                      </a:r>
                    </a:p>
                  </a:txBody>
                  <a:tcPr marL="27432" marR="27432" marT="9144" marB="9144" anchor="ctr"/>
                </a:tc>
                <a:tc>
                  <a:txBody>
                    <a:bodyPr/>
                    <a:lstStyle/>
                    <a:p>
                      <a:pPr algn="ctr"/>
                      <a:r>
                        <a:rPr lang="en-US" sz="1400" b="0" dirty="0">
                          <a:solidFill>
                            <a:srgbClr val="202040"/>
                          </a:solidFill>
                          <a:latin typeface="Arial"/>
                        </a:rPr>
                        <a:t>0.167</a:t>
                      </a:r>
                    </a:p>
                    <a:p>
                      <a:pPr algn="ctr"/>
                      <a:r>
                        <a:rPr lang="en-US" sz="1400" b="0" dirty="0">
                          <a:solidFill>
                            <a:srgbClr val="202040"/>
                          </a:solidFill>
                          <a:latin typeface="Arial"/>
                        </a:rPr>
                        <a:t>(± 0.296)</a:t>
                      </a:r>
                    </a:p>
                  </a:txBody>
                  <a:tcPr marL="27432" marR="27432" marT="9144" marB="9144" anchor="ctr"/>
                </a:tc>
                <a:tc>
                  <a:txBody>
                    <a:bodyPr/>
                    <a:lstStyle/>
                    <a:p>
                      <a:pPr algn="ctr"/>
                      <a:r>
                        <a:rPr lang="en-US" sz="1400" b="0" dirty="0">
                          <a:solidFill>
                            <a:srgbClr val="202040"/>
                          </a:solidFill>
                          <a:latin typeface="Arial"/>
                        </a:rPr>
                        <a:t>1793.34</a:t>
                      </a:r>
                    </a:p>
                  </a:txBody>
                  <a:tcPr marL="27432" marR="27432" marT="9144" marB="9144" anchor="ctr"/>
                </a:tc>
                <a:tc>
                  <a:txBody>
                    <a:bodyPr/>
                    <a:lstStyle/>
                    <a:p>
                      <a:pPr algn="ctr"/>
                      <a:r>
                        <a:rPr lang="en-US" sz="1400" b="0" dirty="0">
                          <a:solidFill>
                            <a:srgbClr val="202040"/>
                          </a:solidFill>
                          <a:latin typeface="Arial"/>
                        </a:rPr>
                        <a:t>3.61</a:t>
                      </a:r>
                    </a:p>
                  </a:txBody>
                  <a:tcPr marL="27432" marR="27432" marT="9144" marB="9144" anchor="ctr"/>
                </a:tc>
                <a:tc>
                  <a:txBody>
                    <a:bodyPr/>
                    <a:lstStyle/>
                    <a:p>
                      <a:pPr algn="ctr"/>
                      <a:r>
                        <a:rPr lang="en-US" sz="1400" b="0" dirty="0">
                          <a:solidFill>
                            <a:srgbClr val="202040"/>
                          </a:solidFill>
                          <a:latin typeface="Arial"/>
                        </a:rPr>
                        <a:t>0.04</a:t>
                      </a:r>
                    </a:p>
                  </a:txBody>
                  <a:tcPr marL="27432" marR="27432" marT="9144" marB="9144" anchor="ctr"/>
                </a:tc>
                <a:extLst>
                  <a:ext uri="{0D108BD9-81ED-4DB2-BD59-A6C34878D82A}">
                    <a16:rowId xmlns:a16="http://schemas.microsoft.com/office/drawing/2014/main" val="10006"/>
                  </a:ext>
                </a:extLst>
              </a:tr>
              <a:tr h="520700">
                <a:tc>
                  <a:txBody>
                    <a:bodyPr/>
                    <a:lstStyle/>
                    <a:p>
                      <a:pPr algn="ctr"/>
                      <a:endParaRPr lang="en-US" sz="1400"/>
                    </a:p>
                  </a:txBody>
                  <a:tcPr marL="27432" marR="27432" marT="9144" marB="9144" anchor="ctr"/>
                </a:tc>
                <a:tc>
                  <a:txBody>
                    <a:bodyPr/>
                    <a:lstStyle/>
                    <a:p>
                      <a:pPr algn="ctr"/>
                      <a:endParaRPr lang="en-US" sz="1400"/>
                    </a:p>
                  </a:txBody>
                  <a:tcPr marL="27432" marR="27432" marT="9144" marB="9144" anchor="ctr"/>
                </a:tc>
                <a:tc>
                  <a:txBody>
                    <a:bodyPr/>
                    <a:lstStyle/>
                    <a:p>
                      <a:pPr algn="ctr"/>
                      <a:endParaRPr lang="en-US" sz="1400"/>
                    </a:p>
                  </a:txBody>
                  <a:tcPr marL="27432" marR="27432" marT="9144" marB="9144" anchor="ctr"/>
                </a:tc>
                <a:tc>
                  <a:txBody>
                    <a:bodyPr/>
                    <a:lstStyle/>
                    <a:p>
                      <a:pPr algn="ctr"/>
                      <a:r>
                        <a:rPr lang="en-US" sz="1400" b="1" dirty="0">
                          <a:solidFill>
                            <a:srgbClr val="202040"/>
                          </a:solidFill>
                          <a:latin typeface="Arial"/>
                        </a:rPr>
                        <a:t>-0.622</a:t>
                      </a:r>
                    </a:p>
                    <a:p>
                      <a:pPr algn="ctr"/>
                      <a:r>
                        <a:rPr lang="en-US" sz="1400" b="0" dirty="0">
                          <a:solidFill>
                            <a:srgbClr val="202040"/>
                          </a:solidFill>
                          <a:latin typeface="Arial"/>
                        </a:rPr>
                        <a:t>(± 0.198)</a:t>
                      </a:r>
                    </a:p>
                  </a:txBody>
                  <a:tcPr marL="27432" marR="27432" marT="9144" marB="9144" anchor="ctr"/>
                </a:tc>
                <a:tc>
                  <a:txBody>
                    <a:bodyPr/>
                    <a:lstStyle/>
                    <a:p>
                      <a:pPr algn="ctr"/>
                      <a:r>
                        <a:rPr lang="en-US" sz="1400" b="0" dirty="0">
                          <a:solidFill>
                            <a:srgbClr val="202040"/>
                          </a:solidFill>
                          <a:latin typeface="Arial"/>
                        </a:rPr>
                        <a:t>-0.212</a:t>
                      </a:r>
                    </a:p>
                    <a:p>
                      <a:pPr algn="ctr"/>
                      <a:r>
                        <a:rPr lang="en-US" sz="1400" b="0" dirty="0">
                          <a:solidFill>
                            <a:srgbClr val="202040"/>
                          </a:solidFill>
                          <a:latin typeface="Arial"/>
                        </a:rPr>
                        <a:t>(± 0.222)</a:t>
                      </a:r>
                    </a:p>
                  </a:txBody>
                  <a:tcPr marL="27432" marR="27432" marT="9144" marB="9144" anchor="ctr"/>
                </a:tc>
                <a:tc>
                  <a:txBody>
                    <a:bodyPr/>
                    <a:lstStyle/>
                    <a:p>
                      <a:pPr algn="ctr"/>
                      <a:r>
                        <a:rPr lang="en-US" sz="1400" b="0" dirty="0">
                          <a:solidFill>
                            <a:srgbClr val="202040"/>
                          </a:solidFill>
                          <a:latin typeface="Arial"/>
                        </a:rPr>
                        <a:t>1793.34</a:t>
                      </a:r>
                    </a:p>
                  </a:txBody>
                  <a:tcPr marL="27432" marR="27432" marT="9144" marB="9144" anchor="ctr"/>
                </a:tc>
                <a:tc>
                  <a:txBody>
                    <a:bodyPr/>
                    <a:lstStyle/>
                    <a:p>
                      <a:pPr algn="ctr"/>
                      <a:r>
                        <a:rPr lang="en-US" sz="1400" b="0" dirty="0">
                          <a:solidFill>
                            <a:srgbClr val="202040"/>
                          </a:solidFill>
                          <a:latin typeface="Arial"/>
                        </a:rPr>
                        <a:t>3.61</a:t>
                      </a:r>
                    </a:p>
                  </a:txBody>
                  <a:tcPr marL="27432" marR="27432" marT="9144" marB="9144" anchor="ctr"/>
                </a:tc>
                <a:tc>
                  <a:txBody>
                    <a:bodyPr/>
                    <a:lstStyle/>
                    <a:p>
                      <a:pPr algn="ctr"/>
                      <a:r>
                        <a:rPr lang="en-US" sz="1400" b="0" dirty="0">
                          <a:solidFill>
                            <a:srgbClr val="202040"/>
                          </a:solidFill>
                          <a:latin typeface="Arial"/>
                        </a:rPr>
                        <a:t>0.04</a:t>
                      </a:r>
                    </a:p>
                  </a:txBody>
                  <a:tcPr marL="27432" marR="27432" marT="9144" marB="9144" anchor="ctr"/>
                </a:tc>
                <a:extLst>
                  <a:ext uri="{0D108BD9-81ED-4DB2-BD59-A6C34878D82A}">
                    <a16:rowId xmlns:a16="http://schemas.microsoft.com/office/drawing/2014/main" val="10007"/>
                  </a:ext>
                </a:extLst>
              </a:tr>
              <a:tr h="520700">
                <a:tc>
                  <a:txBody>
                    <a:bodyPr/>
                    <a:lstStyle/>
                    <a:p>
                      <a:pPr algn="ctr"/>
                      <a:endParaRPr lang="en-US" sz="1400"/>
                    </a:p>
                  </a:txBody>
                  <a:tcPr marL="27432" marR="27432" marT="9144" marB="9144" anchor="ctr"/>
                </a:tc>
                <a:tc>
                  <a:txBody>
                    <a:bodyPr/>
                    <a:lstStyle/>
                    <a:p>
                      <a:pPr algn="ctr"/>
                      <a:r>
                        <a:rPr lang="en-US" sz="1400" b="0" dirty="0">
                          <a:solidFill>
                            <a:srgbClr val="202040"/>
                          </a:solidFill>
                          <a:latin typeface="Arial"/>
                        </a:rPr>
                        <a:t>-0.662</a:t>
                      </a:r>
                    </a:p>
                    <a:p>
                      <a:pPr algn="ctr"/>
                      <a:r>
                        <a:rPr lang="en-US" sz="1400" b="0" dirty="0">
                          <a:solidFill>
                            <a:srgbClr val="202040"/>
                          </a:solidFill>
                          <a:latin typeface="Arial"/>
                        </a:rPr>
                        <a:t>(± 0.344)</a:t>
                      </a:r>
                    </a:p>
                  </a:txBody>
                  <a:tcPr marL="27432" marR="27432" marT="9144" marB="9144" anchor="ctr"/>
                </a:tc>
                <a:tc>
                  <a:txBody>
                    <a:bodyPr/>
                    <a:lstStyle/>
                    <a:p>
                      <a:pPr algn="ctr"/>
                      <a:r>
                        <a:rPr lang="en-US" sz="1400" b="0" dirty="0">
                          <a:solidFill>
                            <a:srgbClr val="202040"/>
                          </a:solidFill>
                          <a:latin typeface="Arial"/>
                        </a:rPr>
                        <a:t>0.001</a:t>
                      </a:r>
                    </a:p>
                    <a:p>
                      <a:pPr algn="ctr"/>
                      <a:r>
                        <a:rPr lang="en-US" sz="1400" b="0" dirty="0">
                          <a:solidFill>
                            <a:srgbClr val="202040"/>
                          </a:solidFill>
                          <a:latin typeface="Arial"/>
                        </a:rPr>
                        <a:t>(± 0.008)</a:t>
                      </a:r>
                    </a:p>
                  </a:txBody>
                  <a:tcPr marL="27432" marR="27432" marT="9144" marB="9144" anchor="ctr"/>
                </a:tc>
                <a:tc>
                  <a:txBody>
                    <a:bodyPr/>
                    <a:lstStyle/>
                    <a:p>
                      <a:pPr algn="ctr"/>
                      <a:r>
                        <a:rPr lang="en-US" sz="1400" b="1" dirty="0">
                          <a:solidFill>
                            <a:srgbClr val="202040"/>
                          </a:solidFill>
                          <a:latin typeface="Arial"/>
                        </a:rPr>
                        <a:t>-0.591</a:t>
                      </a:r>
                    </a:p>
                    <a:p>
                      <a:pPr algn="ctr"/>
                      <a:r>
                        <a:rPr lang="en-US" sz="1400" b="0" dirty="0">
                          <a:solidFill>
                            <a:srgbClr val="202040"/>
                          </a:solidFill>
                          <a:latin typeface="Arial"/>
                        </a:rPr>
                        <a:t>(± -0.591)</a:t>
                      </a:r>
                    </a:p>
                  </a:txBody>
                  <a:tcPr marL="27432" marR="27432" marT="9144" marB="9144" anchor="ctr"/>
                </a:tc>
                <a:tc>
                  <a:txBody>
                    <a:bodyPr/>
                    <a:lstStyle/>
                    <a:p>
                      <a:pPr algn="ctr"/>
                      <a:r>
                        <a:rPr lang="en-US" sz="1400" b="0" dirty="0">
                          <a:solidFill>
                            <a:srgbClr val="202040"/>
                          </a:solidFill>
                          <a:latin typeface="Arial"/>
                        </a:rPr>
                        <a:t>0.155</a:t>
                      </a:r>
                    </a:p>
                    <a:p>
                      <a:pPr algn="ctr"/>
                      <a:r>
                        <a:rPr lang="en-US" sz="1400" b="0" dirty="0">
                          <a:solidFill>
                            <a:srgbClr val="202040"/>
                          </a:solidFill>
                          <a:latin typeface="Arial"/>
                        </a:rPr>
                        <a:t>(± 0.316)</a:t>
                      </a:r>
                    </a:p>
                  </a:txBody>
                  <a:tcPr marL="27432" marR="27432" marT="9144" marB="9144" anchor="ctr"/>
                </a:tc>
                <a:tc>
                  <a:txBody>
                    <a:bodyPr/>
                    <a:lstStyle/>
                    <a:p>
                      <a:pPr algn="ctr"/>
                      <a:r>
                        <a:rPr lang="en-US" sz="1400" b="0" dirty="0">
                          <a:solidFill>
                            <a:srgbClr val="202040"/>
                          </a:solidFill>
                          <a:latin typeface="Arial"/>
                        </a:rPr>
                        <a:t>1793.35</a:t>
                      </a:r>
                    </a:p>
                  </a:txBody>
                  <a:tcPr marL="27432" marR="27432" marT="9144" marB="9144" anchor="ctr"/>
                </a:tc>
                <a:tc>
                  <a:txBody>
                    <a:bodyPr/>
                    <a:lstStyle/>
                    <a:p>
                      <a:pPr algn="ctr"/>
                      <a:r>
                        <a:rPr lang="en-US" sz="1400" b="0" dirty="0">
                          <a:solidFill>
                            <a:srgbClr val="202040"/>
                          </a:solidFill>
                          <a:latin typeface="Arial"/>
                        </a:rPr>
                        <a:t>3.62</a:t>
                      </a:r>
                    </a:p>
                  </a:txBody>
                  <a:tcPr marL="27432" marR="27432" marT="9144" marB="9144" anchor="ctr"/>
                </a:tc>
                <a:tc>
                  <a:txBody>
                    <a:bodyPr/>
                    <a:lstStyle/>
                    <a:p>
                      <a:pPr algn="ctr"/>
                      <a:r>
                        <a:rPr lang="en-US" sz="1400" b="0" dirty="0">
                          <a:solidFill>
                            <a:srgbClr val="202040"/>
                          </a:solidFill>
                          <a:latin typeface="Arial"/>
                        </a:rPr>
                        <a:t>0.04</a:t>
                      </a:r>
                    </a:p>
                  </a:txBody>
                  <a:tcPr marL="27432" marR="27432" marT="9144" marB="9144" anchor="ctr"/>
                </a:tc>
                <a:extLst>
                  <a:ext uri="{0D108BD9-81ED-4DB2-BD59-A6C34878D82A}">
                    <a16:rowId xmlns:a16="http://schemas.microsoft.com/office/drawing/2014/main" val="10008"/>
                  </a:ext>
                </a:extLst>
              </a:tr>
            </a:tbl>
          </a:graphicData>
        </a:graphic>
      </p:graphicFrame>
      <p:sp>
        <p:nvSpPr>
          <p:cNvPr id="81" name="Caption"/>
          <p:cNvSpPr txBox="1"/>
          <p:nvPr/>
        </p:nvSpPr>
        <p:spPr>
          <a:xfrm>
            <a:off x="1905000" y="6350000"/>
            <a:ext cx="7620000" cy="457200"/>
          </a:xfrm>
          <a:prstGeom prst="rect">
            <a:avLst/>
          </a:prstGeom>
          <a:noFill/>
        </p:spPr>
        <p:txBody>
          <a:bodyPr wrap="square" anchor="ctr"/>
          <a:lstStyle/>
          <a:p>
            <a:pPr algn="ctr"/>
            <a:r>
              <a:rPr lang="en-US" sz="2000" dirty="0">
                <a:solidFill>
                  <a:srgbClr val="202040"/>
                </a:solidFill>
                <a:latin typeface="Arial"/>
              </a:rPr>
              <a:t>Which is the top model? Which models are competitive?</a:t>
            </a:r>
          </a:p>
        </p:txBody>
      </p:sp>
    </p:spTree>
    <p:extLst>
      <p:ext uri="{BB962C8B-B14F-4D97-AF65-F5344CB8AC3E}">
        <p14:creationId xmlns:p14="http://schemas.microsoft.com/office/powerpoint/2010/main" val="3391319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1619250" y="-293225"/>
            <a:ext cx="7886700" cy="1325563"/>
          </a:xfrm>
        </p:spPr>
        <p:txBody>
          <a:bodyPr/>
          <a:lstStyle/>
          <a:p>
            <a:pPr algn="ctr"/>
            <a:r>
              <a:rPr lang="en-US" altLang="en-US" dirty="0"/>
              <a:t>AIC in practice</a:t>
            </a:r>
          </a:p>
        </p:txBody>
      </p:sp>
      <p:sp>
        <p:nvSpPr>
          <p:cNvPr id="61442" name="Content Placeholder 2"/>
          <p:cNvSpPr>
            <a:spLocks noGrp="1"/>
          </p:cNvSpPr>
          <p:nvPr>
            <p:ph idx="1"/>
          </p:nvPr>
        </p:nvSpPr>
        <p:spPr>
          <a:xfrm>
            <a:off x="1028699" y="762000"/>
            <a:ext cx="10707775" cy="4351338"/>
          </a:xfrm>
        </p:spPr>
        <p:txBody>
          <a:bodyPr/>
          <a:lstStyle/>
          <a:p>
            <a:pPr marL="457200" indent="-457200">
              <a:buFont typeface="Calibri Light" charset="0"/>
              <a:buAutoNum type="arabicPeriod"/>
            </a:pPr>
            <a:r>
              <a:rPr lang="en-US" altLang="en-US" sz="2000" dirty="0"/>
              <a:t>For small sample sizes, AIC is biased and so people use </a:t>
            </a:r>
            <a:r>
              <a:rPr lang="en-US" altLang="en-US" sz="2000" dirty="0" err="1"/>
              <a:t>AICc</a:t>
            </a:r>
            <a:r>
              <a:rPr lang="en-US" altLang="en-US" sz="2000" dirty="0"/>
              <a:t>. </a:t>
            </a:r>
            <a:r>
              <a:rPr lang="en-US" altLang="en-US" sz="2000" dirty="0" err="1"/>
              <a:t>AICc</a:t>
            </a:r>
            <a:r>
              <a:rPr lang="en-US" altLang="en-US" sz="2000" dirty="0"/>
              <a:t> is treated as “corrected AIC” and converges to AIC for large n.</a:t>
            </a:r>
          </a:p>
          <a:p>
            <a:pPr marL="457200" indent="-457200">
              <a:buFont typeface="Calibri Light" charset="0"/>
              <a:buAutoNum type="arabicPeriod"/>
            </a:pPr>
            <a:endParaRPr lang="en-US" altLang="en-US" sz="2000" dirty="0"/>
          </a:p>
          <a:p>
            <a:pPr marL="457200" indent="-457200">
              <a:buFont typeface="Calibri Light" charset="0"/>
              <a:buAutoNum type="arabicPeriod"/>
            </a:pPr>
            <a:endParaRPr lang="en-US" altLang="en-US" sz="2000" dirty="0"/>
          </a:p>
          <a:p>
            <a:pPr marL="457200" indent="-457200">
              <a:buFont typeface="Calibri Light" charset="0"/>
              <a:buAutoNum type="arabicPeriod"/>
            </a:pPr>
            <a:r>
              <a:rPr lang="en-US" altLang="en-US" sz="2000" dirty="0"/>
              <a:t>Model weights. Each model </a:t>
            </a:r>
            <a:r>
              <a:rPr lang="en-US" altLang="en-US" sz="2000" i="1" dirty="0" err="1"/>
              <a:t>i</a:t>
            </a:r>
            <a:r>
              <a:rPr lang="en-US" altLang="en-US" sz="2000" i="1" dirty="0"/>
              <a:t> </a:t>
            </a:r>
            <a:r>
              <a:rPr lang="en-US" altLang="en-US" sz="2000" dirty="0"/>
              <a:t>of R is weighted based on its </a:t>
            </a:r>
            <a:r>
              <a:rPr lang="en-US" altLang="en-US" sz="2000" dirty="0" err="1"/>
              <a:t>deltaAIC</a:t>
            </a:r>
            <a:r>
              <a:rPr lang="en-US" altLang="en-US" sz="2000" dirty="0"/>
              <a:t>. </a:t>
            </a:r>
          </a:p>
          <a:p>
            <a:pPr marL="800100" lvl="1" indent="-457200">
              <a:buFont typeface="Calibri Light" charset="0"/>
              <a:buAutoNum type="arabicPeriod"/>
            </a:pPr>
            <a:r>
              <a:rPr lang="en-US" altLang="en-US" sz="2000" dirty="0"/>
              <a:t>Variables included with lots of model weight considered important. </a:t>
            </a:r>
          </a:p>
          <a:p>
            <a:pPr marL="800100" lvl="1" indent="-457200">
              <a:buFont typeface="Calibri Light" charset="0"/>
              <a:buAutoNum type="arabicPeriod"/>
            </a:pPr>
            <a:r>
              <a:rPr lang="en-US" altLang="en-US" sz="2000" dirty="0"/>
              <a:t>Model weight used for averaging across models for prediction</a:t>
            </a:r>
          </a:p>
          <a:p>
            <a:pPr marL="800100" lvl="1" indent="-457200">
              <a:buFont typeface="Calibri Light" charset="0"/>
              <a:buAutoNum type="arabicPeriod"/>
            </a:pPr>
            <a:r>
              <a:rPr lang="en-US" altLang="en-US" sz="2000" dirty="0"/>
              <a:t>Both </a:t>
            </a:r>
            <a:r>
              <a:rPr lang="en-US" altLang="en-US" sz="2000" dirty="0" err="1"/>
              <a:t>deltaAIC</a:t>
            </a:r>
            <a:r>
              <a:rPr lang="en-US" altLang="en-US" sz="2000" dirty="0"/>
              <a:t> and weights depend on model set</a:t>
            </a:r>
          </a:p>
        </p:txBody>
      </p:sp>
      <p:pic>
        <p:nvPicPr>
          <p:cNvPr id="86018" name="Picture 2" descr="Model-selection table: models (e.g. Age+Method, Age) with columns Log-likelihood, K, deltaAICc, and weight w. Top model Age+Method has deltaAICc 0.00, w 0.14; several models within about 2 uni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4049714"/>
            <a:ext cx="5410200" cy="27320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40599" y="5940208"/>
            <a:ext cx="3893457" cy="707886"/>
          </a:xfrm>
          <a:prstGeom prst="rect">
            <a:avLst/>
          </a:prstGeom>
          <a:noFill/>
        </p:spPr>
        <p:txBody>
          <a:bodyPr wrap="square" rtlCol="0">
            <a:spAutoFit/>
          </a:bodyPr>
          <a:lstStyle/>
          <a:p>
            <a:r>
              <a:rPr lang="en-US" sz="2000" b="1" dirty="0"/>
              <a:t>Why would I hate this table as the only presentation of results?</a:t>
            </a:r>
          </a:p>
        </p:txBody>
      </p:sp>
      <p:cxnSp>
        <p:nvCxnSpPr>
          <p:cNvPr id="4" name="Straight Arrow Connector 3"/>
          <p:cNvCxnSpPr>
            <a:cxnSpLocks/>
            <a:stCxn id="2" idx="1"/>
          </p:cNvCxnSpPr>
          <p:nvPr/>
        </p:nvCxnSpPr>
        <p:spPr>
          <a:xfrm flipH="1" flipV="1">
            <a:off x="6773864" y="5593626"/>
            <a:ext cx="566735" cy="70052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019" name="TextBox 86018"/>
          <p:cNvSpPr txBox="1"/>
          <p:nvPr/>
        </p:nvSpPr>
        <p:spPr>
          <a:xfrm>
            <a:off x="4038601" y="1418431"/>
            <a:ext cx="5205046" cy="744538"/>
          </a:xfrm>
          <a:prstGeom prst="rect">
            <a:avLst/>
          </a:prstGeom>
          <a:noFill/>
        </p:spPr>
        <p:txBody>
          <a:bodyPr wrap="square" lIns="0" tIns="0" rIns="0" bIns="0" anchor="ctr">
            <a:spAutoFit/>
          </a:bodyPr>
          <a:lstStyle/>
          <a:p>
            <a:r>
              <a:rPr sz="1900" b="0">
                <a:latin typeface="Cambria"/>
              </a:rPr>
              <a:t>AICc = AIC + (2k</a:t>
            </a:r>
            <a:r>
              <a:rPr sz="1900" b="0" baseline="30000">
                <a:latin typeface="Cambria"/>
              </a:rPr>
              <a:t>2</a:t>
            </a:r>
            <a:r>
              <a:rPr sz="1900" b="0">
                <a:latin typeface="Cambria"/>
              </a:rPr>
              <a:t> + 2k) / (n − k − 1)</a:t>
            </a:r>
          </a:p>
        </p:txBody>
      </p:sp>
      <p:sp>
        <p:nvSpPr>
          <p:cNvPr id="86020" name="TextBox 86019"/>
          <p:cNvSpPr txBox="1"/>
          <p:nvPr/>
        </p:nvSpPr>
        <p:spPr>
          <a:xfrm>
            <a:off x="7726362" y="4122738"/>
            <a:ext cx="4237038" cy="990600"/>
          </a:xfrm>
          <a:prstGeom prst="rect">
            <a:avLst/>
          </a:prstGeom>
          <a:noFill/>
        </p:spPr>
        <p:txBody>
          <a:bodyPr wrap="square" lIns="0" tIns="0" rIns="0" bIns="0" anchor="ctr">
            <a:spAutoFit/>
          </a:bodyPr>
          <a:lstStyle/>
          <a:p>
            <a:r>
              <a:rPr sz="1500" b="0">
                <a:latin typeface="Cambria"/>
              </a:rPr>
              <a:t>w</a:t>
            </a:r>
            <a:r>
              <a:rPr sz="1500" b="0" baseline="-25000">
                <a:latin typeface="Cambria"/>
              </a:rPr>
              <a:t>i</a:t>
            </a:r>
            <a:r>
              <a:rPr sz="1500" b="0">
                <a:latin typeface="Cambria"/>
              </a:rPr>
              <a:t> = exp(−0.5 Δ</a:t>
            </a:r>
            <a:r>
              <a:rPr sz="1500" b="0" baseline="-25000">
                <a:latin typeface="Cambria"/>
              </a:rPr>
              <a:t>i</a:t>
            </a:r>
            <a:r>
              <a:rPr sz="1500" b="0">
                <a:latin typeface="Cambria"/>
              </a:rPr>
              <a:t>) / Σ</a:t>
            </a:r>
            <a:r>
              <a:rPr sz="1500" b="0" baseline="-25000">
                <a:latin typeface="Cambria"/>
              </a:rPr>
              <a:t>r=1</a:t>
            </a:r>
            <a:r>
              <a:rPr sz="1500" b="0">
                <a:latin typeface="Cambria"/>
              </a:rPr>
              <a:t> </a:t>
            </a:r>
            <a:r>
              <a:rPr sz="1500" b="0" baseline="30000">
                <a:latin typeface="Cambria"/>
              </a:rPr>
              <a:t>R</a:t>
            </a:r>
            <a:r>
              <a:rPr sz="1500" b="0">
                <a:latin typeface="Cambria"/>
              </a:rPr>
              <a:t> exp(−0.5 Δ</a:t>
            </a:r>
            <a:r>
              <a:rPr sz="1500" b="0" baseline="-25000">
                <a:latin typeface="Cambria"/>
              </a:rPr>
              <a:t>r</a:t>
            </a:r>
            <a:r>
              <a:rPr sz="1500" b="0">
                <a:latin typeface="Cambria"/>
              </a:rPr>
              <a:t>)</a:t>
            </a:r>
          </a:p>
        </p:txBody>
      </p:sp>
    </p:spTree>
    <p:extLst>
      <p:ext uri="{BB962C8B-B14F-4D97-AF65-F5344CB8AC3E}">
        <p14:creationId xmlns:p14="http://schemas.microsoft.com/office/powerpoint/2010/main" val="1319359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38E6E-3BCC-FF08-F2B8-E38E8B9009CA}"/>
              </a:ext>
            </a:extLst>
          </p:cNvPr>
          <p:cNvSpPr>
            <a:spLocks noGrp="1"/>
          </p:cNvSpPr>
          <p:nvPr>
            <p:ph type="title"/>
          </p:nvPr>
        </p:nvSpPr>
        <p:spPr>
          <a:xfrm>
            <a:off x="1903326" y="-418646"/>
            <a:ext cx="10515600" cy="1325563"/>
          </a:xfrm>
        </p:spPr>
        <p:txBody>
          <a:bodyPr/>
          <a:lstStyle/>
          <a:p>
            <a:r>
              <a:rPr lang="en-US" dirty="0"/>
              <a:t>Most common mistake in ecology!</a:t>
            </a:r>
          </a:p>
        </p:txBody>
      </p:sp>
      <p:sp>
        <p:nvSpPr>
          <p:cNvPr id="3" name="Content Placeholder 2">
            <a:extLst>
              <a:ext uri="{FF2B5EF4-FFF2-40B4-BE49-F238E27FC236}">
                <a16:creationId xmlns:a16="http://schemas.microsoft.com/office/drawing/2014/main" id="{3B0D3CCE-ECC8-06ED-7EF0-CF980EF7344A}"/>
              </a:ext>
            </a:extLst>
          </p:cNvPr>
          <p:cNvSpPr>
            <a:spLocks noGrp="1"/>
          </p:cNvSpPr>
          <p:nvPr>
            <p:ph idx="1"/>
          </p:nvPr>
        </p:nvSpPr>
        <p:spPr>
          <a:xfrm>
            <a:off x="643312" y="1966039"/>
            <a:ext cx="10515600" cy="4351338"/>
          </a:xfrm>
        </p:spPr>
        <p:txBody>
          <a:bodyPr/>
          <a:lstStyle/>
          <a:p>
            <a:r>
              <a:rPr lang="en-US" dirty="0"/>
              <a:t>Interpretation of relative AIC is not symmetric</a:t>
            </a:r>
          </a:p>
          <a:p>
            <a:r>
              <a:rPr lang="en-US" dirty="0"/>
              <a:t>If a more complex model has </a:t>
            </a:r>
            <a:r>
              <a:rPr lang="en-US" i="1" dirty="0"/>
              <a:t>higher </a:t>
            </a:r>
            <a:r>
              <a:rPr lang="en-US" dirty="0"/>
              <a:t>AIC but less than 2 units, it is NOT competitive</a:t>
            </a:r>
          </a:p>
          <a:p>
            <a:pPr lvl="1"/>
            <a:r>
              <a:rPr lang="en-US" dirty="0"/>
              <a:t>Penalty for adding parameter is 2 units and fit improves with complexity, so models with random data as predictor will be within 2 AIC.</a:t>
            </a:r>
          </a:p>
          <a:p>
            <a:r>
              <a:rPr lang="en-US" dirty="0"/>
              <a:t>The 2 AIC convention is about whether a more complex model with </a:t>
            </a:r>
            <a:r>
              <a:rPr lang="en-US" i="1" dirty="0"/>
              <a:t>lower </a:t>
            </a:r>
            <a:r>
              <a:rPr lang="en-US" dirty="0"/>
              <a:t>AIC is better enough relative to simpler model</a:t>
            </a:r>
          </a:p>
        </p:txBody>
      </p:sp>
      <p:sp>
        <p:nvSpPr>
          <p:cNvPr id="15" name="TextBox 14"/>
          <p:cNvSpPr txBox="1"/>
          <p:nvPr/>
        </p:nvSpPr>
        <p:spPr>
          <a:xfrm>
            <a:off x="3458743" y="1134853"/>
            <a:ext cx="4884738" cy="603250"/>
          </a:xfrm>
          <a:prstGeom prst="rect">
            <a:avLst/>
          </a:prstGeom>
          <a:noFill/>
        </p:spPr>
        <p:txBody>
          <a:bodyPr wrap="square" lIns="0" tIns="0" rIns="0" bIns="0" anchor="ctr">
            <a:spAutoFit/>
          </a:bodyPr>
          <a:lstStyle/>
          <a:p>
            <a:r>
              <a:rPr sz="2600" b="0">
                <a:latin typeface="Cambria"/>
              </a:rPr>
              <a:t>AIC</a:t>
            </a:r>
            <a:r>
              <a:rPr sz="2600" b="0" baseline="-25000">
                <a:latin typeface="Cambria"/>
              </a:rPr>
              <a:t>i</a:t>
            </a:r>
            <a:r>
              <a:rPr sz="2600" b="0">
                <a:latin typeface="Cambria"/>
              </a:rPr>
              <a:t> = −2 log L</a:t>
            </a:r>
            <a:r>
              <a:rPr sz="2600" b="0" baseline="-25000">
                <a:latin typeface="Cambria"/>
              </a:rPr>
              <a:t>i</a:t>
            </a:r>
            <a:r>
              <a:rPr sz="2600" b="0">
                <a:latin typeface="Cambria"/>
              </a:rPr>
              <a:t> + 2 p</a:t>
            </a:r>
            <a:r>
              <a:rPr sz="2600" b="0" baseline="-25000">
                <a:latin typeface="Cambria"/>
              </a:rPr>
              <a:t>i</a:t>
            </a:r>
          </a:p>
        </p:txBody>
      </p:sp>
    </p:spTree>
    <p:extLst>
      <p:ext uri="{BB962C8B-B14F-4D97-AF65-F5344CB8AC3E}">
        <p14:creationId xmlns:p14="http://schemas.microsoft.com/office/powerpoint/2010/main" val="124963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92206C-BBD4-6A81-9FCE-FCDE13F6A22A}"/>
              </a:ext>
            </a:extLst>
          </p:cNvPr>
          <p:cNvSpPr>
            <a:spLocks noGrp="1"/>
          </p:cNvSpPr>
          <p:nvPr>
            <p:ph idx="1"/>
          </p:nvPr>
        </p:nvSpPr>
        <p:spPr>
          <a:xfrm>
            <a:off x="388536" y="3842657"/>
            <a:ext cx="11414927" cy="1649448"/>
          </a:xfrm>
        </p:spPr>
        <p:txBody>
          <a:bodyPr>
            <a:noAutofit/>
          </a:bodyPr>
          <a:lstStyle/>
          <a:p>
            <a:r>
              <a:rPr lang="en-US" sz="3200" b="1" dirty="0"/>
              <a:t>3700 Citations!</a:t>
            </a:r>
          </a:p>
          <a:p>
            <a:r>
              <a:rPr lang="en-US" sz="3200" b="1" u="sng" dirty="0"/>
              <a:t>72</a:t>
            </a:r>
            <a:r>
              <a:rPr lang="en-US" sz="3200" b="1" dirty="0"/>
              <a:t>% of all papers incorrectly interpret uninformative parameters!</a:t>
            </a:r>
          </a:p>
        </p:txBody>
      </p:sp>
      <p:pic>
        <p:nvPicPr>
          <p:cNvPr id="5" name="Picture 4" descr="Journal of Wildlife Management article header: Arnold, &quot;Uninformative Parameters and Model Selection Using Akaike's Information Criterion.&quot; Free Access.">
            <a:extLst>
              <a:ext uri="{FF2B5EF4-FFF2-40B4-BE49-F238E27FC236}">
                <a16:creationId xmlns:a16="http://schemas.microsoft.com/office/drawing/2014/main" id="{EF6BC2FB-90CE-1804-9BF4-D7ACEB40E6F0}"/>
              </a:ext>
            </a:extLst>
          </p:cNvPr>
          <p:cNvPicPr>
            <a:picLocks noChangeAspect="1"/>
          </p:cNvPicPr>
          <p:nvPr/>
        </p:nvPicPr>
        <p:blipFill>
          <a:blip r:embed="rId2"/>
          <a:stretch>
            <a:fillRect/>
          </a:stretch>
        </p:blipFill>
        <p:spPr>
          <a:xfrm>
            <a:off x="5896056" y="-1"/>
            <a:ext cx="6216116" cy="2002971"/>
          </a:xfrm>
          <a:prstGeom prst="rect">
            <a:avLst/>
          </a:prstGeom>
        </p:spPr>
      </p:pic>
      <p:grpSp>
        <p:nvGrpSpPr>
          <p:cNvPr id="9" name="Group 8">
            <a:extLst>
              <a:ext uri="{FF2B5EF4-FFF2-40B4-BE49-F238E27FC236}">
                <a16:creationId xmlns:a16="http://schemas.microsoft.com/office/drawing/2014/main" id="{6A73EB3A-DD62-9618-410F-88712FAC4C35}"/>
              </a:ext>
            </a:extLst>
          </p:cNvPr>
          <p:cNvGrpSpPr/>
          <p:nvPr/>
        </p:nvGrpSpPr>
        <p:grpSpPr>
          <a:xfrm>
            <a:off x="0" y="108856"/>
            <a:ext cx="5860144" cy="2906487"/>
            <a:chOff x="0" y="108856"/>
            <a:chExt cx="5860144" cy="2906487"/>
          </a:xfrm>
        </p:grpSpPr>
        <p:pic>
          <p:nvPicPr>
            <p:cNvPr id="6" name="Picture 5" descr="Screenshot of the abstract of Arnold (2010), 'Uninformative Parameters and Model Selection Using Akaike's Information Criterion' (Journal of Wildlife Management). It argues that as AIC use has grown, so has a common mistake: treating models within 2 AIC units (delta-AIC &lt;= 2) of the top model as competitive. Such models sit within 2 units only because the penalty for one extra parameter is +2 AIC, while model deviance is not reduced enough to overcome that penalty, so the extra 'uninformative' parameter provides no net AIC improvement and should not be read as having an ecological effect. Arnold reports that 72% of AIC-based papers in the journal in 2008 presented uninformative parameters as competitive, and urges authors and readers to eliminate this misinterpretation.">
              <a:extLst>
                <a:ext uri="{FF2B5EF4-FFF2-40B4-BE49-F238E27FC236}">
                  <a16:creationId xmlns:a16="http://schemas.microsoft.com/office/drawing/2014/main" id="{E8EA5F07-429F-F4B8-1FD3-95A5FBF7CD8A}"/>
                </a:ext>
              </a:extLst>
            </p:cNvPr>
            <p:cNvPicPr>
              <a:picLocks noChangeAspect="1"/>
            </p:cNvPicPr>
            <p:nvPr/>
          </p:nvPicPr>
          <p:blipFill rotWithShape="1">
            <a:blip r:embed="rId3"/>
            <a:srcRect b="37176"/>
            <a:stretch/>
          </p:blipFill>
          <p:spPr>
            <a:xfrm>
              <a:off x="0" y="108856"/>
              <a:ext cx="5860144" cy="2906487"/>
            </a:xfrm>
            <a:prstGeom prst="rect">
              <a:avLst/>
            </a:prstGeom>
          </p:spPr>
        </p:pic>
        <p:sp>
          <p:nvSpPr>
            <p:cNvPr id="8" name="Rectangle 7">
              <a:extLst>
                <a:ext uri="{FF2B5EF4-FFF2-40B4-BE49-F238E27FC236}">
                  <a16:creationId xmlns:a16="http://schemas.microsoft.com/office/drawing/2014/main" id="{752CA714-38D2-B1DA-6A60-4271A360DFC2}"/>
                </a:ext>
              </a:extLst>
            </p:cNvPr>
            <p:cNvSpPr/>
            <p:nvPr/>
          </p:nvSpPr>
          <p:spPr>
            <a:xfrm>
              <a:off x="1251857" y="2841171"/>
              <a:ext cx="4386943" cy="174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41223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2F32-D853-BBC2-7A2F-52D8B1481113}"/>
              </a:ext>
            </a:extLst>
          </p:cNvPr>
          <p:cNvSpPr>
            <a:spLocks noGrp="1"/>
          </p:cNvSpPr>
          <p:nvPr>
            <p:ph type="title"/>
          </p:nvPr>
        </p:nvSpPr>
        <p:spPr>
          <a:xfrm>
            <a:off x="838200" y="268871"/>
            <a:ext cx="10515600" cy="1932907"/>
          </a:xfrm>
        </p:spPr>
        <p:txBody>
          <a:bodyPr>
            <a:normAutofit/>
          </a:bodyPr>
          <a:lstStyle/>
          <a:p>
            <a:r>
              <a:rPr lang="en-US" dirty="0"/>
              <a:t>Best recent paper as a resource to stop doing dumb stuff with AIC</a:t>
            </a:r>
          </a:p>
        </p:txBody>
      </p:sp>
      <p:pic>
        <p:nvPicPr>
          <p:cNvPr id="4" name="Content Placeholder 3">
            <a:extLst>
              <a:ext uri="{FF2B5EF4-FFF2-40B4-BE49-F238E27FC236}">
                <a16:creationId xmlns:a16="http://schemas.microsoft.com/office/drawing/2014/main" id="{C9B06C9B-DE80-9D19-76A8-C80A4842E3A5}"/>
              </a:ext>
            </a:extLst>
          </p:cNvPr>
          <p:cNvPicPr>
            <a:picLocks noGrp="1" noChangeAspect="1"/>
          </p:cNvPicPr>
          <p:nvPr>
            <p:ph idx="1"/>
          </p:nvPr>
        </p:nvPicPr>
        <p:blipFill>
          <a:blip r:embed="rId2"/>
          <a:stretch>
            <a:fillRect/>
          </a:stretch>
        </p:blipFill>
        <p:spPr>
          <a:xfrm>
            <a:off x="838200" y="2598893"/>
            <a:ext cx="10515600" cy="2804802"/>
          </a:xfrm>
          <a:prstGeom prst="rect">
            <a:avLst/>
          </a:prstGeom>
        </p:spPr>
      </p:pic>
    </p:spTree>
    <p:extLst>
      <p:ext uri="{BB962C8B-B14F-4D97-AF65-F5344CB8AC3E}">
        <p14:creationId xmlns:p14="http://schemas.microsoft.com/office/powerpoint/2010/main" val="24756700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DC025-EBC2-0249-59FF-C9D45752F401}"/>
              </a:ext>
            </a:extLst>
          </p:cNvPr>
          <p:cNvSpPr>
            <a:spLocks noGrp="1"/>
          </p:cNvSpPr>
          <p:nvPr>
            <p:ph type="title"/>
          </p:nvPr>
        </p:nvSpPr>
        <p:spPr/>
        <p:txBody>
          <a:bodyPr/>
          <a:lstStyle/>
          <a:p>
            <a:pPr algn="ctr"/>
            <a:r>
              <a:rPr lang="en-US" sz="4000" dirty="0">
                <a:solidFill>
                  <a:srgbClr val="2E3192"/>
                </a:solidFill>
                <a:latin typeface="Arial"/>
              </a:rPr>
              <a:t>B &amp; A recipe for modelling</a:t>
            </a:r>
          </a:p>
        </p:txBody>
      </p:sp>
      <p:sp>
        <p:nvSpPr>
          <p:cNvPr id="3" name="Content Placeholder 2">
            <a:extLst>
              <a:ext uri="{FF2B5EF4-FFF2-40B4-BE49-F238E27FC236}">
                <a16:creationId xmlns:a16="http://schemas.microsoft.com/office/drawing/2014/main" id="{9EDF5A10-51A0-1616-2BC3-354EADC663DF}"/>
              </a:ext>
            </a:extLst>
          </p:cNvPr>
          <p:cNvSpPr>
            <a:spLocks noGrp="1"/>
          </p:cNvSpPr>
          <p:nvPr>
            <p:ph idx="1"/>
          </p:nvPr>
        </p:nvSpPr>
        <p:spPr/>
        <p:txBody>
          <a:bodyPr/>
          <a:lstStyle/>
          <a:p>
            <a:pPr marL="0" indent="0">
              <a:buNone/>
            </a:pPr>
            <a:r>
              <a:rPr lang="en-US" sz="2400" dirty="0">
                <a:solidFill>
                  <a:srgbClr val="202040"/>
                </a:solidFill>
                <a:latin typeface="Arial"/>
              </a:rPr>
              <a:t>Procedure for model selection:</a:t>
            </a:r>
          </a:p>
          <a:p>
            <a:pPr marL="457200" indent="-457200">
              <a:spcBef>
                <a:spcPts val="1200"/>
              </a:spcBef>
              <a:buFont typeface="Arial"/>
              <a:buChar char="•"/>
            </a:pPr>
            <a:r>
              <a:rPr lang="en-US" sz="2400" dirty="0">
                <a:solidFill>
                  <a:srgbClr val="202040"/>
                </a:solidFill>
                <a:latin typeface="Arial"/>
              </a:rPr>
              <a:t>Decide on scientific questions to answer</a:t>
            </a:r>
          </a:p>
          <a:p>
            <a:pPr marL="457200" indent="-457200">
              <a:spcBef>
                <a:spcPts val="1200"/>
              </a:spcBef>
              <a:buFont typeface="Arial"/>
              <a:buChar char="•"/>
            </a:pPr>
            <a:r>
              <a:rPr lang="en-US" sz="2400" dirty="0">
                <a:solidFill>
                  <a:srgbClr val="202040"/>
                </a:solidFill>
                <a:latin typeface="Arial"/>
              </a:rPr>
              <a:t>Define </a:t>
            </a:r>
            <a:r>
              <a:rPr lang="en-US" sz="2400" b="1" dirty="0">
                <a:solidFill>
                  <a:srgbClr val="202040"/>
                </a:solidFill>
                <a:latin typeface="Arial"/>
              </a:rPr>
              <a:t>small</a:t>
            </a:r>
            <a:r>
              <a:rPr lang="en-US" sz="2400" dirty="0">
                <a:solidFill>
                  <a:srgbClr val="202040"/>
                </a:solidFill>
                <a:latin typeface="Arial"/>
              </a:rPr>
              <a:t> candidate set of models</a:t>
            </a:r>
          </a:p>
          <a:p>
            <a:pPr marL="457200" indent="-457200">
              <a:spcBef>
                <a:spcPts val="1200"/>
              </a:spcBef>
              <a:buFont typeface="Arial"/>
              <a:buChar char="•"/>
            </a:pPr>
            <a:r>
              <a:rPr lang="en-US" sz="2400" dirty="0">
                <a:solidFill>
                  <a:srgbClr val="202040"/>
                </a:solidFill>
                <a:latin typeface="Arial"/>
              </a:rPr>
              <a:t>Fit models, calculate AIC, find “best” model</a:t>
            </a:r>
          </a:p>
          <a:p>
            <a:pPr marL="457200" indent="-457200">
              <a:spcBef>
                <a:spcPts val="1200"/>
              </a:spcBef>
              <a:buFont typeface="Arial"/>
              <a:buChar char="•"/>
            </a:pPr>
            <a:r>
              <a:rPr lang="en-US" sz="2400" dirty="0">
                <a:solidFill>
                  <a:srgbClr val="202040"/>
                </a:solidFill>
                <a:latin typeface="Arial"/>
              </a:rPr>
              <a:t>Use </a:t>
            </a:r>
            <a:r>
              <a:rPr lang="en-US" sz="2400" b="1" dirty="0">
                <a:solidFill>
                  <a:srgbClr val="202040"/>
                </a:solidFill>
                <a:latin typeface="Arial"/>
              </a:rPr>
              <a:t>threshold</a:t>
            </a:r>
            <a:r>
              <a:rPr lang="en-US" sz="2400" dirty="0">
                <a:solidFill>
                  <a:srgbClr val="202040"/>
                </a:solidFill>
                <a:latin typeface="Arial"/>
              </a:rPr>
              <a:t> on ΔAIC to determine set of “plausible” models</a:t>
            </a:r>
          </a:p>
          <a:p>
            <a:pPr marL="457200" indent="-457200">
              <a:spcBef>
                <a:spcPts val="1200"/>
              </a:spcBef>
              <a:buFont typeface="Arial"/>
              <a:buChar char="•"/>
            </a:pPr>
            <a:r>
              <a:rPr lang="en-US" sz="2400" dirty="0">
                <a:solidFill>
                  <a:srgbClr val="202040"/>
                </a:solidFill>
                <a:latin typeface="Arial"/>
              </a:rPr>
              <a:t>Calculate model weights via ΔAIC</a:t>
            </a:r>
          </a:p>
          <a:p>
            <a:pPr marL="457200" indent="-457200">
              <a:spcBef>
                <a:spcPts val="1200"/>
              </a:spcBef>
              <a:buFont typeface="Arial"/>
              <a:buChar char="•"/>
            </a:pPr>
            <a:r>
              <a:rPr lang="en-US" sz="2400" dirty="0">
                <a:solidFill>
                  <a:srgbClr val="202040"/>
                </a:solidFill>
                <a:latin typeface="Arial"/>
              </a:rPr>
              <a:t>(Assess variable importance using weights)</a:t>
            </a:r>
          </a:p>
        </p:txBody>
      </p:sp>
    </p:spTree>
    <p:extLst>
      <p:ext uri="{BB962C8B-B14F-4D97-AF65-F5344CB8AC3E}">
        <p14:creationId xmlns:p14="http://schemas.microsoft.com/office/powerpoint/2010/main" val="3655651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45" y="0"/>
            <a:ext cx="12053455" cy="1343891"/>
          </a:xfrm>
        </p:spPr>
        <p:txBody>
          <a:bodyPr>
            <a:normAutofit fontScale="90000"/>
          </a:bodyPr>
          <a:lstStyle/>
          <a:p>
            <a:r>
              <a:rPr lang="en-US" dirty="0"/>
              <a:t>Burnham and Anderson did not advocate model dredging (fitting all/many combinations of predictors)</a:t>
            </a:r>
          </a:p>
        </p:txBody>
      </p:sp>
      <p:sp>
        <p:nvSpPr>
          <p:cNvPr id="3" name="Content Placeholder 2"/>
          <p:cNvSpPr>
            <a:spLocks noGrp="1"/>
          </p:cNvSpPr>
          <p:nvPr>
            <p:ph idx="1"/>
          </p:nvPr>
        </p:nvSpPr>
        <p:spPr>
          <a:xfrm>
            <a:off x="838200" y="1537855"/>
            <a:ext cx="10515600" cy="5320145"/>
          </a:xfrm>
        </p:spPr>
        <p:txBody>
          <a:bodyPr>
            <a:normAutofit fontScale="85000" lnSpcReduction="20000"/>
          </a:bodyPr>
          <a:lstStyle/>
          <a:p>
            <a:r>
              <a:rPr lang="en-US" dirty="0"/>
              <a:t>If you look at many models, you will have many Type I errors leading to “overfitting”.</a:t>
            </a:r>
          </a:p>
          <a:p>
            <a:endParaRPr lang="en-US" dirty="0"/>
          </a:p>
          <a:p>
            <a:endParaRPr lang="en-US" dirty="0"/>
          </a:p>
          <a:p>
            <a:endParaRPr lang="en-US" dirty="0"/>
          </a:p>
          <a:p>
            <a:endParaRPr lang="en-US" dirty="0"/>
          </a:p>
          <a:p>
            <a:endParaRPr lang="en-US" dirty="0"/>
          </a:p>
          <a:p>
            <a:endParaRPr lang="en-US" dirty="0"/>
          </a:p>
          <a:p>
            <a:endParaRPr lang="en-US" dirty="0"/>
          </a:p>
          <a:p>
            <a:r>
              <a:rPr lang="en-US" dirty="0"/>
              <a:t> But did ecologists listen to B&amp;A and construct sensible model sets?</a:t>
            </a:r>
          </a:p>
          <a:p>
            <a:pPr lvl="1"/>
            <a:r>
              <a:rPr lang="en-US" dirty="0"/>
              <a:t>Hell no</a:t>
            </a:r>
          </a:p>
          <a:p>
            <a:r>
              <a:rPr lang="en-US" dirty="0"/>
              <a:t>Do ecologists even think about whether the purpose of modeling is inference or prediction?</a:t>
            </a:r>
          </a:p>
          <a:p>
            <a:pPr lvl="1"/>
            <a:r>
              <a:rPr lang="en-US" dirty="0"/>
              <a:t>Also no</a:t>
            </a:r>
          </a:p>
          <a:p>
            <a:endParaRPr lang="en-US" dirty="0"/>
          </a:p>
        </p:txBody>
      </p:sp>
      <p:sp>
        <p:nvSpPr>
          <p:cNvPr id="6" name="TextBox 5"/>
          <p:cNvSpPr txBox="1"/>
          <p:nvPr/>
        </p:nvSpPr>
        <p:spPr>
          <a:xfrm>
            <a:off x="838200" y="2331146"/>
            <a:ext cx="10134600" cy="2554545"/>
          </a:xfrm>
          <a:prstGeom prst="rect">
            <a:avLst/>
          </a:prstGeom>
          <a:noFill/>
        </p:spPr>
        <p:txBody>
          <a:bodyPr wrap="square" rtlCol="0">
            <a:spAutoFit/>
          </a:bodyPr>
          <a:lstStyle/>
          <a:p>
            <a:r>
              <a:rPr lang="en-US" sz="2000" dirty="0"/>
              <a:t>“An investigator with, say, 10 explanatory variables cannot expect to learn much from his data and a multiple linear regression analysis unless there is some substantial supporting science that can be used to help narrow the number of models to consider. In this example, there would be 1,024 models (many more if transformations or interaction terms were allowed), and over-ﬁtting would surely be a serious risk. The analysis, by whatever method, should probably be considered exploratory and the results used to design further data gathering leading to a more conﬁrmatory analysis, based on some a priori considerations” (Burnham and Anderson 2002:85)</a:t>
            </a:r>
          </a:p>
          <a:p>
            <a:endParaRPr lang="en-US" sz="2000" dirty="0"/>
          </a:p>
        </p:txBody>
      </p:sp>
    </p:spTree>
    <p:extLst>
      <p:ext uri="{BB962C8B-B14F-4D97-AF65-F5344CB8AC3E}">
        <p14:creationId xmlns:p14="http://schemas.microsoft.com/office/powerpoint/2010/main" val="54100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D81FB-ADBA-F9C0-F556-0C2D5A0AB65A}"/>
              </a:ext>
            </a:extLst>
          </p:cNvPr>
          <p:cNvSpPr>
            <a:spLocks noGrp="1"/>
          </p:cNvSpPr>
          <p:nvPr>
            <p:ph type="title"/>
          </p:nvPr>
        </p:nvSpPr>
        <p:spPr/>
        <p:txBody>
          <a:bodyPr/>
          <a:lstStyle/>
          <a:p>
            <a:endParaRPr lang="en-US"/>
          </a:p>
        </p:txBody>
      </p:sp>
      <p:pic>
        <p:nvPicPr>
          <p:cNvPr id="5" name="Content Placeholder 4" descr="Cartoon character writing on a chalkboard&#10;&#10;AI-generated content may be incorrect.">
            <a:extLst>
              <a:ext uri="{FF2B5EF4-FFF2-40B4-BE49-F238E27FC236}">
                <a16:creationId xmlns:a16="http://schemas.microsoft.com/office/drawing/2014/main" id="{9F5EE0FD-9ED2-DA8F-C57F-F4E1D9BFE690}"/>
              </a:ext>
            </a:extLst>
          </p:cNvPr>
          <p:cNvPicPr>
            <a:picLocks noGrp="1" noChangeAspect="1"/>
          </p:cNvPicPr>
          <p:nvPr>
            <p:ph idx="1"/>
          </p:nvPr>
        </p:nvPicPr>
        <p:blipFill>
          <a:blip r:embed="rId2"/>
          <a:stretch>
            <a:fillRect/>
          </a:stretch>
        </p:blipFill>
        <p:spPr>
          <a:xfrm>
            <a:off x="1554278" y="0"/>
            <a:ext cx="9083444" cy="6858000"/>
          </a:xfrm>
        </p:spPr>
      </p:pic>
    </p:spTree>
    <p:extLst>
      <p:ext uri="{BB962C8B-B14F-4D97-AF65-F5344CB8AC3E}">
        <p14:creationId xmlns:p14="http://schemas.microsoft.com/office/powerpoint/2010/main" val="130648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1524000" y="-152400"/>
            <a:ext cx="10058400" cy="1325563"/>
          </a:xfrm>
        </p:spPr>
        <p:txBody>
          <a:bodyPr/>
          <a:lstStyle/>
          <a:p>
            <a:r>
              <a:rPr lang="en-US" altLang="en-US" sz="4000" dirty="0"/>
              <a:t>Then what about BIC? </a:t>
            </a:r>
            <a:br>
              <a:rPr lang="en-US" altLang="en-US" sz="4000" dirty="0"/>
            </a:br>
            <a:r>
              <a:rPr lang="en-US" altLang="en-US" sz="4000" dirty="0"/>
              <a:t>Is it just a similar alternative?</a:t>
            </a:r>
          </a:p>
        </p:txBody>
      </p:sp>
      <p:sp>
        <p:nvSpPr>
          <p:cNvPr id="73730" name="Content Placeholder 2"/>
          <p:cNvSpPr>
            <a:spLocks noGrp="1"/>
          </p:cNvSpPr>
          <p:nvPr>
            <p:ph idx="1"/>
          </p:nvPr>
        </p:nvSpPr>
        <p:spPr>
          <a:xfrm>
            <a:off x="1177636" y="3604550"/>
            <a:ext cx="10404764" cy="3200400"/>
          </a:xfrm>
        </p:spPr>
        <p:txBody>
          <a:bodyPr rtlCol="0">
            <a:normAutofit/>
          </a:bodyPr>
          <a:lstStyle/>
          <a:p>
            <a:pPr>
              <a:buFont typeface="Arial" panose="020B0604020202020204" pitchFamily="34" charset="0"/>
              <a:buChar char="•"/>
              <a:defRPr/>
            </a:pPr>
            <a:r>
              <a:rPr lang="en-US" altLang="en-US" dirty="0"/>
              <a:t>The penalty in BIC increases with the sample size</a:t>
            </a:r>
          </a:p>
          <a:p>
            <a:pPr>
              <a:buFont typeface="Arial" panose="020B0604020202020204" pitchFamily="34" charset="0"/>
              <a:buChar char="•"/>
              <a:defRPr/>
            </a:pPr>
            <a:r>
              <a:rPr lang="en-US" altLang="en-US" dirty="0"/>
              <a:t>AIC retains more complex models than BIC or p-values</a:t>
            </a:r>
          </a:p>
          <a:p>
            <a:pPr>
              <a:buFont typeface="Arial" panose="020B0604020202020204" pitchFamily="34" charset="0"/>
              <a:buChar char="•"/>
              <a:defRPr/>
            </a:pPr>
            <a:r>
              <a:rPr lang="en-US" altLang="en-US" dirty="0"/>
              <a:t>AIC chooses the model that gives the best prediction. It is </a:t>
            </a:r>
            <a:r>
              <a:rPr lang="en-US" altLang="en-US" b="1" dirty="0"/>
              <a:t>efficient</a:t>
            </a:r>
            <a:r>
              <a:rPr lang="en-US" altLang="en-US" dirty="0"/>
              <a:t> for prediction.</a:t>
            </a:r>
          </a:p>
          <a:p>
            <a:pPr>
              <a:buFont typeface="Arial" panose="020B0604020202020204" pitchFamily="34" charset="0"/>
              <a:buChar char="•"/>
              <a:defRPr/>
            </a:pPr>
            <a:r>
              <a:rPr lang="en-US" altLang="en-US" dirty="0"/>
              <a:t>BIC chooses the “correct” model if it is in the set.</a:t>
            </a:r>
          </a:p>
        </p:txBody>
      </p:sp>
      <p:sp>
        <p:nvSpPr>
          <p:cNvPr id="73731" name="TextBox 73730"/>
          <p:cNvSpPr txBox="1"/>
          <p:nvPr/>
        </p:nvSpPr>
        <p:spPr>
          <a:xfrm>
            <a:off x="3810000" y="1360489"/>
            <a:ext cx="4351338" cy="1697037"/>
          </a:xfrm>
          <a:prstGeom prst="rect">
            <a:avLst/>
          </a:prstGeom>
          <a:noFill/>
        </p:spPr>
        <p:txBody>
          <a:bodyPr wrap="square" lIns="0" tIns="0" rIns="0" bIns="0" anchor="ctr">
            <a:spAutoFit/>
          </a:bodyPr>
          <a:lstStyle/>
          <a:p>
            <a:r>
              <a:rPr sz="2200" b="0">
                <a:latin typeface="Cambria"/>
              </a:rPr>
              <a:t>AIC</a:t>
            </a:r>
            <a:r>
              <a:rPr sz="2200" b="0" baseline="-25000">
                <a:latin typeface="Cambria"/>
              </a:rPr>
              <a:t>i</a:t>
            </a:r>
            <a:r>
              <a:rPr sz="2200" b="0">
                <a:latin typeface="Cambria"/>
              </a:rPr>
              <a:t> = −2 log L</a:t>
            </a:r>
            <a:r>
              <a:rPr sz="2200" b="0" baseline="-25000">
                <a:latin typeface="Cambria"/>
              </a:rPr>
              <a:t>i</a:t>
            </a:r>
            <a:r>
              <a:rPr sz="2200" b="0">
                <a:latin typeface="Cambria"/>
              </a:rPr>
              <a:t> + 2 p</a:t>
            </a:r>
            <a:r>
              <a:rPr sz="2200" b="0" baseline="-25000">
                <a:latin typeface="Cambria"/>
              </a:rPr>
              <a:t>i</a:t>
            </a:r>
          </a:p>
          <a:p>
            <a:r>
              <a:rPr sz="2200" b="0">
                <a:latin typeface="Cambria"/>
              </a:rPr>
              <a:t>BIC</a:t>
            </a:r>
            <a:r>
              <a:rPr sz="2200" b="0" baseline="-25000">
                <a:latin typeface="Cambria"/>
              </a:rPr>
              <a:t>i</a:t>
            </a:r>
            <a:r>
              <a:rPr sz="2200" b="0">
                <a:latin typeface="Cambria"/>
              </a:rPr>
              <a:t> = −2 log L</a:t>
            </a:r>
            <a:r>
              <a:rPr sz="2200" b="0" baseline="-25000">
                <a:latin typeface="Cambria"/>
              </a:rPr>
              <a:t>i</a:t>
            </a:r>
            <a:r>
              <a:rPr sz="2200" b="0">
                <a:latin typeface="Cambria"/>
              </a:rPr>
              <a:t> + p</a:t>
            </a:r>
            <a:r>
              <a:rPr sz="2200" b="0" baseline="-25000">
                <a:latin typeface="Cambria"/>
              </a:rPr>
              <a:t>i</a:t>
            </a:r>
            <a:r>
              <a:rPr sz="2200" b="0">
                <a:latin typeface="Cambria"/>
              </a:rPr>
              <a:t> log n</a:t>
            </a:r>
          </a:p>
        </p:txBody>
      </p:sp>
    </p:spTree>
    <p:extLst>
      <p:ext uri="{BB962C8B-B14F-4D97-AF65-F5344CB8AC3E}">
        <p14:creationId xmlns:p14="http://schemas.microsoft.com/office/powerpoint/2010/main" val="1370248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C55EF-81C5-27E2-9AA3-CC2F6C9F3B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9F21D-B9FD-2988-3537-79C658F04237}"/>
              </a:ext>
            </a:extLst>
          </p:cNvPr>
          <p:cNvSpPr>
            <a:spLocks noGrp="1"/>
          </p:cNvSpPr>
          <p:nvPr>
            <p:ph type="title"/>
          </p:nvPr>
        </p:nvSpPr>
        <p:spPr/>
        <p:txBody>
          <a:bodyPr/>
          <a:lstStyle/>
          <a:p>
            <a:pPr algn="ctr"/>
            <a:r>
              <a:rPr lang="en-US" sz="4000" dirty="0">
                <a:solidFill>
                  <a:srgbClr val="2E3192"/>
                </a:solidFill>
                <a:latin typeface="Arial"/>
              </a:rPr>
              <a:t>Model selection — Why?</a:t>
            </a:r>
          </a:p>
        </p:txBody>
      </p:sp>
      <p:sp>
        <p:nvSpPr>
          <p:cNvPr id="3" name="Content Placeholder 2">
            <a:extLst>
              <a:ext uri="{FF2B5EF4-FFF2-40B4-BE49-F238E27FC236}">
                <a16:creationId xmlns:a16="http://schemas.microsoft.com/office/drawing/2014/main" id="{864A8742-5CA9-24E6-5E99-4BB0B86B8D13}"/>
              </a:ext>
            </a:extLst>
          </p:cNvPr>
          <p:cNvSpPr>
            <a:spLocks noGrp="1"/>
          </p:cNvSpPr>
          <p:nvPr>
            <p:ph idx="1"/>
          </p:nvPr>
        </p:nvSpPr>
        <p:spPr/>
        <p:txBody>
          <a:bodyPr/>
          <a:lstStyle/>
          <a:p>
            <a:pPr marL="457200" indent="-457200">
              <a:spcBef>
                <a:spcPts val="1200"/>
              </a:spcBef>
              <a:buFont typeface="Arial"/>
              <a:buChar char="•"/>
            </a:pPr>
            <a:r>
              <a:rPr lang="en-US" sz="2200" b="1" dirty="0">
                <a:solidFill>
                  <a:srgbClr val="202040"/>
                </a:solidFill>
                <a:latin typeface="Arial"/>
              </a:rPr>
              <a:t>Q: </a:t>
            </a:r>
            <a:r>
              <a:rPr lang="en-US" sz="2200" dirty="0">
                <a:solidFill>
                  <a:srgbClr val="202040"/>
                </a:solidFill>
                <a:latin typeface="Arial"/>
              </a:rPr>
              <a:t>Why not just include all explanatory variables?</a:t>
            </a:r>
          </a:p>
          <a:p>
            <a:pPr marL="457200" indent="-457200">
              <a:spcBef>
                <a:spcPts val="1200"/>
              </a:spcBef>
              <a:buFont typeface="Arial"/>
              <a:buChar char="•"/>
            </a:pPr>
            <a:r>
              <a:rPr lang="en-US" sz="2200" b="1" dirty="0">
                <a:solidFill>
                  <a:srgbClr val="202040"/>
                </a:solidFill>
                <a:latin typeface="Arial"/>
              </a:rPr>
              <a:t>A: </a:t>
            </a:r>
            <a:r>
              <a:rPr lang="en-US" sz="2200" dirty="0">
                <a:solidFill>
                  <a:srgbClr val="202040"/>
                </a:solidFill>
                <a:latin typeface="Arial"/>
              </a:rPr>
              <a:t>They will (almost certainly) be correlated.</a:t>
            </a:r>
          </a:p>
          <a:p>
            <a:pPr marL="0" indent="0">
              <a:spcBef>
                <a:spcPts val="1200"/>
              </a:spcBef>
              <a:buNone/>
            </a:pPr>
            <a:r>
              <a:rPr lang="en-US" sz="2200" dirty="0">
                <a:solidFill>
                  <a:srgbClr val="202040"/>
                </a:solidFill>
                <a:latin typeface="Arial"/>
              </a:rPr>
              <a:t>Correlation between explanatory variables…</a:t>
            </a:r>
          </a:p>
          <a:p>
            <a:pPr marL="914400" indent="-457200">
              <a:spcBef>
                <a:spcPts val="1200"/>
              </a:spcBef>
              <a:buFont typeface="Arial"/>
              <a:buChar char="–"/>
            </a:pPr>
            <a:r>
              <a:rPr lang="en-US" sz="2200" dirty="0">
                <a:solidFill>
                  <a:srgbClr val="2E3192"/>
                </a:solidFill>
                <a:latin typeface="Arial"/>
              </a:rPr>
              <a:t>makes it hard to identify important effects;</a:t>
            </a:r>
          </a:p>
          <a:p>
            <a:pPr marL="914400" indent="-457200">
              <a:spcBef>
                <a:spcPts val="1200"/>
              </a:spcBef>
              <a:buFont typeface="Arial"/>
              <a:buChar char="–"/>
            </a:pPr>
            <a:r>
              <a:rPr lang="en-US" sz="2200" dirty="0">
                <a:solidFill>
                  <a:srgbClr val="202040"/>
                </a:solidFill>
                <a:latin typeface="Arial"/>
              </a:rPr>
              <a:t>causes bias in effect sizes/parameter estimates;</a:t>
            </a:r>
          </a:p>
          <a:p>
            <a:pPr marL="914400" indent="-457200">
              <a:spcBef>
                <a:spcPts val="1200"/>
              </a:spcBef>
              <a:buFont typeface="Arial"/>
              <a:buChar char="–"/>
            </a:pPr>
            <a:r>
              <a:rPr lang="en-US" sz="2200" dirty="0">
                <a:solidFill>
                  <a:srgbClr val="FF0000"/>
                </a:solidFill>
                <a:latin typeface="Arial"/>
              </a:rPr>
              <a:t>leads to overfitting, and poor out-of-sample prediction.</a:t>
            </a:r>
          </a:p>
        </p:txBody>
      </p:sp>
    </p:spTree>
    <p:extLst>
      <p:ext uri="{BB962C8B-B14F-4D97-AF65-F5344CB8AC3E}">
        <p14:creationId xmlns:p14="http://schemas.microsoft.com/office/powerpoint/2010/main" val="688000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AIC vs BIC</a:t>
            </a:r>
          </a:p>
        </p:txBody>
      </p:sp>
      <p:sp>
        <p:nvSpPr>
          <p:cNvPr id="3" name="Content Placeholder 2"/>
          <p:cNvSpPr>
            <a:spLocks noGrp="1"/>
          </p:cNvSpPr>
          <p:nvPr>
            <p:ph idx="1"/>
          </p:nvPr>
        </p:nvSpPr>
        <p:spPr>
          <a:xfrm>
            <a:off x="596461" y="1690688"/>
            <a:ext cx="11269717" cy="4351338"/>
          </a:xfrm>
        </p:spPr>
        <p:txBody>
          <a:bodyPr>
            <a:normAutofit/>
          </a:bodyPr>
          <a:lstStyle/>
          <a:p>
            <a:r>
              <a:rPr lang="en-US" sz="3200" dirty="0"/>
              <a:t>“Theoretically, AIC is optimal in the sense of minimizing the mean square error of predictions, whereas a competing metric, the Bayesian Information Criterion (BIC; Schwarz </a:t>
            </a:r>
            <a:r>
              <a:rPr lang="en-US" sz="3200" b="1" u="sng" dirty="0">
                <a:hlinkClick r:id="rId2"/>
              </a:rPr>
              <a:t>1978</a:t>
            </a:r>
            <a:r>
              <a:rPr lang="en-US" sz="3200" dirty="0"/>
              <a:t>), is </a:t>
            </a:r>
            <a:r>
              <a:rPr lang="en-US" sz="3200" i="1" dirty="0"/>
              <a:t>consistent</a:t>
            </a:r>
            <a:r>
              <a:rPr lang="en-US" sz="3200" dirty="0"/>
              <a:t> – that is, it will tend to select the ‘true’ model as the sample size increases to infinity.”</a:t>
            </a:r>
          </a:p>
          <a:p>
            <a:endParaRPr lang="en-US" sz="3200" dirty="0"/>
          </a:p>
          <a:p>
            <a:r>
              <a:rPr lang="en-US" sz="3200" dirty="0"/>
              <a:t>AIC is asymptotically equivalent to leave-one-out </a:t>
            </a:r>
            <a:r>
              <a:rPr lang="en-US" sz="3200" dirty="0" err="1"/>
              <a:t>crossvalidation</a:t>
            </a:r>
            <a:r>
              <a:rPr lang="en-US" sz="3200" dirty="0"/>
              <a:t> (prediction), and BIC is most similar to inference (p-values)</a:t>
            </a:r>
          </a:p>
        </p:txBody>
      </p:sp>
    </p:spTree>
    <p:extLst>
      <p:ext uri="{BB962C8B-B14F-4D97-AF65-F5344CB8AC3E}">
        <p14:creationId xmlns:p14="http://schemas.microsoft.com/office/powerpoint/2010/main" val="8152468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12">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4" name="Table 3">
            <a:extLst>
              <a:ext uri="{FF2B5EF4-FFF2-40B4-BE49-F238E27FC236}">
                <a16:creationId xmlns:a16="http://schemas.microsoft.com/office/drawing/2014/main" id="{CCEC759C-174D-5AE2-1E32-1E6F1427B719}"/>
              </a:ext>
            </a:extLst>
          </p:cNvPr>
          <p:cNvGraphicFramePr>
            <a:graphicFrameLocks noGrp="1"/>
          </p:cNvGraphicFramePr>
          <p:nvPr>
            <p:extLst>
              <p:ext uri="{D42A27DB-BD31-4B8C-83A1-F6EECF244321}">
                <p14:modId xmlns:p14="http://schemas.microsoft.com/office/powerpoint/2010/main" val="1009989168"/>
              </p:ext>
            </p:extLst>
          </p:nvPr>
        </p:nvGraphicFramePr>
        <p:xfrm>
          <a:off x="228600" y="375555"/>
          <a:ext cx="11658602" cy="4659092"/>
        </p:xfrm>
        <a:graphic>
          <a:graphicData uri="http://schemas.openxmlformats.org/drawingml/2006/table">
            <a:tbl>
              <a:tblPr/>
              <a:tblGrid>
                <a:gridCol w="2251241">
                  <a:extLst>
                    <a:ext uri="{9D8B030D-6E8A-4147-A177-3AD203B41FA5}">
                      <a16:colId xmlns:a16="http://schemas.microsoft.com/office/drawing/2014/main" val="3373081683"/>
                    </a:ext>
                  </a:extLst>
                </a:gridCol>
                <a:gridCol w="2389905">
                  <a:extLst>
                    <a:ext uri="{9D8B030D-6E8A-4147-A177-3AD203B41FA5}">
                      <a16:colId xmlns:a16="http://schemas.microsoft.com/office/drawing/2014/main" val="1385205395"/>
                    </a:ext>
                  </a:extLst>
                </a:gridCol>
                <a:gridCol w="2251241">
                  <a:extLst>
                    <a:ext uri="{9D8B030D-6E8A-4147-A177-3AD203B41FA5}">
                      <a16:colId xmlns:a16="http://schemas.microsoft.com/office/drawing/2014/main" val="3538459267"/>
                    </a:ext>
                  </a:extLst>
                </a:gridCol>
                <a:gridCol w="2389905">
                  <a:extLst>
                    <a:ext uri="{9D8B030D-6E8A-4147-A177-3AD203B41FA5}">
                      <a16:colId xmlns:a16="http://schemas.microsoft.com/office/drawing/2014/main" val="4031514087"/>
                    </a:ext>
                  </a:extLst>
                </a:gridCol>
                <a:gridCol w="2376310">
                  <a:extLst>
                    <a:ext uri="{9D8B030D-6E8A-4147-A177-3AD203B41FA5}">
                      <a16:colId xmlns:a16="http://schemas.microsoft.com/office/drawing/2014/main" val="1870767616"/>
                    </a:ext>
                  </a:extLst>
                </a:gridCol>
              </a:tblGrid>
              <a:tr h="724313">
                <a:tc>
                  <a:txBody>
                    <a:bodyPr/>
                    <a:lstStyle/>
                    <a:p>
                      <a:pPr algn="l" fontAlgn="ctr">
                        <a:buNone/>
                      </a:pPr>
                      <a:r>
                        <a:rPr lang="en-US" sz="1900" b="0" i="0" u="none" strike="noStrike">
                          <a:effectLst/>
                          <a:latin typeface="Arial" panose="020B0604020202020204" pitchFamily="34" charset="0"/>
                        </a:rPr>
                        <a:t>Method</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Primary purpose</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Requires nested models?</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Complexity penalty</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Produces p-value?</a:t>
                      </a:r>
                    </a:p>
                  </a:txBody>
                  <a:tcPr marL="97880" marR="97880" marT="48940" marB="48940" anchor="ctr">
                    <a:lnL>
                      <a:noFill/>
                    </a:lnL>
                    <a:lnR>
                      <a:noFill/>
                    </a:lnR>
                    <a:lnT>
                      <a:noFill/>
                    </a:lnT>
                    <a:lnB>
                      <a:noFill/>
                    </a:lnB>
                    <a:noFill/>
                  </a:tcPr>
                </a:tc>
                <a:extLst>
                  <a:ext uri="{0D108BD9-81ED-4DB2-BD59-A6C34878D82A}">
                    <a16:rowId xmlns:a16="http://schemas.microsoft.com/office/drawing/2014/main" val="2076267016"/>
                  </a:ext>
                </a:extLst>
              </a:tr>
              <a:tr h="1898873">
                <a:tc>
                  <a:txBody>
                    <a:bodyPr/>
                    <a:lstStyle/>
                    <a:p>
                      <a:pPr algn="l" fontAlgn="ctr">
                        <a:buNone/>
                      </a:pPr>
                      <a:r>
                        <a:rPr lang="en-US" sz="1900" b="1" i="0" u="none" strike="noStrike">
                          <a:effectLst/>
                          <a:latin typeface="Arial" panose="020B0604020202020204" pitchFamily="34" charset="0"/>
                        </a:rPr>
                        <a:t>Likelihood Ratio Test (LRT)</a:t>
                      </a:r>
                      <a:endParaRPr lang="en-US" sz="1900" b="0" i="0" u="none" strike="noStrike">
                        <a:effectLst/>
                        <a:latin typeface="Arial" panose="020B0604020202020204" pitchFamily="34" charset="0"/>
                      </a:endParaRP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Test a specific null hypothesis</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Yes</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dirty="0">
                          <a:effectLst/>
                          <a:latin typeface="Arial" panose="020B0604020202020204" pitchFamily="34" charset="0"/>
                        </a:rPr>
                        <a:t>None; compares improvement in likelihood to chi^2 distribution</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Yes</a:t>
                      </a:r>
                    </a:p>
                  </a:txBody>
                  <a:tcPr marL="97880" marR="97880" marT="48940" marB="48940" anchor="ctr">
                    <a:lnL>
                      <a:noFill/>
                    </a:lnL>
                    <a:lnR>
                      <a:noFill/>
                    </a:lnR>
                    <a:lnT>
                      <a:noFill/>
                    </a:lnT>
                    <a:lnB>
                      <a:noFill/>
                    </a:lnB>
                    <a:noFill/>
                  </a:tcPr>
                </a:tc>
                <a:extLst>
                  <a:ext uri="{0D108BD9-81ED-4DB2-BD59-A6C34878D82A}">
                    <a16:rowId xmlns:a16="http://schemas.microsoft.com/office/drawing/2014/main" val="1926348458"/>
                  </a:ext>
                </a:extLst>
              </a:tr>
              <a:tr h="1017953">
                <a:tc>
                  <a:txBody>
                    <a:bodyPr/>
                    <a:lstStyle/>
                    <a:p>
                      <a:pPr algn="l" fontAlgn="ctr">
                        <a:buNone/>
                      </a:pPr>
                      <a:r>
                        <a:rPr lang="en-US" sz="1900" b="1" i="0" u="none" strike="noStrike">
                          <a:effectLst/>
                          <a:latin typeface="Arial" panose="020B0604020202020204" pitchFamily="34" charset="0"/>
                        </a:rPr>
                        <a:t>AIC</a:t>
                      </a:r>
                      <a:endParaRPr lang="en-US" sz="1900" b="0" i="0" u="none" strike="noStrike">
                        <a:effectLst/>
                        <a:latin typeface="Arial" panose="020B0604020202020204" pitchFamily="34" charset="0"/>
                      </a:endParaRP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Select the model expected to predict new data best</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No</a:t>
                      </a:r>
                    </a:p>
                  </a:txBody>
                  <a:tcPr marL="97880" marR="97880" marT="48940" marB="48940" anchor="ctr">
                    <a:lnL>
                      <a:noFill/>
                    </a:lnL>
                    <a:lnR>
                      <a:noFill/>
                    </a:lnR>
                    <a:lnT>
                      <a:noFill/>
                    </a:lnT>
                    <a:lnB>
                      <a:noFill/>
                    </a:lnB>
                    <a:noFill/>
                  </a:tcPr>
                </a:tc>
                <a:tc>
                  <a:txBody>
                    <a:bodyPr/>
                    <a:lstStyle/>
                    <a:p>
                      <a:pPr algn="l" fontAlgn="ctr">
                        <a:buNone/>
                      </a:pPr>
                      <a:r>
                        <a:rPr lang="en-US" sz="1900" b="1" i="0" u="none" strike="noStrike">
                          <a:effectLst/>
                          <a:latin typeface="Arial" panose="020B0604020202020204" pitchFamily="34" charset="0"/>
                        </a:rPr>
                        <a:t>2 AIC units per additional parameter</a:t>
                      </a:r>
                      <a:endParaRPr lang="en-US" sz="1900" b="0" i="0" u="none" strike="noStrike">
                        <a:effectLst/>
                        <a:latin typeface="Arial" panose="020B0604020202020204" pitchFamily="34" charset="0"/>
                      </a:endParaRP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No</a:t>
                      </a:r>
                    </a:p>
                  </a:txBody>
                  <a:tcPr marL="97880" marR="97880" marT="48940" marB="48940" anchor="ctr">
                    <a:lnL>
                      <a:noFill/>
                    </a:lnL>
                    <a:lnR>
                      <a:noFill/>
                    </a:lnR>
                    <a:lnT>
                      <a:noFill/>
                    </a:lnT>
                    <a:lnB>
                      <a:noFill/>
                    </a:lnB>
                    <a:noFill/>
                  </a:tcPr>
                </a:tc>
                <a:extLst>
                  <a:ext uri="{0D108BD9-81ED-4DB2-BD59-A6C34878D82A}">
                    <a16:rowId xmlns:a16="http://schemas.microsoft.com/office/drawing/2014/main" val="114917916"/>
                  </a:ext>
                </a:extLst>
              </a:tr>
              <a:tr h="1017953">
                <a:tc>
                  <a:txBody>
                    <a:bodyPr/>
                    <a:lstStyle/>
                    <a:p>
                      <a:pPr algn="l" fontAlgn="ctr">
                        <a:buNone/>
                      </a:pPr>
                      <a:r>
                        <a:rPr lang="en-US" sz="1900" b="1" i="0" u="none" strike="noStrike">
                          <a:effectLst/>
                          <a:latin typeface="Arial" panose="020B0604020202020204" pitchFamily="34" charset="0"/>
                        </a:rPr>
                        <a:t>BIC</a:t>
                      </a:r>
                      <a:endParaRPr lang="en-US" sz="1900" b="0" i="0" u="none" strike="noStrike">
                        <a:effectLst/>
                        <a:latin typeface="Arial" panose="020B0604020202020204" pitchFamily="34" charset="0"/>
                      </a:endParaRP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Select the simplest plausible data-generating model</a:t>
                      </a:r>
                    </a:p>
                  </a:txBody>
                  <a:tcPr marL="97880" marR="97880" marT="48940" marB="48940" anchor="ctr">
                    <a:lnL>
                      <a:noFill/>
                    </a:lnL>
                    <a:lnR>
                      <a:noFill/>
                    </a:lnR>
                    <a:lnT>
                      <a:noFill/>
                    </a:lnT>
                    <a:lnB>
                      <a:noFill/>
                    </a:lnB>
                    <a:noFill/>
                  </a:tcPr>
                </a:tc>
                <a:tc>
                  <a:txBody>
                    <a:bodyPr/>
                    <a:lstStyle/>
                    <a:p>
                      <a:pPr algn="l" fontAlgn="ctr">
                        <a:buNone/>
                      </a:pPr>
                      <a:r>
                        <a:rPr lang="en-US" sz="1900" b="0" i="0" u="none" strike="noStrike">
                          <a:effectLst/>
                          <a:latin typeface="Arial" panose="020B0604020202020204" pitchFamily="34" charset="0"/>
                        </a:rPr>
                        <a:t>No</a:t>
                      </a:r>
                    </a:p>
                  </a:txBody>
                  <a:tcPr marL="97880" marR="97880" marT="48940" marB="48940" anchor="ctr">
                    <a:lnL>
                      <a:noFill/>
                    </a:lnL>
                    <a:lnR>
                      <a:noFill/>
                    </a:lnR>
                    <a:lnT>
                      <a:noFill/>
                    </a:lnT>
                    <a:lnB>
                      <a:noFill/>
                    </a:lnB>
                    <a:noFill/>
                  </a:tcPr>
                </a:tc>
                <a:tc>
                  <a:txBody>
                    <a:bodyPr/>
                    <a:lstStyle/>
                    <a:p>
                      <a:pPr algn="l" fontAlgn="ctr">
                        <a:buNone/>
                      </a:pPr>
                      <a:r>
                        <a:rPr lang="en-US" sz="1900" b="1" i="0" u="none" strike="noStrike" dirty="0">
                          <a:effectLst/>
                          <a:latin typeface="Arial" panose="020B0604020202020204" pitchFamily="34" charset="0"/>
                        </a:rPr>
                        <a:t>Log(n) BIC units per additional parameter</a:t>
                      </a:r>
                      <a:endParaRPr lang="en-US" sz="1900" b="0" i="0" u="none" strike="noStrike" dirty="0">
                        <a:effectLst/>
                        <a:latin typeface="Arial" panose="020B0604020202020204" pitchFamily="34" charset="0"/>
                      </a:endParaRPr>
                    </a:p>
                  </a:txBody>
                  <a:tcPr marL="97880" marR="97880" marT="48940" marB="48940" anchor="ctr">
                    <a:lnL>
                      <a:noFill/>
                    </a:lnL>
                    <a:lnR>
                      <a:noFill/>
                    </a:lnR>
                    <a:lnT>
                      <a:noFill/>
                    </a:lnT>
                    <a:lnB>
                      <a:noFill/>
                    </a:lnB>
                    <a:noFill/>
                  </a:tcPr>
                </a:tc>
                <a:tc>
                  <a:txBody>
                    <a:bodyPr/>
                    <a:lstStyle/>
                    <a:p>
                      <a:pPr algn="l" fontAlgn="ctr">
                        <a:buNone/>
                      </a:pPr>
                      <a:r>
                        <a:rPr lang="en-US" sz="1900" b="0" i="0" u="none" strike="noStrike" dirty="0">
                          <a:effectLst/>
                          <a:latin typeface="Arial" panose="020B0604020202020204" pitchFamily="34" charset="0"/>
                        </a:rPr>
                        <a:t>No</a:t>
                      </a:r>
                    </a:p>
                  </a:txBody>
                  <a:tcPr marL="97880" marR="97880" marT="48940" marB="48940" anchor="ctr">
                    <a:lnL>
                      <a:noFill/>
                    </a:lnL>
                    <a:lnR>
                      <a:noFill/>
                    </a:lnR>
                    <a:lnT>
                      <a:noFill/>
                    </a:lnT>
                    <a:lnB>
                      <a:noFill/>
                    </a:lnB>
                    <a:noFill/>
                  </a:tcPr>
                </a:tc>
                <a:extLst>
                  <a:ext uri="{0D108BD9-81ED-4DB2-BD59-A6C34878D82A}">
                    <a16:rowId xmlns:a16="http://schemas.microsoft.com/office/drawing/2014/main" val="1173908686"/>
                  </a:ext>
                </a:extLst>
              </a:tr>
            </a:tbl>
          </a:graphicData>
        </a:graphic>
      </p:graphicFrame>
    </p:spTree>
    <p:extLst>
      <p:ext uri="{BB962C8B-B14F-4D97-AF65-F5344CB8AC3E}">
        <p14:creationId xmlns:p14="http://schemas.microsoft.com/office/powerpoint/2010/main" val="21272176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Grp="1" noChangeArrowheads="1"/>
          </p:cNvSpPr>
          <p:nvPr>
            <p:ph type="title"/>
          </p:nvPr>
        </p:nvSpPr>
        <p:spPr>
          <a:xfrm>
            <a:off x="284020" y="-48712"/>
            <a:ext cx="11755580" cy="1325563"/>
          </a:xfrm>
        </p:spPr>
        <p:txBody>
          <a:bodyPr>
            <a:noAutofit/>
          </a:bodyPr>
          <a:lstStyle/>
          <a:p>
            <a:pPr algn="ctr"/>
            <a:r>
              <a:rPr lang="en-US" sz="3200" dirty="0" err="1"/>
              <a:t>Crossvalidation</a:t>
            </a:r>
            <a:r>
              <a:rPr lang="en-US" sz="3200" dirty="0"/>
              <a:t>: Split data, train model, compare predictions to actual using test data. Repeat. </a:t>
            </a:r>
          </a:p>
        </p:txBody>
      </p:sp>
      <p:sp>
        <p:nvSpPr>
          <p:cNvPr id="390147" name="Rectangle 3"/>
          <p:cNvSpPr>
            <a:spLocks noGrp="1" noChangeArrowheads="1"/>
          </p:cNvSpPr>
          <p:nvPr>
            <p:ph type="body" idx="1"/>
          </p:nvPr>
        </p:nvSpPr>
        <p:spPr>
          <a:xfrm>
            <a:off x="284020" y="1495282"/>
            <a:ext cx="10515600" cy="4351338"/>
          </a:xfrm>
        </p:spPr>
        <p:txBody>
          <a:bodyPr/>
          <a:lstStyle/>
          <a:p>
            <a:r>
              <a:rPr lang="en-US" dirty="0"/>
              <a:t>k-fold </a:t>
            </a:r>
            <a:r>
              <a:rPr lang="en-US" dirty="0" err="1"/>
              <a:t>crossvalidation</a:t>
            </a:r>
            <a:endParaRPr lang="en-US" dirty="0"/>
          </a:p>
          <a:p>
            <a:endParaRPr lang="en-US" dirty="0"/>
          </a:p>
          <a:p>
            <a:endParaRPr lang="en-US" dirty="0"/>
          </a:p>
          <a:p>
            <a:endParaRPr lang="en-US" dirty="0"/>
          </a:p>
          <a:p>
            <a:endParaRPr lang="en-US" dirty="0"/>
          </a:p>
          <a:p>
            <a:endParaRPr lang="en-US" dirty="0"/>
          </a:p>
          <a:p>
            <a:r>
              <a:rPr lang="en-US" dirty="0"/>
              <a:t>Leave-one-out (n-fold </a:t>
            </a:r>
            <a:r>
              <a:rPr lang="en-US" dirty="0" err="1"/>
              <a:t>crossvalidation</a:t>
            </a:r>
            <a:r>
              <a:rPr lang="en-US" dirty="0"/>
              <a:t>)</a:t>
            </a:r>
          </a:p>
          <a:p>
            <a:pPr marL="0" indent="0">
              <a:buNone/>
            </a:pPr>
            <a:endParaRPr lang="en-US" dirty="0"/>
          </a:p>
        </p:txBody>
      </p:sp>
      <p:sp>
        <p:nvSpPr>
          <p:cNvPr id="390216" name="Rectangle 72"/>
          <p:cNvSpPr>
            <a:spLocks noChangeArrowheads="1"/>
          </p:cNvSpPr>
          <p:nvPr/>
        </p:nvSpPr>
        <p:spPr bwMode="auto">
          <a:xfrm>
            <a:off x="2854038" y="2265220"/>
            <a:ext cx="22860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17" name="Rectangle 73"/>
          <p:cNvSpPr>
            <a:spLocks noChangeArrowheads="1"/>
          </p:cNvSpPr>
          <p:nvPr/>
        </p:nvSpPr>
        <p:spPr bwMode="auto">
          <a:xfrm>
            <a:off x="5140038" y="2265220"/>
            <a:ext cx="22860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18" name="Rectangle 74"/>
          <p:cNvSpPr>
            <a:spLocks noChangeArrowheads="1"/>
          </p:cNvSpPr>
          <p:nvPr/>
        </p:nvSpPr>
        <p:spPr bwMode="auto">
          <a:xfrm>
            <a:off x="7426038" y="2265220"/>
            <a:ext cx="22860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19" name="Rectangle 75"/>
          <p:cNvSpPr>
            <a:spLocks noChangeArrowheads="1"/>
          </p:cNvSpPr>
          <p:nvPr/>
        </p:nvSpPr>
        <p:spPr bwMode="auto">
          <a:xfrm>
            <a:off x="2777838" y="3027220"/>
            <a:ext cx="2286000" cy="3048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0" name="Rectangle 76"/>
          <p:cNvSpPr>
            <a:spLocks noChangeArrowheads="1"/>
          </p:cNvSpPr>
          <p:nvPr/>
        </p:nvSpPr>
        <p:spPr bwMode="auto">
          <a:xfrm>
            <a:off x="5063838" y="3027220"/>
            <a:ext cx="2286000" cy="3048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1" name="Rectangle 77"/>
          <p:cNvSpPr>
            <a:spLocks noChangeArrowheads="1"/>
          </p:cNvSpPr>
          <p:nvPr/>
        </p:nvSpPr>
        <p:spPr bwMode="auto">
          <a:xfrm>
            <a:off x="7502238" y="3027220"/>
            <a:ext cx="2286000" cy="3048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2" name="Text Box 78"/>
          <p:cNvSpPr txBox="1">
            <a:spLocks noChangeArrowheads="1"/>
          </p:cNvSpPr>
          <p:nvPr/>
        </p:nvSpPr>
        <p:spPr bwMode="auto">
          <a:xfrm>
            <a:off x="3920838" y="2646221"/>
            <a:ext cx="251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t>Train</a:t>
            </a:r>
          </a:p>
        </p:txBody>
      </p:sp>
      <p:sp>
        <p:nvSpPr>
          <p:cNvPr id="390223" name="Text Box 79"/>
          <p:cNvSpPr txBox="1">
            <a:spLocks noChangeArrowheads="1"/>
          </p:cNvSpPr>
          <p:nvPr/>
        </p:nvSpPr>
        <p:spPr bwMode="auto">
          <a:xfrm>
            <a:off x="7349838" y="2646221"/>
            <a:ext cx="251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t>Test</a:t>
            </a:r>
          </a:p>
        </p:txBody>
      </p:sp>
      <p:grpSp>
        <p:nvGrpSpPr>
          <p:cNvPr id="390243" name="Group 99"/>
          <p:cNvGrpSpPr>
            <a:grpSpLocks/>
          </p:cNvGrpSpPr>
          <p:nvPr/>
        </p:nvGrpSpPr>
        <p:grpSpPr bwMode="auto">
          <a:xfrm>
            <a:off x="2701638" y="3484420"/>
            <a:ext cx="7162800" cy="838200"/>
            <a:chOff x="672" y="2160"/>
            <a:chExt cx="4512" cy="528"/>
          </a:xfrm>
        </p:grpSpPr>
        <p:sp>
          <p:nvSpPr>
            <p:cNvPr id="390224" name="Rectangle 80"/>
            <p:cNvSpPr>
              <a:spLocks noChangeArrowheads="1"/>
            </p:cNvSpPr>
            <p:nvPr/>
          </p:nvSpPr>
          <p:spPr bwMode="auto">
            <a:xfrm>
              <a:off x="720" y="2160"/>
              <a:ext cx="1440" cy="192"/>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5" name="Rectangle 81"/>
            <p:cNvSpPr>
              <a:spLocks noChangeArrowheads="1"/>
            </p:cNvSpPr>
            <p:nvPr/>
          </p:nvSpPr>
          <p:spPr bwMode="auto">
            <a:xfrm>
              <a:off x="2256" y="2160"/>
              <a:ext cx="1440"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6" name="Rectangle 82"/>
            <p:cNvSpPr>
              <a:spLocks noChangeArrowheads="1"/>
            </p:cNvSpPr>
            <p:nvPr/>
          </p:nvSpPr>
          <p:spPr bwMode="auto">
            <a:xfrm>
              <a:off x="3696" y="2160"/>
              <a:ext cx="1440"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7" name="Rectangle 83"/>
            <p:cNvSpPr>
              <a:spLocks noChangeArrowheads="1"/>
            </p:cNvSpPr>
            <p:nvPr/>
          </p:nvSpPr>
          <p:spPr bwMode="auto">
            <a:xfrm>
              <a:off x="672" y="2496"/>
              <a:ext cx="1440"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8" name="Rectangle 84"/>
            <p:cNvSpPr>
              <a:spLocks noChangeArrowheads="1"/>
            </p:cNvSpPr>
            <p:nvPr/>
          </p:nvSpPr>
          <p:spPr bwMode="auto">
            <a:xfrm>
              <a:off x="2208" y="2496"/>
              <a:ext cx="1440" cy="192"/>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29" name="Rectangle 85"/>
            <p:cNvSpPr>
              <a:spLocks noChangeArrowheads="1"/>
            </p:cNvSpPr>
            <p:nvPr/>
          </p:nvSpPr>
          <p:spPr bwMode="auto">
            <a:xfrm>
              <a:off x="3744" y="2496"/>
              <a:ext cx="1440"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90244" name="Group 100"/>
          <p:cNvGrpSpPr>
            <a:grpSpLocks/>
          </p:cNvGrpSpPr>
          <p:nvPr/>
        </p:nvGrpSpPr>
        <p:grpSpPr bwMode="auto">
          <a:xfrm>
            <a:off x="2854038" y="5008420"/>
            <a:ext cx="6858000" cy="1600200"/>
            <a:chOff x="816" y="3216"/>
            <a:chExt cx="4320" cy="1008"/>
          </a:xfrm>
        </p:grpSpPr>
        <p:sp>
          <p:nvSpPr>
            <p:cNvPr id="390230" name="Rectangle 86"/>
            <p:cNvSpPr>
              <a:spLocks noChangeArrowheads="1"/>
            </p:cNvSpPr>
            <p:nvPr/>
          </p:nvSpPr>
          <p:spPr bwMode="auto">
            <a:xfrm>
              <a:off x="1152" y="3216"/>
              <a:ext cx="3984"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33" name="Oval 89"/>
            <p:cNvSpPr>
              <a:spLocks noChangeArrowheads="1"/>
            </p:cNvSpPr>
            <p:nvPr/>
          </p:nvSpPr>
          <p:spPr bwMode="auto">
            <a:xfrm>
              <a:off x="816" y="3216"/>
              <a:ext cx="192" cy="192"/>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34" name="Rectangle 90"/>
            <p:cNvSpPr>
              <a:spLocks noChangeArrowheads="1"/>
            </p:cNvSpPr>
            <p:nvPr/>
          </p:nvSpPr>
          <p:spPr bwMode="auto">
            <a:xfrm>
              <a:off x="1488" y="3504"/>
              <a:ext cx="3648"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35" name="Oval 91"/>
            <p:cNvSpPr>
              <a:spLocks noChangeArrowheads="1"/>
            </p:cNvSpPr>
            <p:nvPr/>
          </p:nvSpPr>
          <p:spPr bwMode="auto">
            <a:xfrm>
              <a:off x="1152" y="3504"/>
              <a:ext cx="192" cy="192"/>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36" name="Rectangle 92"/>
            <p:cNvSpPr>
              <a:spLocks noChangeArrowheads="1"/>
            </p:cNvSpPr>
            <p:nvPr/>
          </p:nvSpPr>
          <p:spPr bwMode="auto">
            <a:xfrm>
              <a:off x="816" y="4032"/>
              <a:ext cx="3984"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37" name="Oval 93"/>
            <p:cNvSpPr>
              <a:spLocks noChangeArrowheads="1"/>
            </p:cNvSpPr>
            <p:nvPr/>
          </p:nvSpPr>
          <p:spPr bwMode="auto">
            <a:xfrm>
              <a:off x="4944" y="4032"/>
              <a:ext cx="192" cy="192"/>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38" name="Rectangle 94"/>
            <p:cNvSpPr>
              <a:spLocks noChangeArrowheads="1"/>
            </p:cNvSpPr>
            <p:nvPr/>
          </p:nvSpPr>
          <p:spPr bwMode="auto">
            <a:xfrm>
              <a:off x="816" y="3504"/>
              <a:ext cx="192" cy="192"/>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239" name="Oval 95"/>
            <p:cNvSpPr>
              <a:spLocks noChangeArrowheads="1"/>
            </p:cNvSpPr>
            <p:nvPr/>
          </p:nvSpPr>
          <p:spPr bwMode="auto">
            <a:xfrm>
              <a:off x="2592" y="3744"/>
              <a:ext cx="48" cy="4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390240" name="Oval 96"/>
            <p:cNvSpPr>
              <a:spLocks noChangeArrowheads="1"/>
            </p:cNvSpPr>
            <p:nvPr/>
          </p:nvSpPr>
          <p:spPr bwMode="auto">
            <a:xfrm>
              <a:off x="2592" y="3840"/>
              <a:ext cx="48" cy="4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390241" name="Oval 97"/>
            <p:cNvSpPr>
              <a:spLocks noChangeArrowheads="1"/>
            </p:cNvSpPr>
            <p:nvPr/>
          </p:nvSpPr>
          <p:spPr bwMode="auto">
            <a:xfrm>
              <a:off x="2592" y="3936"/>
              <a:ext cx="48" cy="4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grpSp>
      <p:sp>
        <p:nvSpPr>
          <p:cNvPr id="390242" name="Text Box 98"/>
          <p:cNvSpPr txBox="1">
            <a:spLocks noChangeArrowheads="1"/>
          </p:cNvSpPr>
          <p:nvPr/>
        </p:nvSpPr>
        <p:spPr bwMode="auto">
          <a:xfrm>
            <a:off x="1711038" y="2189021"/>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Dataset</a:t>
            </a:r>
          </a:p>
        </p:txBody>
      </p:sp>
    </p:spTree>
    <p:extLst>
      <p:ext uri="{BB962C8B-B14F-4D97-AF65-F5344CB8AC3E}">
        <p14:creationId xmlns:p14="http://schemas.microsoft.com/office/powerpoint/2010/main" val="14638324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411" y="-117196"/>
            <a:ext cx="10515600" cy="1325563"/>
          </a:xfrm>
        </p:spPr>
        <p:txBody>
          <a:bodyPr/>
          <a:lstStyle/>
          <a:p>
            <a:r>
              <a:rPr lang="en-US" dirty="0"/>
              <a:t>Recommended Readings</a:t>
            </a:r>
          </a:p>
        </p:txBody>
      </p:sp>
      <p:sp>
        <p:nvSpPr>
          <p:cNvPr id="3" name="Content Placeholder 2"/>
          <p:cNvSpPr>
            <a:spLocks noGrp="1"/>
          </p:cNvSpPr>
          <p:nvPr>
            <p:ph idx="1"/>
          </p:nvPr>
        </p:nvSpPr>
        <p:spPr>
          <a:xfrm>
            <a:off x="466411" y="1453835"/>
            <a:ext cx="10817888" cy="4585224"/>
          </a:xfrm>
        </p:spPr>
        <p:txBody>
          <a:bodyPr>
            <a:normAutofit fontScale="85000" lnSpcReduction="20000"/>
          </a:bodyPr>
          <a:lstStyle/>
          <a:p>
            <a:r>
              <a:rPr lang="en-US" dirty="0" err="1"/>
              <a:t>Aho</a:t>
            </a:r>
            <a:r>
              <a:rPr lang="en-US" dirty="0"/>
              <a:t> et al. 2014 “Model selection for ecologists: The worldviews of AIC and BIC”. Ecology</a:t>
            </a:r>
          </a:p>
          <a:p>
            <a:r>
              <a:rPr lang="en-US" dirty="0" err="1"/>
              <a:t>Shmueli</a:t>
            </a:r>
            <a:r>
              <a:rPr lang="en-US" dirty="0"/>
              <a:t> 2010 “To explain or to predict”. Statistical Science</a:t>
            </a:r>
          </a:p>
          <a:p>
            <a:r>
              <a:rPr lang="en-US" dirty="0" err="1"/>
              <a:t>Murtaugh</a:t>
            </a:r>
            <a:r>
              <a:rPr lang="en-US" dirty="0"/>
              <a:t> 2007 “Simplicity and complexity in ecological data analysis”. Ecology</a:t>
            </a:r>
          </a:p>
          <a:p>
            <a:r>
              <a:rPr lang="en-US" dirty="0"/>
              <a:t>Arnold </a:t>
            </a:r>
            <a:r>
              <a:rPr lang="en-US" dirty="0">
                <a:latin typeface="Calibri" panose="020F0502020204030204" pitchFamily="34" charset="0"/>
                <a:cs typeface="Calibri" panose="020F0502020204030204" pitchFamily="34" charset="0"/>
              </a:rPr>
              <a:t>2010 “</a:t>
            </a:r>
            <a:r>
              <a:rPr lang="en-US" i="0" dirty="0">
                <a:solidFill>
                  <a:srgbClr val="1C1D1E"/>
                </a:solidFill>
                <a:effectLst/>
                <a:highlight>
                  <a:srgbClr val="FFFFFF"/>
                </a:highlight>
                <a:latin typeface="Calibri" panose="020F0502020204030204" pitchFamily="34" charset="0"/>
                <a:cs typeface="Calibri" panose="020F0502020204030204" pitchFamily="34" charset="0"/>
              </a:rPr>
              <a:t>Uninformative Parameters and Model Selection Using Akaike's Information Criterion” JWM</a:t>
            </a:r>
          </a:p>
          <a:p>
            <a:r>
              <a:rPr lang="en-US" dirty="0">
                <a:latin typeface="Calibri" panose="020F0502020204030204" pitchFamily="34" charset="0"/>
                <a:cs typeface="Calibri" panose="020F0502020204030204" pitchFamily="34" charset="0"/>
              </a:rPr>
              <a:t>”Murtaugh </a:t>
            </a:r>
            <a:r>
              <a:rPr lang="en-US" dirty="0"/>
              <a:t>2014 “In defense of P-values”. Ecology</a:t>
            </a:r>
          </a:p>
          <a:p>
            <a:r>
              <a:rPr lang="en-US" dirty="0" err="1"/>
              <a:t>Fieberg</a:t>
            </a:r>
            <a:r>
              <a:rPr lang="en-US" dirty="0"/>
              <a:t> and Johnson 2015 “MMI: </a:t>
            </a:r>
            <a:r>
              <a:rPr lang="en-US" dirty="0" err="1"/>
              <a:t>Multimodel</a:t>
            </a:r>
            <a:r>
              <a:rPr lang="en-US" dirty="0"/>
              <a:t> Inference or Models </a:t>
            </a:r>
            <a:r>
              <a:rPr lang="en-US" dirty="0">
                <a:latin typeface="Calibri" panose="020F0502020204030204" pitchFamily="34" charset="0"/>
                <a:cs typeface="Calibri" panose="020F0502020204030204" pitchFamily="34" charset="0"/>
              </a:rPr>
              <a:t>With Management Implications?”. Journal of Wildlife Management </a:t>
            </a:r>
          </a:p>
          <a:p>
            <a:r>
              <a:rPr lang="en-US" dirty="0">
                <a:latin typeface="Calibri" panose="020F0502020204030204" pitchFamily="34" charset="0"/>
                <a:cs typeface="Calibri" panose="020F0502020204030204" pitchFamily="34" charset="0"/>
              </a:rPr>
              <a:t>Sutherland et al. 2023 “Practical advice on variable selection and reporting using Akaike information criterion. Proceedings B</a:t>
            </a:r>
          </a:p>
          <a:p>
            <a:r>
              <a:rPr lang="en-US" dirty="0" err="1">
                <a:latin typeface="Calibri" panose="020F0502020204030204" pitchFamily="34" charset="0"/>
                <a:cs typeface="Calibri" panose="020F0502020204030204" pitchFamily="34" charset="0"/>
              </a:rPr>
              <a:t>Bolker</a:t>
            </a:r>
            <a:r>
              <a:rPr lang="en-US" dirty="0">
                <a:latin typeface="Calibri" panose="020F0502020204030204" pitchFamily="34" charset="0"/>
                <a:cs typeface="Calibri" panose="020F0502020204030204" pitchFamily="34" charset="0"/>
              </a:rPr>
              <a:t> 2024 “</a:t>
            </a:r>
            <a:r>
              <a:rPr lang="en-US" i="0" dirty="0" err="1">
                <a:solidFill>
                  <a:srgbClr val="000000"/>
                </a:solidFill>
                <a:effectLst/>
                <a:highlight>
                  <a:srgbClr val="FFFFFF"/>
                </a:highlight>
                <a:latin typeface="Calibri" panose="020F0502020204030204" pitchFamily="34" charset="0"/>
                <a:cs typeface="Calibri" panose="020F0502020204030204" pitchFamily="34" charset="0"/>
              </a:rPr>
              <a:t>Multimodel</a:t>
            </a:r>
            <a:r>
              <a:rPr lang="en-US" i="0" dirty="0">
                <a:solidFill>
                  <a:srgbClr val="000000"/>
                </a:solidFill>
                <a:effectLst/>
                <a:highlight>
                  <a:srgbClr val="FFFFFF"/>
                </a:highlight>
                <a:latin typeface="Calibri" panose="020F0502020204030204" pitchFamily="34" charset="0"/>
                <a:cs typeface="Calibri" panose="020F0502020204030204" pitchFamily="34" charset="0"/>
              </a:rPr>
              <a:t> Approaches Are Not the Best Way to Understand Multifactorial Systems</a:t>
            </a:r>
            <a:r>
              <a:rPr lang="en-US" dirty="0">
                <a:latin typeface="Calibri" panose="020F0502020204030204" pitchFamily="34" charset="0"/>
                <a:cs typeface="Calibri" panose="020F0502020204030204" pitchFamily="34" charset="0"/>
              </a:rPr>
              <a:t>”. Entropy</a:t>
            </a:r>
          </a:p>
          <a:p>
            <a:endParaRPr lang="en-US" dirty="0"/>
          </a:p>
        </p:txBody>
      </p:sp>
    </p:spTree>
    <p:extLst>
      <p:ext uri="{BB962C8B-B14F-4D97-AF65-F5344CB8AC3E}">
        <p14:creationId xmlns:p14="http://schemas.microsoft.com/office/powerpoint/2010/main" val="333524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ournal article header: Murtaugh 2007, &quot;Simplicity and Complexity in Ecological Data Analysis,&quot; Ecology, with abstract arguing analyses are often needlessly complic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688" y="0"/>
            <a:ext cx="9765792" cy="4335535"/>
          </a:xfrm>
          <a:prstGeom prst="rect">
            <a:avLst/>
          </a:prstGeom>
        </p:spPr>
      </p:pic>
      <p:pic>
        <p:nvPicPr>
          <p:cNvPr id="5" name="Picture 4" descr="Quote in italics: a professor says they could test hypotheses with simple t tests but want something more elegant to fit a better journal. Attributed to an Oregon State University professor requesting statistical help."/>
          <p:cNvPicPr>
            <a:picLocks noChangeAspect="1"/>
          </p:cNvPicPr>
          <p:nvPr/>
        </p:nvPicPr>
        <p:blipFill>
          <a:blip r:embed="rId3"/>
          <a:stretch>
            <a:fillRect/>
          </a:stretch>
        </p:blipFill>
        <p:spPr>
          <a:xfrm>
            <a:off x="3260852" y="4800600"/>
            <a:ext cx="5816600" cy="1828800"/>
          </a:xfrm>
          <a:prstGeom prst="rect">
            <a:avLst/>
          </a:prstGeom>
        </p:spPr>
      </p:pic>
    </p:spTree>
    <p:extLst>
      <p:ext uri="{BB962C8B-B14F-4D97-AF65-F5344CB8AC3E}">
        <p14:creationId xmlns:p14="http://schemas.microsoft.com/office/powerpoint/2010/main" val="984496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4300" y="440072"/>
            <a:ext cx="4610100" cy="1325563"/>
          </a:xfrm>
        </p:spPr>
        <p:txBody>
          <a:bodyPr>
            <a:normAutofit/>
          </a:bodyPr>
          <a:lstStyle/>
          <a:p>
            <a:r>
              <a:rPr lang="en-US" sz="3200" dirty="0"/>
              <a:t>Don’t take my word for it</a:t>
            </a:r>
            <a:r>
              <a:rPr lang="mr-IN" sz="3200" dirty="0"/>
              <a:t>…</a:t>
            </a:r>
            <a:endParaRPr lang="en-US"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790" y="0"/>
            <a:ext cx="7687690" cy="2590800"/>
          </a:xfrm>
        </p:spPr>
      </p:pic>
      <p:sp>
        <p:nvSpPr>
          <p:cNvPr id="5" name="TextBox 4"/>
          <p:cNvSpPr txBox="1"/>
          <p:nvPr/>
        </p:nvSpPr>
        <p:spPr>
          <a:xfrm>
            <a:off x="468351" y="3107470"/>
            <a:ext cx="11318488" cy="1200329"/>
          </a:xfrm>
          <a:prstGeom prst="rect">
            <a:avLst/>
          </a:prstGeom>
          <a:noFill/>
        </p:spPr>
        <p:txBody>
          <a:bodyPr wrap="square" rtlCol="0">
            <a:spAutoFit/>
          </a:bodyPr>
          <a:lstStyle/>
          <a:p>
            <a:r>
              <a:rPr lang="en-US" dirty="0"/>
              <a:t>One way to avoid some of the problems associated with model selection is to “just say no” to data-driven model selection—in other words, ﬁt a single pre-speciﬁed model, one in which all explanatory variables are chosen prior to looking at their relationship with the response variable, and then use this model for inference (Harrell 2001, </a:t>
            </a:r>
            <a:r>
              <a:rPr lang="en-US" dirty="0" err="1"/>
              <a:t>Babyak</a:t>
            </a:r>
            <a:r>
              <a:rPr lang="en-US" dirty="0"/>
              <a:t> 2004, Whittingham et al. 2006, </a:t>
            </a:r>
            <a:r>
              <a:rPr lang="en-US" dirty="0" err="1"/>
              <a:t>Guidice</a:t>
            </a:r>
            <a:r>
              <a:rPr lang="en-US" dirty="0"/>
              <a:t> et al. 2012).</a:t>
            </a:r>
          </a:p>
        </p:txBody>
      </p:sp>
    </p:spTree>
    <p:extLst>
      <p:ext uri="{BB962C8B-B14F-4D97-AF65-F5344CB8AC3E}">
        <p14:creationId xmlns:p14="http://schemas.microsoft.com/office/powerpoint/2010/main" val="1130442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933699"/>
            <a:ext cx="10515600" cy="3167063"/>
          </a:xfrm>
        </p:spPr>
        <p:txBody>
          <a:bodyPr/>
          <a:lstStyle/>
          <a:p>
            <a:r>
              <a:rPr lang="en-US" dirty="0"/>
              <a:t>“If researchers want to accurately estimate the strength of multiple competing ecological processes along with reliable confidence intervals, their best hope is to use full (maximal) statistical models after making principled, </a:t>
            </a:r>
            <a:r>
              <a:rPr lang="en-US" i="1" dirty="0"/>
              <a:t>a priori </a:t>
            </a:r>
            <a:r>
              <a:rPr lang="en-US" dirty="0"/>
              <a:t>decisions about which predictors to include. “</a:t>
            </a:r>
          </a:p>
          <a:p>
            <a:endParaRPr lang="en-US" dirty="0"/>
          </a:p>
        </p:txBody>
      </p:sp>
      <p:pic>
        <p:nvPicPr>
          <p:cNvPr id="6" name="Picture 5" descr="Multi-panel plot of relative probability of selection versus canopy cover, distance to road, distance to water, and ruggedness, one row per species, with fitted curves and shaded confidence bands."/>
          <p:cNvPicPr>
            <a:picLocks noChangeAspect="1"/>
          </p:cNvPicPr>
          <p:nvPr/>
        </p:nvPicPr>
        <p:blipFill>
          <a:blip r:embed="rId2"/>
          <a:stretch>
            <a:fillRect/>
          </a:stretch>
        </p:blipFill>
        <p:spPr>
          <a:xfrm>
            <a:off x="-9525" y="0"/>
            <a:ext cx="6459257" cy="2206645"/>
          </a:xfrm>
          <a:prstGeom prst="rect">
            <a:avLst/>
          </a:prstGeom>
        </p:spPr>
      </p:pic>
      <p:sp>
        <p:nvSpPr>
          <p:cNvPr id="7" name="Title 1"/>
          <p:cNvSpPr txBox="1">
            <a:spLocks/>
          </p:cNvSpPr>
          <p:nvPr/>
        </p:nvSpPr>
        <p:spPr>
          <a:xfrm>
            <a:off x="7734300" y="440072"/>
            <a:ext cx="46101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t>Don’t take my word for it</a:t>
            </a:r>
            <a:r>
              <a:rPr lang="mr-IN" sz="3200"/>
              <a:t>…</a:t>
            </a:r>
            <a:endParaRPr lang="en-US" sz="3200" dirty="0"/>
          </a:p>
        </p:txBody>
      </p:sp>
      <p:sp>
        <p:nvSpPr>
          <p:cNvPr id="2" name="TextBox 1">
            <a:extLst>
              <a:ext uri="{FF2B5EF4-FFF2-40B4-BE49-F238E27FC236}">
                <a16:creationId xmlns:a16="http://schemas.microsoft.com/office/drawing/2014/main" id="{D4209813-2DE1-51FF-FDDB-74CC992238B0}"/>
              </a:ext>
            </a:extLst>
          </p:cNvPr>
          <p:cNvSpPr txBox="1"/>
          <p:nvPr/>
        </p:nvSpPr>
        <p:spPr>
          <a:xfrm>
            <a:off x="838200" y="6417928"/>
            <a:ext cx="10155922" cy="369332"/>
          </a:xfrm>
          <a:prstGeom prst="rect">
            <a:avLst/>
          </a:prstGeom>
          <a:noFill/>
        </p:spPr>
        <p:txBody>
          <a:bodyPr wrap="none" rtlCol="0">
            <a:spAutoFit/>
          </a:bodyPr>
          <a:lstStyle/>
          <a:p>
            <a:r>
              <a:rPr lang="en-US" dirty="0"/>
              <a:t>Left as a preprint for years until Bolker finally submitted it to a journal after we chatted about this problem</a:t>
            </a:r>
          </a:p>
        </p:txBody>
      </p:sp>
    </p:spTree>
    <p:extLst>
      <p:ext uri="{BB962C8B-B14F-4D97-AF65-F5344CB8AC3E}">
        <p14:creationId xmlns:p14="http://schemas.microsoft.com/office/powerpoint/2010/main" val="618075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8000" y="0"/>
            <a:ext cx="9613900" cy="3467100"/>
          </a:xfrm>
        </p:spPr>
      </p:pic>
      <p:sp>
        <p:nvSpPr>
          <p:cNvPr id="6" name="Rectangle 5"/>
          <p:cNvSpPr/>
          <p:nvPr/>
        </p:nvSpPr>
        <p:spPr>
          <a:xfrm>
            <a:off x="104775" y="3638550"/>
            <a:ext cx="12087225" cy="923330"/>
          </a:xfrm>
          <a:prstGeom prst="rect">
            <a:avLst/>
          </a:prstGeom>
        </p:spPr>
        <p:txBody>
          <a:bodyPr wrap="square">
            <a:spAutoFit/>
          </a:bodyPr>
          <a:lstStyle/>
          <a:p>
            <a:r>
              <a:rPr lang="en-US" dirty="0">
                <a:solidFill>
                  <a:srgbClr val="1C1D1E"/>
                </a:solidFill>
                <a:latin typeface="Calibri" charset="0"/>
                <a:ea typeface="Calibri" charset="0"/>
                <a:cs typeface="Calibri" charset="0"/>
              </a:rPr>
              <a:t>The associated sums of AIC model weights recommended to assess relative importance of individual predictors are really a measure of relative importance of models, with little information about contributions by individual predictors compared to other measures of relative importance based on effects size or variance reduction.</a:t>
            </a:r>
            <a:endParaRPr lang="en-US" dirty="0">
              <a:latin typeface="Calibri" charset="0"/>
              <a:ea typeface="Calibri" charset="0"/>
              <a:cs typeface="Calibri" charset="0"/>
            </a:endParaRPr>
          </a:p>
        </p:txBody>
      </p:sp>
      <p:sp>
        <p:nvSpPr>
          <p:cNvPr id="7" name="TextBox 6"/>
          <p:cNvSpPr txBox="1"/>
          <p:nvPr/>
        </p:nvSpPr>
        <p:spPr>
          <a:xfrm>
            <a:off x="71322" y="4804785"/>
            <a:ext cx="12058650" cy="1754326"/>
          </a:xfrm>
          <a:prstGeom prst="rect">
            <a:avLst/>
          </a:prstGeom>
          <a:noFill/>
        </p:spPr>
        <p:txBody>
          <a:bodyPr wrap="square" rtlCol="0">
            <a:spAutoFit/>
          </a:bodyPr>
          <a:lstStyle/>
          <a:p>
            <a:r>
              <a:rPr lang="en-US" dirty="0"/>
              <a:t>The standardized estimates or equivalently the </a:t>
            </a:r>
            <a:r>
              <a:rPr lang="en-US" i="1" dirty="0"/>
              <a:t>t</a:t>
            </a:r>
            <a:r>
              <a:rPr lang="en-US" dirty="0"/>
              <a:t> statistics on unstandardized estimates also can be used to provide more informative measures of relative importance than sums of AIC weights. Finally, I illustrate how seriously compromised statistical interpretations and predictions can be for all three of these flawed practices by critiquing their use in a recent species distribution modeling technique developed for predicting Greater Sage‐Grouse (</a:t>
            </a:r>
            <a:r>
              <a:rPr lang="en-US" i="1" dirty="0" err="1"/>
              <a:t>Centrocercus</a:t>
            </a:r>
            <a:r>
              <a:rPr lang="en-US" i="1" dirty="0"/>
              <a:t> </a:t>
            </a:r>
            <a:r>
              <a:rPr lang="en-US" i="1" dirty="0" err="1"/>
              <a:t>urophasianus</a:t>
            </a:r>
            <a:r>
              <a:rPr lang="en-US" dirty="0"/>
              <a:t>) distribution in Colorado, USA. These model averaging issues are common in other ecological literature and ought to be discontinued if we are to make effective scientific contributions to ecological knowledge and conservation of natural resources.</a:t>
            </a:r>
          </a:p>
        </p:txBody>
      </p:sp>
      <p:sp>
        <p:nvSpPr>
          <p:cNvPr id="8" name="Title 1"/>
          <p:cNvSpPr>
            <a:spLocks noGrp="1"/>
          </p:cNvSpPr>
          <p:nvPr>
            <p:ph type="title"/>
          </p:nvPr>
        </p:nvSpPr>
        <p:spPr>
          <a:xfrm>
            <a:off x="7734300" y="138990"/>
            <a:ext cx="4610100" cy="1325563"/>
          </a:xfrm>
        </p:spPr>
        <p:txBody>
          <a:bodyPr>
            <a:normAutofit/>
          </a:bodyPr>
          <a:lstStyle/>
          <a:p>
            <a:r>
              <a:rPr lang="en-US" sz="3200" dirty="0"/>
              <a:t>Don’t take my word for it</a:t>
            </a:r>
            <a:r>
              <a:rPr lang="mr-IN" sz="3200" dirty="0"/>
              <a:t>…</a:t>
            </a:r>
            <a:endParaRPr lang="en-US" sz="3200" dirty="0"/>
          </a:p>
        </p:txBody>
      </p:sp>
    </p:spTree>
    <p:extLst>
      <p:ext uri="{BB962C8B-B14F-4D97-AF65-F5344CB8AC3E}">
        <p14:creationId xmlns:p14="http://schemas.microsoft.com/office/powerpoint/2010/main" val="676740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8C135-D483-82D1-6E59-58FAECF6E0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6792E-7439-7DB1-6307-908ECCFBA886}"/>
              </a:ext>
            </a:extLst>
          </p:cNvPr>
          <p:cNvSpPr>
            <a:spLocks noGrp="1"/>
          </p:cNvSpPr>
          <p:nvPr>
            <p:ph type="title"/>
          </p:nvPr>
        </p:nvSpPr>
        <p:spPr/>
        <p:txBody>
          <a:bodyPr/>
          <a:lstStyle/>
          <a:p>
            <a:pPr algn="ctr"/>
            <a:r>
              <a:rPr lang="en-US" sz="4000" dirty="0">
                <a:solidFill>
                  <a:srgbClr val="2E3192"/>
                </a:solidFill>
                <a:latin typeface="Arial"/>
              </a:rPr>
              <a:t>Fit?</a:t>
            </a:r>
          </a:p>
        </p:txBody>
      </p:sp>
      <p:sp>
        <p:nvSpPr>
          <p:cNvPr id="3" name="Content Placeholder 2">
            <a:extLst>
              <a:ext uri="{FF2B5EF4-FFF2-40B4-BE49-F238E27FC236}">
                <a16:creationId xmlns:a16="http://schemas.microsoft.com/office/drawing/2014/main" id="{97EC3889-C678-9C45-24A6-C1F5396A85B4}"/>
              </a:ext>
            </a:extLst>
          </p:cNvPr>
          <p:cNvSpPr>
            <a:spLocks noGrp="1"/>
          </p:cNvSpPr>
          <p:nvPr>
            <p:ph idx="1"/>
          </p:nvPr>
        </p:nvSpPr>
        <p:spPr/>
        <p:txBody>
          <a:bodyPr/>
          <a:lstStyle/>
          <a:p>
            <a:pPr marL="457200" indent="-457200">
              <a:spcBef>
                <a:spcPts val="1200"/>
              </a:spcBef>
              <a:buFont typeface="Arial"/>
              <a:buChar char="•"/>
            </a:pPr>
            <a:r>
              <a:rPr lang="en-US" sz="2200" dirty="0">
                <a:solidFill>
                  <a:srgbClr val="202040"/>
                </a:solidFill>
                <a:latin typeface="Arial"/>
              </a:rPr>
              <a:t>Compare “fit” of different models</a:t>
            </a:r>
          </a:p>
          <a:p>
            <a:pPr marL="457200" indent="-457200">
              <a:spcBef>
                <a:spcPts val="1200"/>
              </a:spcBef>
              <a:buFont typeface="Arial"/>
              <a:buChar char="•"/>
            </a:pPr>
            <a:r>
              <a:rPr lang="en-US" sz="2200" dirty="0">
                <a:solidFill>
                  <a:srgbClr val="202040"/>
                </a:solidFill>
                <a:latin typeface="Arial"/>
              </a:rPr>
              <a:t>Define “fit” — (maximum) </a:t>
            </a:r>
            <a:r>
              <a:rPr lang="en-US" sz="2200" b="1" dirty="0">
                <a:solidFill>
                  <a:srgbClr val="202040"/>
                </a:solidFill>
                <a:latin typeface="Arial"/>
              </a:rPr>
              <a:t>likelihood</a:t>
            </a:r>
            <a:r>
              <a:rPr lang="en-US" sz="2200" dirty="0">
                <a:solidFill>
                  <a:srgbClr val="202040"/>
                </a:solidFill>
                <a:latin typeface="Arial"/>
              </a:rPr>
              <a:t>?</a:t>
            </a:r>
          </a:p>
          <a:p>
            <a:pPr marL="457200" indent="-457200">
              <a:spcBef>
                <a:spcPts val="1200"/>
              </a:spcBef>
              <a:buFont typeface="Arial"/>
              <a:buChar char="•"/>
            </a:pPr>
            <a:r>
              <a:rPr lang="en-US" sz="2200" dirty="0">
                <a:solidFill>
                  <a:srgbClr val="202040"/>
                </a:solidFill>
                <a:latin typeface="Arial"/>
              </a:rPr>
              <a:t>Increases when adding more variables</a:t>
            </a:r>
          </a:p>
          <a:p>
            <a:pPr marL="457200" indent="-457200">
              <a:spcBef>
                <a:spcPts val="1200"/>
              </a:spcBef>
              <a:buFont typeface="Arial"/>
              <a:buChar char="•"/>
            </a:pPr>
            <a:r>
              <a:rPr lang="en-US" sz="2200" dirty="0">
                <a:solidFill>
                  <a:srgbClr val="202040"/>
                </a:solidFill>
                <a:latin typeface="Arial"/>
              </a:rPr>
              <a:t>Need to </a:t>
            </a:r>
            <a:r>
              <a:rPr lang="en-US" sz="2200" b="1" dirty="0">
                <a:solidFill>
                  <a:srgbClr val="202040"/>
                </a:solidFill>
                <a:latin typeface="Arial"/>
              </a:rPr>
              <a:t>penalise</a:t>
            </a:r>
            <a:r>
              <a:rPr lang="en-US" sz="2200" dirty="0">
                <a:solidFill>
                  <a:srgbClr val="202040"/>
                </a:solidFill>
                <a:latin typeface="Arial"/>
              </a:rPr>
              <a:t> fit somehow (to avoid overfitting)</a:t>
            </a:r>
          </a:p>
          <a:p>
            <a:pPr marL="457200" indent="-457200">
              <a:spcBef>
                <a:spcPts val="1200"/>
              </a:spcBef>
              <a:buFont typeface="Arial"/>
              <a:buChar char="•"/>
            </a:pPr>
            <a:r>
              <a:rPr lang="en-US" sz="2200" dirty="0">
                <a:solidFill>
                  <a:srgbClr val="202040"/>
                </a:solidFill>
                <a:latin typeface="Arial"/>
              </a:rPr>
              <a:t>Choice between different approaches reflects choice of penalty</a:t>
            </a:r>
          </a:p>
          <a:p>
            <a:pPr marL="914400" indent="-457200">
              <a:spcBef>
                <a:spcPts val="1200"/>
              </a:spcBef>
              <a:buFont typeface="Arial"/>
              <a:buChar char="–"/>
            </a:pPr>
            <a:r>
              <a:rPr lang="en-US" sz="2000" dirty="0">
                <a:solidFill>
                  <a:srgbClr val="202040"/>
                </a:solidFill>
                <a:latin typeface="Arial"/>
              </a:rPr>
              <a:t>sometimes just </a:t>
            </a:r>
            <a:r>
              <a:rPr lang="en-US" sz="2000" b="1" dirty="0">
                <a:solidFill>
                  <a:srgbClr val="202040"/>
                </a:solidFill>
                <a:latin typeface="Arial"/>
              </a:rPr>
              <a:t>strength</a:t>
            </a:r>
            <a:r>
              <a:rPr lang="en-US" sz="2000" dirty="0">
                <a:solidFill>
                  <a:srgbClr val="202040"/>
                </a:solidFill>
                <a:latin typeface="Arial"/>
              </a:rPr>
              <a:t> of penalty</a:t>
            </a:r>
          </a:p>
          <a:p>
            <a:pPr marL="457200" indent="-457200">
              <a:spcBef>
                <a:spcPts val="1200"/>
              </a:spcBef>
              <a:buFont typeface="Arial"/>
              <a:buChar char="•"/>
            </a:pPr>
            <a:r>
              <a:rPr lang="en-US" sz="2200" dirty="0">
                <a:solidFill>
                  <a:srgbClr val="202040"/>
                </a:solidFill>
                <a:latin typeface="Arial"/>
              </a:rPr>
              <a:t>Three ways of comparing likelihoods…</a:t>
            </a:r>
          </a:p>
        </p:txBody>
      </p:sp>
    </p:spTree>
    <p:extLst>
      <p:ext uri="{BB962C8B-B14F-4D97-AF65-F5344CB8AC3E}">
        <p14:creationId xmlns:p14="http://schemas.microsoft.com/office/powerpoint/2010/main" val="3685508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41BF5-66D2-324F-64D4-1EF212F7F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7965E-0B79-B102-BC77-B2570FBCBD82}"/>
              </a:ext>
            </a:extLst>
          </p:cNvPr>
          <p:cNvSpPr>
            <a:spLocks noGrp="1"/>
          </p:cNvSpPr>
          <p:nvPr>
            <p:ph type="title"/>
          </p:nvPr>
        </p:nvSpPr>
        <p:spPr/>
        <p:txBody>
          <a:bodyPr/>
          <a:lstStyle/>
          <a:p>
            <a:pPr algn="ctr"/>
            <a:r>
              <a:rPr lang="en-US" sz="4000" dirty="0">
                <a:solidFill>
                  <a:srgbClr val="2E3192"/>
                </a:solidFill>
                <a:latin typeface="Arial"/>
              </a:rPr>
              <a:t>Definitions: AIC, BIC, LRT</a:t>
            </a:r>
          </a:p>
        </p:txBody>
      </p:sp>
      <p:sp>
        <p:nvSpPr>
          <p:cNvPr id="3" name="Content Placeholder 2">
            <a:extLst>
              <a:ext uri="{FF2B5EF4-FFF2-40B4-BE49-F238E27FC236}">
                <a16:creationId xmlns:a16="http://schemas.microsoft.com/office/drawing/2014/main" id="{96558982-DE7A-6DA2-CD5F-42A3AF39A841}"/>
              </a:ext>
            </a:extLst>
          </p:cNvPr>
          <p:cNvSpPr>
            <a:spLocks noGrp="1"/>
          </p:cNvSpPr>
          <p:nvPr>
            <p:ph idx="1"/>
          </p:nvPr>
        </p:nvSpPr>
        <p:spPr/>
        <p:txBody>
          <a:bodyPr/>
          <a:lstStyle/>
          <a:p>
            <a:pPr marL="0" indent="0">
              <a:spcBef>
                <a:spcPts val="1000"/>
              </a:spcBef>
              <a:buNone/>
            </a:pPr>
            <a:r>
              <a:rPr lang="en-US" sz="2000" b="1" dirty="0">
                <a:solidFill>
                  <a:srgbClr val="2E3192"/>
                </a:solidFill>
                <a:latin typeface="Arial"/>
              </a:rPr>
              <a:t>AIC — Akaike’s Information Criterion</a:t>
            </a:r>
          </a:p>
          <a:p>
            <a:pPr marL="457200" indent="0" algn="l">
              <a:spcBef>
                <a:spcPts val="300"/>
              </a:spcBef>
              <a:buNone/>
            </a:pPr>
            <a:r>
              <a:rPr lang="en-US" sz="2600" i="1" dirty="0">
                <a:solidFill>
                  <a:srgbClr val="202040"/>
                </a:solidFill>
                <a:latin typeface="Cambria"/>
              </a:rPr>
              <a:t>AIC = −2 log ℓ(θ̂) + 2p</a:t>
            </a:r>
          </a:p>
          <a:p>
            <a:pPr marL="0" marR="0" lvl="0" indent="0" algn="l" defTabSz="914400" rtl="0" eaLnBrk="1" fontAlgn="auto" latinLnBrk="0" hangingPunct="1">
              <a:lnSpc>
                <a:spcPct val="90000"/>
              </a:lnSpc>
              <a:spcBef>
                <a:spcPts val="1200"/>
              </a:spcBef>
              <a:spcAft>
                <a:spcPts val="0"/>
              </a:spcAft>
              <a:buClrTx/>
              <a:buSzTx/>
              <a:buFont typeface="Arial"/>
              <a:buNone/>
              <a:tabLst/>
              <a:defRPr/>
            </a:pPr>
            <a:r>
              <a:rPr kumimoji="0" lang="en-US" sz="2000" b="1" i="0" u="none" strike="noStrike" kern="1200" cap="none" spc="0" normalizeH="0" baseline="0" noProof="0" dirty="0">
                <a:ln>
                  <a:noFill/>
                </a:ln>
                <a:solidFill>
                  <a:srgbClr val="2E3192"/>
                </a:solidFill>
                <a:effectLst/>
                <a:uLnTx/>
                <a:uFillTx/>
                <a:latin typeface="Arial"/>
                <a:ea typeface="+mn-ea"/>
                <a:cs typeface="+mn-cs"/>
              </a:rPr>
              <a:t>AIC</a:t>
            </a:r>
            <a:r>
              <a:rPr kumimoji="0" lang="en-US" sz="2000" b="1" i="0" u="none" strike="noStrike" kern="1200" cap="none" spc="0" normalizeH="0" baseline="-25000" noProof="0" dirty="0">
                <a:ln>
                  <a:noFill/>
                </a:ln>
                <a:solidFill>
                  <a:srgbClr val="2E3192"/>
                </a:solidFill>
                <a:effectLst/>
                <a:uLnTx/>
                <a:uFillTx/>
                <a:latin typeface="Arial"/>
                <a:ea typeface="+mn-ea"/>
                <a:cs typeface="+mn-cs"/>
              </a:rPr>
              <a:t>C</a:t>
            </a:r>
            <a:r>
              <a:rPr kumimoji="0" lang="en-US" sz="2000" b="1" i="0" u="none" strike="noStrike" kern="1200" cap="none" spc="0" normalizeH="0" baseline="0" noProof="0" dirty="0">
                <a:ln>
                  <a:noFill/>
                </a:ln>
                <a:solidFill>
                  <a:srgbClr val="2E3192"/>
                </a:solidFill>
                <a:effectLst/>
                <a:uLnTx/>
                <a:uFillTx/>
                <a:latin typeface="Arial"/>
                <a:ea typeface="+mn-ea"/>
                <a:cs typeface="+mn-cs"/>
              </a:rPr>
              <a:t> — corrected for small samples</a:t>
            </a:r>
          </a:p>
          <a:p>
            <a:pPr marL="457200" marR="0" lvl="0" indent="0" algn="l" defTabSz="914400" rtl="0" eaLnBrk="1" fontAlgn="auto" latinLnBrk="0" hangingPunct="1">
              <a:lnSpc>
                <a:spcPct val="90000"/>
              </a:lnSpc>
              <a:spcBef>
                <a:spcPts val="400"/>
              </a:spcBef>
              <a:spcAft>
                <a:spcPts val="0"/>
              </a:spcAft>
              <a:buClrTx/>
              <a:buSzTx/>
              <a:buFont typeface="Arial"/>
              <a:buNone/>
              <a:tabLst/>
              <a:defRPr/>
            </a:pPr>
            <a:r>
              <a:rPr kumimoji="0" lang="en-US" sz="2600" b="0" i="1" u="none" strike="noStrike" kern="1200" cap="none" spc="0" normalizeH="0" baseline="0" noProof="0" dirty="0">
                <a:ln>
                  <a:noFill/>
                </a:ln>
                <a:solidFill>
                  <a:srgbClr val="202040"/>
                </a:solidFill>
                <a:effectLst/>
                <a:uLnTx/>
                <a:uFillTx/>
                <a:latin typeface="Cambria"/>
                <a:ea typeface="+mn-ea"/>
                <a:cs typeface="+mn-cs"/>
              </a:rPr>
              <a:t>AIC</a:t>
            </a:r>
            <a:r>
              <a:rPr kumimoji="0" lang="en-US" sz="2600" b="0" i="1" u="none" strike="noStrike" kern="1200" cap="none" spc="0" normalizeH="0" baseline="-25000" noProof="0" dirty="0">
                <a:ln>
                  <a:noFill/>
                </a:ln>
                <a:solidFill>
                  <a:srgbClr val="202040"/>
                </a:solidFill>
                <a:effectLst/>
                <a:uLnTx/>
                <a:uFillTx/>
                <a:latin typeface="Cambria"/>
                <a:ea typeface="+mn-ea"/>
                <a:cs typeface="+mn-cs"/>
              </a:rPr>
              <a:t>C</a:t>
            </a:r>
            <a:r>
              <a:rPr kumimoji="0" lang="en-US" sz="2600" b="0" i="1" u="none" strike="noStrike" kern="1200" cap="none" spc="0" normalizeH="0" baseline="0" noProof="0" dirty="0">
                <a:ln>
                  <a:noFill/>
                </a:ln>
                <a:solidFill>
                  <a:srgbClr val="202040"/>
                </a:solidFill>
                <a:effectLst/>
                <a:uLnTx/>
                <a:uFillTx/>
                <a:latin typeface="Cambria"/>
                <a:ea typeface="+mn-ea"/>
                <a:cs typeface="+mn-cs"/>
              </a:rPr>
              <a:t> = AIC + 2p(p+1) / (n − p − 1)</a:t>
            </a:r>
          </a:p>
          <a:p>
            <a:pPr marL="457200" indent="0" algn="l">
              <a:spcBef>
                <a:spcPts val="300"/>
              </a:spcBef>
              <a:buNone/>
            </a:pPr>
            <a:endParaRPr lang="en-US" sz="2600" i="1" dirty="0">
              <a:solidFill>
                <a:srgbClr val="202040"/>
              </a:solidFill>
              <a:latin typeface="Cambria"/>
            </a:endParaRPr>
          </a:p>
          <a:p>
            <a:pPr marL="0" indent="0">
              <a:spcBef>
                <a:spcPts val="1000"/>
              </a:spcBef>
              <a:buNone/>
            </a:pPr>
            <a:r>
              <a:rPr lang="en-US" sz="2000" b="1" dirty="0">
                <a:solidFill>
                  <a:srgbClr val="2E3192"/>
                </a:solidFill>
                <a:latin typeface="Arial"/>
              </a:rPr>
              <a:t>BIC — Bayesian Information Criterion</a:t>
            </a:r>
          </a:p>
          <a:p>
            <a:pPr marL="457200" indent="0" algn="l">
              <a:spcBef>
                <a:spcPts val="300"/>
              </a:spcBef>
              <a:buNone/>
            </a:pPr>
            <a:r>
              <a:rPr lang="en-US" sz="2600" i="1" dirty="0">
                <a:solidFill>
                  <a:srgbClr val="202040"/>
                </a:solidFill>
                <a:latin typeface="Cambria"/>
              </a:rPr>
              <a:t>BIC = −2 log ℓ(θ̂) + p log n</a:t>
            </a:r>
          </a:p>
          <a:p>
            <a:pPr marL="0" indent="0">
              <a:spcBef>
                <a:spcPts val="1000"/>
              </a:spcBef>
              <a:buNone/>
            </a:pPr>
            <a:r>
              <a:rPr lang="en-US" sz="2000" b="1" dirty="0">
                <a:solidFill>
                  <a:srgbClr val="2E3192"/>
                </a:solidFill>
                <a:latin typeface="Arial"/>
              </a:rPr>
              <a:t>LRT — Likelihood Ratio Test</a:t>
            </a:r>
          </a:p>
          <a:p>
            <a:pPr marL="457200" indent="0" algn="l">
              <a:spcBef>
                <a:spcPts val="300"/>
              </a:spcBef>
              <a:buNone/>
            </a:pPr>
            <a:r>
              <a:rPr lang="en-US" sz="2600" i="1" dirty="0">
                <a:solidFill>
                  <a:srgbClr val="202040"/>
                </a:solidFill>
                <a:latin typeface="Cambria"/>
              </a:rPr>
              <a:t>−2 log ℓ(θ̂₁) + 2 log ℓ(θ̂₂)   ~   χ² with df = p₂ − p₁</a:t>
            </a:r>
          </a:p>
        </p:txBody>
      </p:sp>
    </p:spTree>
    <p:extLst>
      <p:ext uri="{BB962C8B-B14F-4D97-AF65-F5344CB8AC3E}">
        <p14:creationId xmlns:p14="http://schemas.microsoft.com/office/powerpoint/2010/main" val="3308723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pPr algn="ctr"/>
            <a:r>
              <a:rPr lang="en-AU" altLang="en-US" dirty="0"/>
              <a:t>Hypothesis Tests to Compare Models </a:t>
            </a:r>
            <a:br>
              <a:rPr lang="en-AU" altLang="en-US" dirty="0"/>
            </a:br>
            <a:r>
              <a:rPr lang="en-AU" altLang="en-US" dirty="0"/>
              <a:t>(not parameters)</a:t>
            </a:r>
          </a:p>
        </p:txBody>
      </p:sp>
      <p:sp>
        <p:nvSpPr>
          <p:cNvPr id="5124" name="Slide Number Placeholder 1"/>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fld id="{0149C55F-C9B8-874A-8712-44FEF258285B}" type="slidenum">
              <a:rPr lang="en-US" altLang="en-US" sz="1400"/>
              <a:pPr eaLnBrk="1" hangingPunct="1">
                <a:defRPr/>
              </a:pPr>
              <a:t>7</a:t>
            </a:fld>
            <a:endParaRPr lang="en-US" altLang="en-US" sz="1400"/>
          </a:p>
        </p:txBody>
      </p:sp>
      <p:sp>
        <p:nvSpPr>
          <p:cNvPr id="5123" name="Text Box 4"/>
          <p:cNvSpPr txBox="1">
            <a:spLocks noChangeArrowheads="1"/>
          </p:cNvSpPr>
          <p:nvPr/>
        </p:nvSpPr>
        <p:spPr bwMode="auto">
          <a:xfrm>
            <a:off x="977900" y="2222500"/>
            <a:ext cx="107823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t>One can use the </a:t>
            </a:r>
            <a:r>
              <a:rPr lang="en-AU" altLang="en-US" b="1" dirty="0"/>
              <a:t>likelihood ratio test </a:t>
            </a:r>
            <a:r>
              <a:rPr lang="en-AU" altLang="en-US" dirty="0"/>
              <a:t>to compare two models when </a:t>
            </a:r>
          </a:p>
          <a:p>
            <a:pPr marL="1200150" lvl="1" indent="-457200" eaLnBrk="1" hangingPunct="1">
              <a:buAutoNum type="alphaLcParenBoth"/>
              <a:defRPr/>
            </a:pPr>
            <a:r>
              <a:rPr lang="en-AU" altLang="en-US" dirty="0"/>
              <a:t>both are based on the same data</a:t>
            </a:r>
          </a:p>
          <a:p>
            <a:pPr marL="1200150" lvl="1" indent="-457200" eaLnBrk="1" hangingPunct="1">
              <a:buAutoNum type="alphaLcParenBoth"/>
              <a:defRPr/>
            </a:pPr>
            <a:r>
              <a:rPr lang="en-AU" altLang="en-US" dirty="0"/>
              <a:t>one of the models is “nested” within the other</a:t>
            </a:r>
          </a:p>
          <a:p>
            <a:pPr marL="1600200" lvl="2" indent="-457200" eaLnBrk="1" hangingPunct="1">
              <a:buFont typeface="Arial" charset="0"/>
              <a:buChar char="•"/>
              <a:defRPr/>
            </a:pPr>
            <a:r>
              <a:rPr lang="en-AU" altLang="en-US" dirty="0"/>
              <a:t>That is, one model is a special case with a parameter equal to a specific value (usually zero) from the more general model.</a:t>
            </a:r>
          </a:p>
          <a:p>
            <a:pPr eaLnBrk="1" hangingPunct="1">
              <a:defRPr/>
            </a:pPr>
            <a:endParaRPr lang="en-AU" altLang="en-US" dirty="0"/>
          </a:p>
        </p:txBody>
      </p:sp>
    </p:spTree>
    <p:extLst>
      <p:ext uri="{BB962C8B-B14F-4D97-AF65-F5344CB8AC3E}">
        <p14:creationId xmlns:p14="http://schemas.microsoft.com/office/powerpoint/2010/main" val="2048332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pPr algn="ctr"/>
            <a:r>
              <a:rPr lang="en-AU" altLang="en-US"/>
              <a:t>Nested Models</a:t>
            </a:r>
          </a:p>
        </p:txBody>
      </p:sp>
      <p:sp>
        <p:nvSpPr>
          <p:cNvPr id="6149" name="Slide Number Placeholder 1"/>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fld id="{5094E6BD-128E-A64F-9BD3-2D1334848173}" type="slidenum">
              <a:rPr lang="en-US" altLang="en-US" sz="1400"/>
              <a:pPr eaLnBrk="1" hangingPunct="1">
                <a:defRPr/>
              </a:pPr>
              <a:t>8</a:t>
            </a:fld>
            <a:endParaRPr lang="en-US" altLang="en-US" sz="1400"/>
          </a:p>
        </p:txBody>
      </p:sp>
      <p:sp>
        <p:nvSpPr>
          <p:cNvPr id="6147" name="Text Box 4"/>
          <p:cNvSpPr txBox="1">
            <a:spLocks noChangeArrowheads="1"/>
          </p:cNvSpPr>
          <p:nvPr/>
        </p:nvSpPr>
        <p:spPr bwMode="auto">
          <a:xfrm>
            <a:off x="3543301" y="2070101"/>
            <a:ext cx="48442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t>The following models are </a:t>
            </a:r>
            <a:r>
              <a:rPr lang="en-AU" altLang="en-US" b="1" dirty="0"/>
              <a:t>nested</a:t>
            </a:r>
            <a:r>
              <a:rPr lang="en-AU" altLang="en-US" dirty="0"/>
              <a:t>:</a:t>
            </a:r>
          </a:p>
          <a:p>
            <a:pPr eaLnBrk="1" hangingPunct="1">
              <a:defRPr/>
            </a:pPr>
            <a:r>
              <a:rPr lang="en-AU" altLang="en-US" dirty="0"/>
              <a:t>    y = Time + Depth * Region</a:t>
            </a:r>
          </a:p>
          <a:p>
            <a:pPr eaLnBrk="1" hangingPunct="1">
              <a:defRPr/>
            </a:pPr>
            <a:r>
              <a:rPr lang="en-AU" altLang="en-US" dirty="0"/>
              <a:t>    y = Depth * Region</a:t>
            </a:r>
          </a:p>
        </p:txBody>
      </p:sp>
      <p:sp>
        <p:nvSpPr>
          <p:cNvPr id="6148" name="Text Box 5"/>
          <p:cNvSpPr txBox="1">
            <a:spLocks noChangeArrowheads="1"/>
          </p:cNvSpPr>
          <p:nvPr/>
        </p:nvSpPr>
        <p:spPr bwMode="auto">
          <a:xfrm>
            <a:off x="3543301" y="3867151"/>
            <a:ext cx="545655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t>The following models are </a:t>
            </a:r>
            <a:r>
              <a:rPr lang="en-AU" altLang="en-US" b="1" dirty="0"/>
              <a:t>not</a:t>
            </a:r>
            <a:r>
              <a:rPr lang="en-AU" altLang="en-US" dirty="0"/>
              <a:t> </a:t>
            </a:r>
            <a:r>
              <a:rPr lang="en-AU" altLang="en-US" b="1" dirty="0"/>
              <a:t>nested</a:t>
            </a:r>
            <a:r>
              <a:rPr lang="en-AU" altLang="en-US" dirty="0"/>
              <a:t>:</a:t>
            </a:r>
          </a:p>
          <a:p>
            <a:pPr eaLnBrk="1" hangingPunct="1">
              <a:defRPr/>
            </a:pPr>
            <a:r>
              <a:rPr lang="en-AU" altLang="en-US" dirty="0"/>
              <a:t>    y = Time + Depth * Region</a:t>
            </a:r>
          </a:p>
          <a:p>
            <a:pPr eaLnBrk="1" hangingPunct="1">
              <a:defRPr/>
            </a:pPr>
            <a:r>
              <a:rPr lang="en-AU" altLang="en-US" dirty="0"/>
              <a:t>    y = Temp + Depth * Region</a:t>
            </a:r>
          </a:p>
        </p:txBody>
      </p:sp>
    </p:spTree>
    <p:extLst>
      <p:ext uri="{BB962C8B-B14F-4D97-AF65-F5344CB8AC3E}">
        <p14:creationId xmlns:p14="http://schemas.microsoft.com/office/powerpoint/2010/main" val="620814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419100" y="973753"/>
            <a:ext cx="113792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r>
              <a:rPr lang="en-AU" altLang="en-US" dirty="0"/>
              <a:t>Model A nested within more general model B can be compared as follows:</a:t>
            </a:r>
          </a:p>
          <a:p>
            <a:pPr eaLnBrk="1" hangingPunct="1">
              <a:defRPr/>
            </a:pPr>
            <a:endParaRPr lang="en-AU" altLang="en-US" dirty="0"/>
          </a:p>
          <a:p>
            <a:pPr eaLnBrk="1" hangingPunct="1">
              <a:defRPr/>
            </a:pPr>
            <a:r>
              <a:rPr lang="en-AU" altLang="en-US" dirty="0"/>
              <a:t>H</a:t>
            </a:r>
            <a:r>
              <a:rPr lang="en-AU" altLang="en-US" baseline="-25000" dirty="0"/>
              <a:t>0</a:t>
            </a:r>
            <a:r>
              <a:rPr lang="en-AU" altLang="en-US" dirty="0"/>
              <a:t>: Model A fits the data as well as Model B </a:t>
            </a:r>
          </a:p>
          <a:p>
            <a:pPr eaLnBrk="1" hangingPunct="1">
              <a:defRPr/>
            </a:pPr>
            <a:r>
              <a:rPr lang="en-AU" altLang="en-US" dirty="0"/>
              <a:t>	(with fewer parameters)</a:t>
            </a:r>
          </a:p>
          <a:p>
            <a:pPr eaLnBrk="1" hangingPunct="1">
              <a:defRPr/>
            </a:pPr>
            <a:r>
              <a:rPr lang="en-AU" altLang="en-US" dirty="0"/>
              <a:t>H</a:t>
            </a:r>
            <a:r>
              <a:rPr lang="en-AU" altLang="en-US" baseline="-25000" dirty="0"/>
              <a:t>A</a:t>
            </a:r>
            <a:r>
              <a:rPr lang="en-AU" altLang="en-US" dirty="0"/>
              <a:t>: Model A does not fit the data as well as Model B </a:t>
            </a:r>
          </a:p>
          <a:p>
            <a:pPr eaLnBrk="1" hangingPunct="1">
              <a:defRPr/>
            </a:pPr>
            <a:r>
              <a:rPr lang="en-AU" altLang="en-US" dirty="0"/>
              <a:t>	(you need those extra parameters)</a:t>
            </a:r>
          </a:p>
          <a:p>
            <a:pPr eaLnBrk="1" hangingPunct="1">
              <a:defRPr/>
            </a:pPr>
            <a:endParaRPr lang="en-AU" altLang="en-US" dirty="0"/>
          </a:p>
          <a:p>
            <a:pPr eaLnBrk="1" hangingPunct="1">
              <a:defRPr/>
            </a:pPr>
            <a:r>
              <a:rPr lang="en-AU" altLang="en-US" dirty="0"/>
              <a:t>Fit models A and B and record: </a:t>
            </a:r>
          </a:p>
          <a:p>
            <a:pPr marL="1200150" lvl="1" indent="-457200" eaLnBrk="1" hangingPunct="1">
              <a:buAutoNum type="alphaLcParenBoth"/>
              <a:defRPr/>
            </a:pPr>
            <a:r>
              <a:rPr lang="en-AU" altLang="en-US" dirty="0"/>
              <a:t>the </a:t>
            </a:r>
            <a:r>
              <a:rPr lang="en-AU" altLang="en-US" b="1" dirty="0"/>
              <a:t>negative log-likelihood </a:t>
            </a:r>
            <a:r>
              <a:rPr lang="en-AU" altLang="en-US" dirty="0"/>
              <a:t>at the best fit</a:t>
            </a:r>
          </a:p>
          <a:p>
            <a:pPr marL="1200150" lvl="1" indent="-457200" eaLnBrk="1" hangingPunct="1">
              <a:buAutoNum type="alphaLcParenBoth"/>
              <a:defRPr/>
            </a:pPr>
            <a:r>
              <a:rPr lang="en-AU" altLang="en-US" dirty="0"/>
              <a:t>the </a:t>
            </a:r>
            <a:r>
              <a:rPr lang="en-AU" altLang="en-US" b="1" dirty="0"/>
              <a:t>number of parameters in models A and B</a:t>
            </a:r>
            <a:r>
              <a:rPr lang="en-AU" altLang="en-US" dirty="0"/>
              <a:t>, </a:t>
            </a:r>
            <a:r>
              <a:rPr lang="en-AU" altLang="en-US" i="1" dirty="0" err="1"/>
              <a:t>p</a:t>
            </a:r>
            <a:r>
              <a:rPr lang="en-AU" altLang="en-US" baseline="-25000" dirty="0" err="1"/>
              <a:t>A</a:t>
            </a:r>
            <a:r>
              <a:rPr lang="en-AU" altLang="en-US" dirty="0"/>
              <a:t> and </a:t>
            </a:r>
            <a:r>
              <a:rPr lang="en-AU" altLang="en-US" i="1" dirty="0" err="1"/>
              <a:t>p</a:t>
            </a:r>
            <a:r>
              <a:rPr lang="en-AU" altLang="en-US" baseline="-25000" dirty="0" err="1"/>
              <a:t>B</a:t>
            </a:r>
            <a:r>
              <a:rPr lang="en-AU" altLang="en-US" dirty="0"/>
              <a:t>.</a:t>
            </a:r>
          </a:p>
        </p:txBody>
      </p:sp>
      <p:sp>
        <p:nvSpPr>
          <p:cNvPr id="27650" name="Rectangle 2"/>
          <p:cNvSpPr>
            <a:spLocks noGrp="1" noChangeArrowheads="1"/>
          </p:cNvSpPr>
          <p:nvPr>
            <p:ph type="title"/>
          </p:nvPr>
        </p:nvSpPr>
        <p:spPr>
          <a:xfrm>
            <a:off x="2362200" y="-228600"/>
            <a:ext cx="7793038" cy="1143000"/>
          </a:xfrm>
        </p:spPr>
        <p:txBody>
          <a:bodyPr/>
          <a:lstStyle/>
          <a:p>
            <a:pPr algn="ctr"/>
            <a:r>
              <a:rPr lang="en-AU" altLang="en-US" dirty="0"/>
              <a:t>Hypothesis Tests for Models</a:t>
            </a:r>
          </a:p>
        </p:txBody>
      </p:sp>
      <p:sp>
        <p:nvSpPr>
          <p:cNvPr id="7174" name="Slide Number Placeholder 1"/>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ahoma" charset="0"/>
              </a:defRPr>
            </a:lvl1pPr>
            <a:lvl2pPr marL="742950" indent="-285750" eaLnBrk="0" hangingPunct="0">
              <a:defRPr sz="2400">
                <a:solidFill>
                  <a:schemeClr val="tx1"/>
                </a:solidFill>
                <a:latin typeface="Tahoma" charset="0"/>
              </a:defRPr>
            </a:lvl2pPr>
            <a:lvl3pPr marL="1143000" indent="-228600" eaLnBrk="0" hangingPunct="0">
              <a:defRPr sz="2400">
                <a:solidFill>
                  <a:schemeClr val="tx1"/>
                </a:solidFill>
                <a:latin typeface="Tahoma" charset="0"/>
              </a:defRPr>
            </a:lvl3pPr>
            <a:lvl4pPr marL="1600200" indent="-228600" eaLnBrk="0" hangingPunct="0">
              <a:defRPr sz="2400">
                <a:solidFill>
                  <a:schemeClr val="tx1"/>
                </a:solidFill>
                <a:latin typeface="Tahoma" charset="0"/>
              </a:defRPr>
            </a:lvl4pPr>
            <a:lvl5pPr marL="2057400" indent="-228600" eaLnBrk="0" hangingPunct="0">
              <a:defRPr sz="2400">
                <a:solidFill>
                  <a:schemeClr val="tx1"/>
                </a:solidFill>
                <a:latin typeface="Tahoma" charset="0"/>
              </a:defRPr>
            </a:lvl5pPr>
            <a:lvl6pPr marL="2514600" indent="-228600" algn="ctr" eaLnBrk="0" fontAlgn="base" hangingPunct="0">
              <a:spcBef>
                <a:spcPct val="0"/>
              </a:spcBef>
              <a:spcAft>
                <a:spcPct val="0"/>
              </a:spcAft>
              <a:defRPr sz="2400">
                <a:solidFill>
                  <a:schemeClr val="tx1"/>
                </a:solidFill>
                <a:latin typeface="Tahoma" charset="0"/>
              </a:defRPr>
            </a:lvl6pPr>
            <a:lvl7pPr marL="2971800" indent="-228600" algn="ctr" eaLnBrk="0" fontAlgn="base" hangingPunct="0">
              <a:spcBef>
                <a:spcPct val="0"/>
              </a:spcBef>
              <a:spcAft>
                <a:spcPct val="0"/>
              </a:spcAft>
              <a:defRPr sz="2400">
                <a:solidFill>
                  <a:schemeClr val="tx1"/>
                </a:solidFill>
                <a:latin typeface="Tahoma" charset="0"/>
              </a:defRPr>
            </a:lvl7pPr>
            <a:lvl8pPr marL="3429000" indent="-228600" algn="ctr" eaLnBrk="0" fontAlgn="base" hangingPunct="0">
              <a:spcBef>
                <a:spcPct val="0"/>
              </a:spcBef>
              <a:spcAft>
                <a:spcPct val="0"/>
              </a:spcAft>
              <a:defRPr sz="2400">
                <a:solidFill>
                  <a:schemeClr val="tx1"/>
                </a:solidFill>
                <a:latin typeface="Tahoma" charset="0"/>
              </a:defRPr>
            </a:lvl8pPr>
            <a:lvl9pPr marL="3886200" indent="-228600" algn="ctr" eaLnBrk="0" fontAlgn="base" hangingPunct="0">
              <a:spcBef>
                <a:spcPct val="0"/>
              </a:spcBef>
              <a:spcAft>
                <a:spcPct val="0"/>
              </a:spcAft>
              <a:defRPr sz="2400">
                <a:solidFill>
                  <a:schemeClr val="tx1"/>
                </a:solidFill>
                <a:latin typeface="Tahoma" charset="0"/>
              </a:defRPr>
            </a:lvl9pPr>
          </a:lstStyle>
          <a:p>
            <a:pPr eaLnBrk="1" hangingPunct="1">
              <a:defRPr/>
            </a:pPr>
            <a:fld id="{294B8D1F-9FC4-774F-B903-06ADCBD7D608}" type="slidenum">
              <a:rPr lang="en-US" altLang="en-US" sz="1400"/>
              <a:pPr eaLnBrk="1" hangingPunct="1">
                <a:defRPr/>
              </a:pPr>
              <a:t>9</a:t>
            </a:fld>
            <a:endParaRPr lang="en-US" altLang="en-US" sz="1400"/>
          </a:p>
        </p:txBody>
      </p:sp>
    </p:spTree>
    <p:extLst>
      <p:ext uri="{BB962C8B-B14F-4D97-AF65-F5344CB8AC3E}">
        <p14:creationId xmlns:p14="http://schemas.microsoft.com/office/powerpoint/2010/main" val="3576895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4DE6C63-9252-974D-B89C-5D5F572F8490}">
  <we:reference id="WA200010001" version="1.0.0.1" store="Omex" storeType="OMEX"/>
  <we:alternateReferences>
    <we:reference id="WA200010001" version="1.0.0.1" store="WA200010001" storeType="OMEX"/>
  </we:alternateReferences>
  <we:properties>
    <we:property name="claude.fileId" value="&quot;d5e145e9-b0bc-4129-853d-8afab3a1b835&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28669</TotalTime>
  <Words>3169</Words>
  <Application>Microsoft Macintosh PowerPoint</Application>
  <PresentationFormat>Widescreen</PresentationFormat>
  <Paragraphs>386</Paragraphs>
  <Slides>47</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Arial</vt:lpstr>
      <vt:lpstr>Calibri</vt:lpstr>
      <vt:lpstr>Calibri Light</vt:lpstr>
      <vt:lpstr>Cambria</vt:lpstr>
      <vt:lpstr>Mangal</vt:lpstr>
      <vt:lpstr>Tahoma</vt:lpstr>
      <vt:lpstr>Times New Roman</vt:lpstr>
      <vt:lpstr>Office Theme</vt:lpstr>
      <vt:lpstr> </vt:lpstr>
      <vt:lpstr>Model selection — Why?</vt:lpstr>
      <vt:lpstr>Inference, Estimation, Prediction</vt:lpstr>
      <vt:lpstr>Model selection — Why?</vt:lpstr>
      <vt:lpstr>Fit?</vt:lpstr>
      <vt:lpstr>Definitions: AIC, BIC, LRT</vt:lpstr>
      <vt:lpstr>Hypothesis Tests to Compare Models  (not parameters)</vt:lpstr>
      <vt:lpstr>Nested Models</vt:lpstr>
      <vt:lpstr>Hypothesis Tests for Models</vt:lpstr>
      <vt:lpstr>Hypothesis Tests for Models</vt:lpstr>
      <vt:lpstr>When is this useful rather than just interpreting coefficients?</vt:lpstr>
      <vt:lpstr>Usually the simpler model sets some parameters to zero, but null can be nonzero</vt:lpstr>
      <vt:lpstr>Example-I</vt:lpstr>
      <vt:lpstr>Example-II</vt:lpstr>
      <vt:lpstr>Example-II</vt:lpstr>
      <vt:lpstr>PowerPoint Presentation</vt:lpstr>
      <vt:lpstr>Information Theoretic Criteria for Model Selection</vt:lpstr>
      <vt:lpstr>PowerPoint Presentation</vt:lpstr>
      <vt:lpstr>PowerPoint Presentation</vt:lpstr>
      <vt:lpstr>PowerPoint Presentation</vt:lpstr>
      <vt:lpstr>Most common mistake in ecology!</vt:lpstr>
      <vt:lpstr>PowerPoint Presentation</vt:lpstr>
      <vt:lpstr>The Cult of AIC</vt:lpstr>
      <vt:lpstr>Two key questions</vt:lpstr>
      <vt:lpstr>AIC and p-values</vt:lpstr>
      <vt:lpstr>PowerPoint Presentation</vt:lpstr>
      <vt:lpstr>Confidence intervals and p-values</vt:lpstr>
      <vt:lpstr>P-values should be interpreted on a continuum. Not a step function at 0.05.  AIC should be interpreted in the same way!</vt:lpstr>
      <vt:lpstr>So why use AIC?</vt:lpstr>
      <vt:lpstr>PowerPoint Presentation</vt:lpstr>
      <vt:lpstr>AIC in practice…</vt:lpstr>
      <vt:lpstr>AIC in practice</vt:lpstr>
      <vt:lpstr>Most common mistake in ecology!</vt:lpstr>
      <vt:lpstr>PowerPoint Presentation</vt:lpstr>
      <vt:lpstr>Best recent paper as a resource to stop doing dumb stuff with AIC</vt:lpstr>
      <vt:lpstr>B &amp; A recipe for modelling</vt:lpstr>
      <vt:lpstr>Burnham and Anderson did not advocate model dredging (fitting all/many combinations of predictors)</vt:lpstr>
      <vt:lpstr>PowerPoint Presentation</vt:lpstr>
      <vt:lpstr>Then what about BIC?  Is it just a similar alternative?</vt:lpstr>
      <vt:lpstr>AIC vs BIC</vt:lpstr>
      <vt:lpstr>PowerPoint Presentation</vt:lpstr>
      <vt:lpstr>Crossvalidation: Split data, train model, compare predictions to actual using test data. Repeat. </vt:lpstr>
      <vt:lpstr>Recommended Readings</vt:lpstr>
      <vt:lpstr>PowerPoint Presentation</vt:lpstr>
      <vt:lpstr>Don’t take my word for it…</vt:lpstr>
      <vt:lpstr>PowerPoint Presentation</vt:lpstr>
      <vt:lpstr>Don’t take my word for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Levi, Taal</dc:creator>
  <cp:lastModifiedBy>Levi, Taal</cp:lastModifiedBy>
  <cp:revision>141</cp:revision>
  <dcterms:created xsi:type="dcterms:W3CDTF">2020-12-09T20:57:53Z</dcterms:created>
  <dcterms:modified xsi:type="dcterms:W3CDTF">2026-07-16T21:53:28Z</dcterms:modified>
</cp:coreProperties>
</file>