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257" r:id="rId2"/>
    <p:sldId id="258" r:id="rId3"/>
    <p:sldId id="259" r:id="rId4"/>
    <p:sldId id="260" r:id="rId5"/>
    <p:sldId id="261" r:id="rId6"/>
    <p:sldId id="333" r:id="rId7"/>
    <p:sldId id="334" r:id="rId8"/>
    <p:sldId id="335" r:id="rId9"/>
    <p:sldId id="265" r:id="rId10"/>
    <p:sldId id="336" r:id="rId11"/>
    <p:sldId id="268" r:id="rId12"/>
    <p:sldId id="323" r:id="rId13"/>
    <p:sldId id="269" r:id="rId14"/>
    <p:sldId id="270" r:id="rId15"/>
    <p:sldId id="271" r:id="rId16"/>
    <p:sldId id="272" r:id="rId17"/>
    <p:sldId id="273" r:id="rId18"/>
    <p:sldId id="324" r:id="rId19"/>
    <p:sldId id="274" r:id="rId20"/>
    <p:sldId id="312" r:id="rId21"/>
    <p:sldId id="275" r:id="rId22"/>
    <p:sldId id="276" r:id="rId23"/>
    <p:sldId id="277" r:id="rId24"/>
    <p:sldId id="278" r:id="rId25"/>
    <p:sldId id="280" r:id="rId26"/>
    <p:sldId id="281" r:id="rId27"/>
    <p:sldId id="282" r:id="rId28"/>
    <p:sldId id="283" r:id="rId29"/>
    <p:sldId id="284" r:id="rId30"/>
    <p:sldId id="325" r:id="rId31"/>
    <p:sldId id="285" r:id="rId32"/>
    <p:sldId id="286" r:id="rId33"/>
    <p:sldId id="326" r:id="rId34"/>
    <p:sldId id="287" r:id="rId35"/>
    <p:sldId id="288" r:id="rId36"/>
    <p:sldId id="289" r:id="rId37"/>
    <p:sldId id="291" r:id="rId38"/>
    <p:sldId id="308" r:id="rId39"/>
    <p:sldId id="313" r:id="rId40"/>
    <p:sldId id="314" r:id="rId41"/>
    <p:sldId id="316" r:id="rId42"/>
    <p:sldId id="327" r:id="rId43"/>
    <p:sldId id="328" r:id="rId44"/>
    <p:sldId id="329" r:id="rId45"/>
    <p:sldId id="330" r:id="rId46"/>
    <p:sldId id="331" r:id="rId47"/>
    <p:sldId id="332" r:id="rId48"/>
    <p:sldId id="322" r:id="rId49"/>
    <p:sldId id="293" r:id="rId50"/>
    <p:sldId id="294" r:id="rId51"/>
    <p:sldId id="295" r:id="rId52"/>
    <p:sldId id="296" r:id="rId53"/>
    <p:sldId id="297" r:id="rId54"/>
    <p:sldId id="298" r:id="rId55"/>
    <p:sldId id="299" r:id="rId56"/>
    <p:sldId id="300" r:id="rId57"/>
    <p:sldId id="301" r:id="rId58"/>
    <p:sldId id="303" r:id="rId59"/>
    <p:sldId id="304" r:id="rId60"/>
    <p:sldId id="305" r:id="rId61"/>
    <p:sldId id="306" r:id="rId62"/>
    <p:sldId id="307"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41"/>
    <p:restoredTop sz="77397"/>
  </p:normalViewPr>
  <p:slideViewPr>
    <p:cSldViewPr snapToGrid="0" snapToObjects="1">
      <p:cViewPr varScale="1">
        <p:scale>
          <a:sx n="97" d="100"/>
          <a:sy n="97" d="100"/>
        </p:scale>
        <p:origin x="7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867A0E-DA56-0A4B-83A5-F520947CDB62}"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C5357B-F988-064D-9844-66879E92C8D8}" type="slidenum">
              <a:rPr lang="en-US" smtClean="0"/>
              <a:t>‹#›</a:t>
            </a:fld>
            <a:endParaRPr lang="en-US"/>
          </a:p>
        </p:txBody>
      </p:sp>
    </p:spTree>
    <p:extLst>
      <p:ext uri="{BB962C8B-B14F-4D97-AF65-F5344CB8AC3E}">
        <p14:creationId xmlns:p14="http://schemas.microsoft.com/office/powerpoint/2010/main" val="604480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charset="0"/>
              </a:rPr>
              <a:t>a</a:t>
            </a:r>
          </a:p>
        </p:txBody>
      </p:sp>
    </p:spTree>
    <p:extLst>
      <p:ext uri="{BB962C8B-B14F-4D97-AF65-F5344CB8AC3E}">
        <p14:creationId xmlns:p14="http://schemas.microsoft.com/office/powerpoint/2010/main" val="1909272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47863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417692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6451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558866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dirty="0">
              <a:latin typeface="Times New Roman" charset="0"/>
            </a:endParaRPr>
          </a:p>
        </p:txBody>
      </p:sp>
    </p:spTree>
    <p:extLst>
      <p:ext uri="{BB962C8B-B14F-4D97-AF65-F5344CB8AC3E}">
        <p14:creationId xmlns:p14="http://schemas.microsoft.com/office/powerpoint/2010/main" val="530425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b="1" dirty="0"/>
              <a:t>REML (Restricted Maximum Likelihood):</a:t>
            </a:r>
            <a:r>
              <a:rPr lang="en-US" dirty="0"/>
              <a:t> Estimates variance components (random effects + residual variance) after removing the influence of fixed effects. This makes variance component estimates less biased, especially in small samples. However, because the likelihood is computed after conditioning out fixed effects, </a:t>
            </a:r>
            <a:r>
              <a:rPr lang="en-US" b="1" dirty="0"/>
              <a:t>REML likelihood values are not comparable across models with different fixed effects structures</a:t>
            </a:r>
            <a:r>
              <a:rPr lang="en-US" dirty="0"/>
              <a:t>. The “scale” of the REML likelihood changes with the fixed effects design matrix.</a:t>
            </a:r>
          </a:p>
          <a:p>
            <a:endParaRPr lang="en-US" altLang="en-US" dirty="0">
              <a:latin typeface="Times New Roman" charset="0"/>
            </a:endParaRPr>
          </a:p>
          <a:p>
            <a:r>
              <a:rPr lang="en-US" b="1" dirty="0"/>
              <a:t>ML (Maximum Likelihood):</a:t>
            </a:r>
            <a:r>
              <a:rPr lang="en-US" dirty="0"/>
              <a:t> Fits both variance components and fixed effects together. ML likelihoods </a:t>
            </a:r>
            <a:r>
              <a:rPr lang="en-US" i="1" dirty="0"/>
              <a:t>are</a:t>
            </a:r>
            <a:r>
              <a:rPr lang="en-US" dirty="0"/>
              <a:t> comparable across models with different fixed effects, so you can use AIC (or likelihood ratio tests) to decide among competing fixed-effects structures.</a:t>
            </a:r>
            <a:endParaRPr lang="en-US" altLang="en-US" dirty="0">
              <a:latin typeface="Times New Roman" charset="0"/>
            </a:endParaRPr>
          </a:p>
        </p:txBody>
      </p:sp>
    </p:spTree>
    <p:extLst>
      <p:ext uri="{BB962C8B-B14F-4D97-AF65-F5344CB8AC3E}">
        <p14:creationId xmlns:p14="http://schemas.microsoft.com/office/powerpoint/2010/main" val="45462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860723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784355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956220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68348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95657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2150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278878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424220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04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995096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9508468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Consequences if you ignore it</a:t>
            </a:r>
          </a:p>
          <a:p>
            <a:r>
              <a:rPr lang="en-US" dirty="0"/>
              <a:t>Biased standard errors and confidence intervals (typically underestimated).</a:t>
            </a:r>
          </a:p>
          <a:p>
            <a:r>
              <a:rPr lang="en-US" dirty="0"/>
              <a:t>Inflated type I error for tests of significance.</a:t>
            </a:r>
          </a:p>
          <a:p>
            <a:r>
              <a:rPr lang="en-US" dirty="0"/>
              <a:t>Wrong effect estimates if slope varies strongly between groups and you force a single slope.</a:t>
            </a:r>
          </a:p>
          <a:p>
            <a:r>
              <a:rPr lang="en-US" dirty="0"/>
              <a:t>Poor predictive performance.</a:t>
            </a:r>
          </a:p>
          <a:p>
            <a:endParaRPr lang="en-US" dirty="0"/>
          </a:p>
        </p:txBody>
      </p:sp>
      <p:sp>
        <p:nvSpPr>
          <p:cNvPr id="4" name="Slide Number Placeholder 3"/>
          <p:cNvSpPr>
            <a:spLocks noGrp="1"/>
          </p:cNvSpPr>
          <p:nvPr>
            <p:ph type="sldNum" sz="quarter" idx="5"/>
          </p:nvPr>
        </p:nvSpPr>
        <p:spPr/>
        <p:txBody>
          <a:bodyPr/>
          <a:lstStyle/>
          <a:p>
            <a:fld id="{5CC5357B-F988-064D-9844-66879E92C8D8}" type="slidenum">
              <a:rPr lang="en-US" smtClean="0"/>
              <a:t>29</a:t>
            </a:fld>
            <a:endParaRPr lang="en-US"/>
          </a:p>
        </p:txBody>
      </p:sp>
    </p:spTree>
    <p:extLst>
      <p:ext uri="{BB962C8B-B14F-4D97-AF65-F5344CB8AC3E}">
        <p14:creationId xmlns:p14="http://schemas.microsoft.com/office/powerpoint/2010/main" val="1810828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111618" name="Notes Placeholder 2"/>
          <p:cNvSpPr>
            <a:spLocks noGrp="1"/>
          </p:cNvSpPr>
          <p:nvPr>
            <p:ph type="body" idx="1"/>
          </p:nvPr>
        </p:nvSpPr>
        <p:spPr>
          <a:noFill/>
        </p:spPr>
        <p:txBody>
          <a:bodyPr/>
          <a:lstStyle/>
          <a:p>
            <a:endParaRPr lang="en-US" altLang="en-US">
              <a:latin typeface="Times New Roman" charset="0"/>
            </a:endParaRPr>
          </a:p>
        </p:txBody>
      </p:sp>
    </p:spTree>
    <p:extLst>
      <p:ext uri="{BB962C8B-B14F-4D97-AF65-F5344CB8AC3E}">
        <p14:creationId xmlns:p14="http://schemas.microsoft.com/office/powerpoint/2010/main" val="1763905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7885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859139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8089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5337117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8294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40326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8499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587136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8704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899125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20042883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8909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45101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9113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2363649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9318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2062904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ChangeArrowheads="1" noTextEdit="1"/>
          </p:cNvSpPr>
          <p:nvPr>
            <p:ph type="sldImg"/>
          </p:nvPr>
        </p:nvSpPr>
        <p:spPr>
          <a:ln/>
        </p:spPr>
      </p:sp>
      <p:sp>
        <p:nvSpPr>
          <p:cNvPr id="9523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8143751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ChangeArrowheads="1" noTextEdit="1"/>
          </p:cNvSpPr>
          <p:nvPr>
            <p:ph type="sldImg"/>
          </p:nvPr>
        </p:nvSpPr>
        <p:spPr>
          <a:ln/>
        </p:spPr>
      </p:sp>
      <p:sp>
        <p:nvSpPr>
          <p:cNvPr id="9728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539991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295483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10342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527199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10547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4915146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a:ln/>
        </p:spPr>
      </p:sp>
      <p:sp>
        <p:nvSpPr>
          <p:cNvPr id="10752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2798168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10957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3064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622826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4911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936149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556191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379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dirty="0">
              <a:latin typeface="Times New Roman" charset="0"/>
            </a:endParaRPr>
          </a:p>
        </p:txBody>
      </p:sp>
    </p:spTree>
    <p:extLst>
      <p:ext uri="{BB962C8B-B14F-4D97-AF65-F5344CB8AC3E}">
        <p14:creationId xmlns:p14="http://schemas.microsoft.com/office/powerpoint/2010/main" val="1789938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261367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7D9F0D-27CC-AF49-BE27-075EF3FD3399}"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182723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7D9F0D-27CC-AF49-BE27-075EF3FD3399}"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738021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7D9F0D-27CC-AF49-BE27-075EF3FD3399}"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62023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endParaRPr lang="en-AU"/>
          </a:p>
        </p:txBody>
      </p:sp>
      <p:sp>
        <p:nvSpPr>
          <p:cNvPr id="3" name="Text Placeholder 2"/>
          <p:cNvSpPr>
            <a:spLocks noGrp="1"/>
          </p:cNvSpPr>
          <p:nvPr>
            <p:ph type="body"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6860117" y="20177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6860117" y="41513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Rectangle 11"/>
          <p:cNvSpPr>
            <a:spLocks noGrp="1" noChangeArrowheads="1"/>
          </p:cNvSpPr>
          <p:nvPr>
            <p:ph type="dt" sz="half" idx="10"/>
          </p:nvPr>
        </p:nvSpPr>
        <p:spPr>
          <a:ln/>
        </p:spPr>
        <p:txBody>
          <a:bodyPr/>
          <a:lstStyle>
            <a:lvl1pPr>
              <a:defRPr/>
            </a:lvl1pPr>
          </a:lstStyle>
          <a:p>
            <a:pPr>
              <a:defRPr/>
            </a:pPr>
            <a:endParaRPr lang="en-US"/>
          </a:p>
        </p:txBody>
      </p:sp>
      <p:sp>
        <p:nvSpPr>
          <p:cNvPr id="7" name="Rectangle 12"/>
          <p:cNvSpPr>
            <a:spLocks noGrp="1" noChangeArrowheads="1"/>
          </p:cNvSpPr>
          <p:nvPr>
            <p:ph type="ftr" sz="quarter" idx="11"/>
          </p:nvPr>
        </p:nvSpPr>
        <p:spPr>
          <a:ln/>
        </p:spPr>
        <p:txBody>
          <a:bodyPr/>
          <a:lstStyle>
            <a:lvl1pPr>
              <a:defRPr/>
            </a:lvl1pPr>
          </a:lstStyle>
          <a:p>
            <a:pPr>
              <a:defRPr/>
            </a:pPr>
            <a:endParaRPr lang="en-US"/>
          </a:p>
        </p:txBody>
      </p:sp>
      <p:sp>
        <p:nvSpPr>
          <p:cNvPr id="8" name="Rectangle 13"/>
          <p:cNvSpPr>
            <a:spLocks noGrp="1" noChangeArrowheads="1"/>
          </p:cNvSpPr>
          <p:nvPr>
            <p:ph type="sldNum" sz="quarter" idx="12"/>
          </p:nvPr>
        </p:nvSpPr>
        <p:spPr>
          <a:ln/>
        </p:spPr>
        <p:txBody>
          <a:bodyPr/>
          <a:lstStyle>
            <a:lvl1pPr>
              <a:defRPr/>
            </a:lvl1pPr>
          </a:lstStyle>
          <a:p>
            <a:pPr>
              <a:defRPr/>
            </a:pPr>
            <a:fld id="{34624BDD-D307-BE46-B07C-3CF808AA7C55}" type="slidenum">
              <a:rPr lang="en-US" altLang="en-US"/>
              <a:pPr>
                <a:defRPr/>
              </a:pPr>
              <a:t>‹#›</a:t>
            </a:fld>
            <a:endParaRPr lang="en-US" altLang="en-US"/>
          </a:p>
        </p:txBody>
      </p:sp>
    </p:spTree>
    <p:extLst>
      <p:ext uri="{BB962C8B-B14F-4D97-AF65-F5344CB8AC3E}">
        <p14:creationId xmlns:p14="http://schemas.microsoft.com/office/powerpoint/2010/main" val="1465353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endParaRPr lang="en-AU"/>
          </a:p>
        </p:txBody>
      </p:sp>
      <p:sp>
        <p:nvSpPr>
          <p:cNvPr id="3" name="Text Placeholder 2"/>
          <p:cNvSpPr>
            <a:spLocks noGrp="1"/>
          </p:cNvSpPr>
          <p:nvPr>
            <p:ph type="body"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8601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9F194795-1546-694E-88AC-176E0F113880}" type="slidenum">
              <a:rPr lang="en-US" altLang="en-US"/>
              <a:pPr>
                <a:defRPr/>
              </a:pPr>
              <a:t>‹#›</a:t>
            </a:fld>
            <a:endParaRPr lang="en-US" altLang="en-US"/>
          </a:p>
        </p:txBody>
      </p:sp>
    </p:spTree>
    <p:extLst>
      <p:ext uri="{BB962C8B-B14F-4D97-AF65-F5344CB8AC3E}">
        <p14:creationId xmlns:p14="http://schemas.microsoft.com/office/powerpoint/2010/main" val="1799036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endParaRPr lang="en-AU"/>
          </a:p>
        </p:txBody>
      </p:sp>
      <p:sp>
        <p:nvSpPr>
          <p:cNvPr id="3" name="Content Placeholder 2"/>
          <p:cNvSpPr>
            <a:spLocks noGrp="1"/>
          </p:cNvSpPr>
          <p:nvPr>
            <p:ph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6860117" y="20177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6860117" y="41513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Rectangle 11"/>
          <p:cNvSpPr>
            <a:spLocks noGrp="1" noChangeArrowheads="1"/>
          </p:cNvSpPr>
          <p:nvPr>
            <p:ph type="dt" sz="half" idx="10"/>
          </p:nvPr>
        </p:nvSpPr>
        <p:spPr>
          <a:ln/>
        </p:spPr>
        <p:txBody>
          <a:bodyPr/>
          <a:lstStyle>
            <a:lvl1pPr>
              <a:defRPr/>
            </a:lvl1pPr>
          </a:lstStyle>
          <a:p>
            <a:pPr>
              <a:defRPr/>
            </a:pPr>
            <a:endParaRPr lang="en-US"/>
          </a:p>
        </p:txBody>
      </p:sp>
      <p:sp>
        <p:nvSpPr>
          <p:cNvPr id="7" name="Rectangle 12"/>
          <p:cNvSpPr>
            <a:spLocks noGrp="1" noChangeArrowheads="1"/>
          </p:cNvSpPr>
          <p:nvPr>
            <p:ph type="ftr" sz="quarter" idx="11"/>
          </p:nvPr>
        </p:nvSpPr>
        <p:spPr>
          <a:ln/>
        </p:spPr>
        <p:txBody>
          <a:bodyPr/>
          <a:lstStyle>
            <a:lvl1pPr>
              <a:defRPr/>
            </a:lvl1pPr>
          </a:lstStyle>
          <a:p>
            <a:pPr>
              <a:defRPr/>
            </a:pPr>
            <a:endParaRPr lang="en-US"/>
          </a:p>
        </p:txBody>
      </p:sp>
      <p:sp>
        <p:nvSpPr>
          <p:cNvPr id="8" name="Rectangle 13"/>
          <p:cNvSpPr>
            <a:spLocks noGrp="1" noChangeArrowheads="1"/>
          </p:cNvSpPr>
          <p:nvPr>
            <p:ph type="sldNum" sz="quarter" idx="12"/>
          </p:nvPr>
        </p:nvSpPr>
        <p:spPr>
          <a:ln/>
        </p:spPr>
        <p:txBody>
          <a:bodyPr/>
          <a:lstStyle>
            <a:lvl1pPr>
              <a:defRPr/>
            </a:lvl1pPr>
          </a:lstStyle>
          <a:p>
            <a:pPr>
              <a:defRPr/>
            </a:pPr>
            <a:fld id="{38B69A40-B14F-9D46-8B5F-2A233814D7FB}" type="slidenum">
              <a:rPr lang="en-US" altLang="en-US"/>
              <a:pPr>
                <a:defRPr/>
              </a:pPr>
              <a:t>‹#›</a:t>
            </a:fld>
            <a:endParaRPr lang="en-US" altLang="en-US"/>
          </a:p>
        </p:txBody>
      </p:sp>
    </p:spTree>
    <p:extLst>
      <p:ext uri="{BB962C8B-B14F-4D97-AF65-F5344CB8AC3E}">
        <p14:creationId xmlns:p14="http://schemas.microsoft.com/office/powerpoint/2010/main" val="394804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7D9F0D-27CC-AF49-BE27-075EF3FD3399}"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127190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7D9F0D-27CC-AF49-BE27-075EF3FD3399}"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94253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7D9F0D-27CC-AF49-BE27-075EF3FD3399}"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1402096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7D9F0D-27CC-AF49-BE27-075EF3FD3399}" type="datetimeFigureOut">
              <a:rPr lang="en-US" smtClean="0"/>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7018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7D9F0D-27CC-AF49-BE27-075EF3FD3399}" type="datetimeFigureOut">
              <a:rPr lang="en-US" smtClean="0"/>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202366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7D9F0D-27CC-AF49-BE27-075EF3FD3399}" type="datetimeFigureOut">
              <a:rPr lang="en-US" smtClean="0"/>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209660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7D9F0D-27CC-AF49-BE27-075EF3FD3399}"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1654503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7D9F0D-27CC-AF49-BE27-075EF3FD3399}"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B63090-891A-8D42-81C8-40B683CD0848}" type="slidenum">
              <a:rPr lang="en-US" smtClean="0"/>
              <a:t>‹#›</a:t>
            </a:fld>
            <a:endParaRPr lang="en-US"/>
          </a:p>
        </p:txBody>
      </p:sp>
    </p:spTree>
    <p:extLst>
      <p:ext uri="{BB962C8B-B14F-4D97-AF65-F5344CB8AC3E}">
        <p14:creationId xmlns:p14="http://schemas.microsoft.com/office/powerpoint/2010/main" val="1620079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D9F0D-27CC-AF49-BE27-075EF3FD3399}" type="datetimeFigureOut">
              <a:rPr lang="en-US" smtClean="0"/>
              <a:t>7/16/26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B63090-891A-8D42-81C8-40B683CD0848}" type="slidenum">
              <a:rPr lang="en-US" smtClean="0"/>
              <a:t>‹#›</a:t>
            </a:fld>
            <a:endParaRPr lang="en-US"/>
          </a:p>
        </p:txBody>
      </p:sp>
    </p:spTree>
    <p:extLst>
      <p:ext uri="{BB962C8B-B14F-4D97-AF65-F5344CB8AC3E}">
        <p14:creationId xmlns:p14="http://schemas.microsoft.com/office/powerpoint/2010/main" val="2084757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bbolker.github.io/mixedmodels-misc/glmmFAQ.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29.wmf"/></Relationships>
</file>

<file path=ppt/slides/_rels/slide62.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1905000" y="1981200"/>
            <a:ext cx="8763000" cy="2209800"/>
          </a:xfrm>
        </p:spPr>
        <p:txBody>
          <a:bodyPr/>
          <a:lstStyle/>
          <a:p>
            <a:pPr algn="ctr" eaLnBrk="1" hangingPunct="1"/>
            <a:br>
              <a:rPr lang="en-US" altLang="en-US" sz="3200" b="1">
                <a:latin typeface="Arial" charset="0"/>
                <a:ea typeface="Arial" charset="0"/>
                <a:cs typeface="Arial" charset="0"/>
              </a:rPr>
            </a:br>
            <a:endParaRPr lang="en-AU" altLang="en-US" sz="3200" b="1"/>
          </a:p>
        </p:txBody>
      </p:sp>
      <p:sp>
        <p:nvSpPr>
          <p:cNvPr id="18434" name="Text Box 5"/>
          <p:cNvSpPr txBox="1">
            <a:spLocks noChangeArrowheads="1"/>
          </p:cNvSpPr>
          <p:nvPr/>
        </p:nvSpPr>
        <p:spPr bwMode="auto">
          <a:xfrm>
            <a:off x="3489325" y="22431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endParaRPr lang="en-US" altLang="en-US" sz="2400"/>
          </a:p>
        </p:txBody>
      </p:sp>
      <p:sp>
        <p:nvSpPr>
          <p:cNvPr id="18435" name="Text Box 6"/>
          <p:cNvSpPr txBox="1">
            <a:spLocks noChangeArrowheads="1"/>
          </p:cNvSpPr>
          <p:nvPr/>
        </p:nvSpPr>
        <p:spPr bwMode="auto">
          <a:xfrm>
            <a:off x="3173413" y="2133601"/>
            <a:ext cx="5886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4000" b="1">
                <a:latin typeface="Arial" charset="0"/>
              </a:rPr>
              <a:t>Mixed Effects Modeling</a:t>
            </a:r>
          </a:p>
        </p:txBody>
      </p:sp>
    </p:spTree>
    <p:extLst>
      <p:ext uri="{BB962C8B-B14F-4D97-AF65-F5344CB8AC3E}">
        <p14:creationId xmlns:p14="http://schemas.microsoft.com/office/powerpoint/2010/main" val="1273678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defRPr/>
            </a:pPr>
            <a:r>
              <a:rPr lang="en-US" altLang="en-US"/>
              <a:t>Finally: A Mixed Effects Model</a:t>
            </a:r>
          </a:p>
        </p:txBody>
      </p:sp>
      <p:sp>
        <p:nvSpPr>
          <p:cNvPr id="36867" name="Rectangle 3"/>
          <p:cNvSpPr>
            <a:spLocks noGrp="1" noChangeArrowheads="1"/>
          </p:cNvSpPr>
          <p:nvPr>
            <p:ph type="body" sz="half" idx="1"/>
          </p:nvPr>
        </p:nvSpPr>
        <p:spPr>
          <a:xfrm>
            <a:off x="1945757" y="1981200"/>
            <a:ext cx="8240233" cy="4114800"/>
          </a:xfrm>
        </p:spPr>
        <p:txBody>
          <a:bodyPr/>
          <a:lstStyle/>
          <a:p>
            <a:pPr eaLnBrk="1" hangingPunct="1">
              <a:defRPr/>
            </a:pPr>
            <a:r>
              <a:rPr lang="en-US" altLang="en-US" dirty="0"/>
              <a:t>The results from fitting the mixed effects model are:</a:t>
            </a:r>
          </a:p>
          <a:p>
            <a:pPr eaLnBrk="1" hangingPunct="1">
              <a:defRPr/>
            </a:pPr>
            <a:endParaRPr lang="en-US" altLang="en-US" dirty="0"/>
          </a:p>
          <a:p>
            <a:pPr eaLnBrk="1" hangingPunct="1">
              <a:defRPr/>
            </a:pPr>
            <a:endParaRPr lang="en-US" altLang="en-US" dirty="0"/>
          </a:p>
        </p:txBody>
      </p:sp>
      <p:sp>
        <p:nvSpPr>
          <p:cNvPr id="3" name="TextBox 2">
            <a:extLst>
              <a:ext uri="{FF2B5EF4-FFF2-40B4-BE49-F238E27FC236}">
                <a16:creationId xmlns:a16="http://schemas.microsoft.com/office/drawing/2014/main" id="{F19FA024-1C52-0C38-28F0-E7D266D9CE83}"/>
              </a:ext>
            </a:extLst>
          </p:cNvPr>
          <p:cNvSpPr txBox="1"/>
          <p:nvPr/>
        </p:nvSpPr>
        <p:spPr>
          <a:xfrm>
            <a:off x="3776870" y="5118653"/>
            <a:ext cx="5099729" cy="584775"/>
          </a:xfrm>
          <a:prstGeom prst="rect">
            <a:avLst/>
          </a:prstGeom>
          <a:noFill/>
        </p:spPr>
        <p:txBody>
          <a:bodyPr wrap="none" rtlCol="0">
            <a:spAutoFit/>
          </a:bodyPr>
          <a:lstStyle/>
          <a:p>
            <a:r>
              <a:rPr lang="en-US" sz="3200" dirty="0">
                <a:solidFill>
                  <a:srgbClr val="0070C0"/>
                </a:solidFill>
              </a:rPr>
              <a:t>What can we learn from this?</a:t>
            </a:r>
          </a:p>
        </p:txBody>
      </p:sp>
      <p:sp>
        <p:nvSpPr>
          <p:cNvPr id="9101" name="EqText10"/>
          <p:cNvSpPr/>
          <p:nvPr/>
        </p:nvSpPr>
        <p:spPr>
          <a:xfrm>
            <a:off x="3810000" y="2946400"/>
            <a:ext cx="4699000" cy="508000"/>
          </a:xfrm>
          <a:prstGeom prst="rect">
            <a:avLst/>
          </a:prstGeom>
          <a:noFill/>
        </p:spPr>
        <p:txBody>
          <a:bodyPr wrap="square" lIns="0" tIns="0" rIns="0" bIns="0" anchor="ctr">
            <a:normAutofit/>
          </a:bodyPr>
          <a:lstStyle/>
          <a:p>
            <a:pPr algn="ctr"/>
            <a:r>
              <a:rPr lang="en-US" sz="2400" i="1" dirty="0">
                <a:latin typeface="Cambria"/>
                <a:cs typeface="Cambria"/>
              </a:rPr>
              <a:t>β</a:t>
            </a:r>
            <a:r>
              <a:rPr lang="en-US" sz="2400" dirty="0">
                <a:latin typeface="Cambria"/>
                <a:cs typeface="Cambria"/>
              </a:rPr>
              <a:t> = 78.63;  </a:t>
            </a:r>
            <a:r>
              <a:rPr lang="en-US" sz="2400" i="1" dirty="0">
                <a:latin typeface="Cambria"/>
                <a:cs typeface="Cambria"/>
              </a:rPr>
              <a:t>σ</a:t>
            </a:r>
            <a:r>
              <a:rPr lang="en-US" sz="2400" i="1" baseline="-25000" dirty="0">
                <a:latin typeface="Cambria"/>
                <a:cs typeface="Cambria"/>
              </a:rPr>
              <a:t>b</a:t>
            </a:r>
            <a:r>
              <a:rPr lang="en-US" sz="2400" dirty="0">
                <a:latin typeface="Cambria"/>
                <a:cs typeface="Cambria"/>
              </a:rPr>
              <a:t> = 15.79;  </a:t>
            </a:r>
            <a:r>
              <a:rPr lang="en-US" sz="2400" i="1" dirty="0">
                <a:latin typeface="Cambria"/>
                <a:cs typeface="Cambria"/>
              </a:rPr>
              <a:t>σ</a:t>
            </a:r>
            <a:r>
              <a:rPr lang="en-US" sz="2400" dirty="0">
                <a:latin typeface="Cambria"/>
                <a:cs typeface="Cambria"/>
              </a:rPr>
              <a:t> = 6.1</a:t>
            </a:r>
          </a:p>
        </p:txBody>
      </p:sp>
    </p:spTree>
    <p:extLst>
      <p:ext uri="{BB962C8B-B14F-4D97-AF65-F5344CB8AC3E}">
        <p14:creationId xmlns:p14="http://schemas.microsoft.com/office/powerpoint/2010/main" val="1457092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257425" y="-141288"/>
            <a:ext cx="7793038" cy="1143001"/>
          </a:xfrm>
        </p:spPr>
        <p:txBody>
          <a:bodyPr/>
          <a:lstStyle/>
          <a:p>
            <a:pPr algn="ctr" eaLnBrk="1" hangingPunct="1">
              <a:defRPr/>
            </a:pPr>
            <a:r>
              <a:rPr lang="en-US" altLang="en-US" dirty="0"/>
              <a:t>Time for </a:t>
            </a:r>
            <a:r>
              <a:rPr lang="en-US" altLang="en-US"/>
              <a:t>some R</a:t>
            </a:r>
            <a:endParaRPr lang="en-US" altLang="en-US" dirty="0"/>
          </a:p>
        </p:txBody>
      </p:sp>
      <p:sp>
        <p:nvSpPr>
          <p:cNvPr id="40963" name="Rectangle 3"/>
          <p:cNvSpPr>
            <a:spLocks noGrp="1" noChangeArrowheads="1"/>
          </p:cNvSpPr>
          <p:nvPr>
            <p:ph type="body" idx="1"/>
          </p:nvPr>
        </p:nvSpPr>
        <p:spPr>
          <a:xfrm>
            <a:off x="1828800" y="1676401"/>
            <a:ext cx="8650288" cy="4456113"/>
          </a:xfrm>
        </p:spPr>
        <p:txBody>
          <a:bodyPr/>
          <a:lstStyle/>
          <a:p>
            <a:pPr eaLnBrk="1" hangingPunct="1">
              <a:lnSpc>
                <a:spcPct val="80000"/>
              </a:lnSpc>
              <a:defRPr/>
            </a:pPr>
            <a:endParaRPr lang="en-US" altLang="en-US" dirty="0"/>
          </a:p>
          <a:p>
            <a:pPr eaLnBrk="1" hangingPunct="1">
              <a:lnSpc>
                <a:spcPct val="80000"/>
              </a:lnSpc>
              <a:defRPr/>
            </a:pPr>
            <a:r>
              <a:rPr lang="en-US" altLang="en-US" dirty="0"/>
              <a:t>Fitting the fixed effects models:</a:t>
            </a:r>
          </a:p>
          <a:p>
            <a:pPr lvl="1" eaLnBrk="1" hangingPunct="1">
              <a:lnSpc>
                <a:spcPct val="80000"/>
              </a:lnSpc>
              <a:defRPr/>
            </a:pPr>
            <a:r>
              <a:rPr lang="en-US" altLang="en-US" sz="2000" dirty="0"/>
              <a:t>lm1 &lt;- lm(Density~1,data=Streams)</a:t>
            </a:r>
          </a:p>
          <a:p>
            <a:pPr lvl="1" eaLnBrk="1" hangingPunct="1">
              <a:lnSpc>
                <a:spcPct val="80000"/>
              </a:lnSpc>
              <a:defRPr/>
            </a:pPr>
            <a:r>
              <a:rPr lang="en-US" altLang="en-US" sz="2000" dirty="0"/>
              <a:t>lm2 &lt;- lm(Density~Stream-1,data=Streams)</a:t>
            </a:r>
          </a:p>
          <a:p>
            <a:pPr eaLnBrk="1" hangingPunct="1">
              <a:lnSpc>
                <a:spcPct val="80000"/>
              </a:lnSpc>
              <a:defRPr/>
            </a:pPr>
            <a:r>
              <a:rPr lang="en-US" altLang="en-US" dirty="0"/>
              <a:t>Fitting the mixed effects model:</a:t>
            </a:r>
          </a:p>
          <a:p>
            <a:pPr lvl="1" eaLnBrk="1" hangingPunct="1">
              <a:lnSpc>
                <a:spcPct val="80000"/>
              </a:lnSpc>
              <a:defRPr/>
            </a:pPr>
            <a:r>
              <a:rPr lang="en-US" altLang="en-US" sz="2000" dirty="0"/>
              <a:t>lm3 &lt;- </a:t>
            </a:r>
            <a:r>
              <a:rPr lang="en-US" altLang="en-US" sz="2000" dirty="0" err="1"/>
              <a:t>lme</a:t>
            </a:r>
            <a:r>
              <a:rPr lang="en-US" altLang="en-US" sz="2000" dirty="0"/>
              <a:t>(Density ~ 1,data=Streams, random = ~ 1 | Stream)</a:t>
            </a:r>
          </a:p>
          <a:p>
            <a:pPr lvl="1" eaLnBrk="1" hangingPunct="1">
              <a:lnSpc>
                <a:spcPct val="80000"/>
              </a:lnSpc>
              <a:defRPr/>
            </a:pPr>
            <a:r>
              <a:rPr lang="en-US" altLang="en-US" sz="2000" dirty="0" err="1"/>
              <a:t>lme</a:t>
            </a:r>
            <a:r>
              <a:rPr lang="en-US" altLang="en-US" sz="2000" dirty="0"/>
              <a:t>() is from the </a:t>
            </a:r>
            <a:r>
              <a:rPr lang="en-US" altLang="en-US" sz="2000" i="1" dirty="0" err="1"/>
              <a:t>nlme</a:t>
            </a:r>
            <a:r>
              <a:rPr lang="en-US" altLang="en-US" sz="2000" dirty="0"/>
              <a:t> package</a:t>
            </a:r>
          </a:p>
          <a:p>
            <a:pPr lvl="1" eaLnBrk="1" hangingPunct="1">
              <a:lnSpc>
                <a:spcPct val="80000"/>
              </a:lnSpc>
              <a:defRPr/>
            </a:pPr>
            <a:endParaRPr lang="en-US" altLang="en-US" dirty="0"/>
          </a:p>
          <a:p>
            <a:pPr eaLnBrk="1" hangingPunct="1">
              <a:lnSpc>
                <a:spcPct val="80000"/>
              </a:lnSpc>
              <a:defRPr/>
            </a:pPr>
            <a:r>
              <a:rPr lang="en-US" altLang="en-US" dirty="0"/>
              <a:t>The call to LME first gives the fixed effects (the intercept in this case), followed by the data set, and finally the random component of the model. </a:t>
            </a:r>
          </a:p>
          <a:p>
            <a:pPr eaLnBrk="1" hangingPunct="1">
              <a:lnSpc>
                <a:spcPct val="80000"/>
              </a:lnSpc>
              <a:defRPr/>
            </a:pPr>
            <a:endParaRPr lang="en-US" altLang="en-US" dirty="0"/>
          </a:p>
          <a:p>
            <a:pPr lvl="1" eaLnBrk="1" hangingPunct="1">
              <a:lnSpc>
                <a:spcPct val="80000"/>
              </a:lnSpc>
              <a:defRPr/>
            </a:pPr>
            <a:endParaRPr lang="en-US" altLang="en-US" dirty="0"/>
          </a:p>
        </p:txBody>
      </p:sp>
      <p:sp>
        <p:nvSpPr>
          <p:cNvPr id="2" name="Text Box 7"/>
          <p:cNvSpPr txBox="1">
            <a:spLocks noChangeArrowheads="1"/>
          </p:cNvSpPr>
          <p:nvPr/>
        </p:nvSpPr>
        <p:spPr bwMode="auto">
          <a:xfrm>
            <a:off x="8355013" y="2307431"/>
            <a:ext cx="1695450" cy="461963"/>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Group</a:t>
            </a:r>
          </a:p>
        </p:txBody>
      </p:sp>
      <p:sp>
        <p:nvSpPr>
          <p:cNvPr id="40964" name="Line 11"/>
          <p:cNvSpPr>
            <a:spLocks noChangeShapeType="1"/>
          </p:cNvSpPr>
          <p:nvPr/>
        </p:nvSpPr>
        <p:spPr bwMode="auto">
          <a:xfrm flipH="1">
            <a:off x="8755063" y="2769394"/>
            <a:ext cx="609600" cy="8334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0965" name="Text Box 7"/>
          <p:cNvSpPr txBox="1">
            <a:spLocks noChangeArrowheads="1"/>
          </p:cNvSpPr>
          <p:nvPr/>
        </p:nvSpPr>
        <p:spPr bwMode="auto">
          <a:xfrm>
            <a:off x="6149163" y="1301751"/>
            <a:ext cx="3352800" cy="461962"/>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What varies by group</a:t>
            </a:r>
          </a:p>
        </p:txBody>
      </p:sp>
      <p:sp>
        <p:nvSpPr>
          <p:cNvPr id="40966" name="Line 11"/>
          <p:cNvSpPr>
            <a:spLocks noChangeShapeType="1"/>
          </p:cNvSpPr>
          <p:nvPr/>
        </p:nvSpPr>
        <p:spPr bwMode="auto">
          <a:xfrm flipH="1">
            <a:off x="7825563" y="1763713"/>
            <a:ext cx="0" cy="1822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287083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371725" y="152400"/>
            <a:ext cx="7793038" cy="1143000"/>
          </a:xfrm>
        </p:spPr>
        <p:txBody>
          <a:bodyPr/>
          <a:lstStyle/>
          <a:p>
            <a:pPr algn="ctr" eaLnBrk="1" hangingPunct="1">
              <a:defRPr/>
            </a:pPr>
            <a:r>
              <a:rPr lang="en-AU" altLang="en-US" dirty="0"/>
              <a:t>Packages</a:t>
            </a:r>
          </a:p>
        </p:txBody>
      </p:sp>
      <p:sp>
        <p:nvSpPr>
          <p:cNvPr id="12291" name="Rectangle 3"/>
          <p:cNvSpPr>
            <a:spLocks noGrp="1" noChangeArrowheads="1"/>
          </p:cNvSpPr>
          <p:nvPr>
            <p:ph type="body" idx="1"/>
          </p:nvPr>
        </p:nvSpPr>
        <p:spPr>
          <a:xfrm>
            <a:off x="1580322" y="1676401"/>
            <a:ext cx="8898766" cy="4227513"/>
          </a:xfrm>
        </p:spPr>
        <p:txBody>
          <a:bodyPr/>
          <a:lstStyle/>
          <a:p>
            <a:pPr eaLnBrk="1" hangingPunct="1">
              <a:defRPr/>
            </a:pPr>
            <a:r>
              <a:rPr lang="en-AU" altLang="en-US" dirty="0"/>
              <a:t>The function </a:t>
            </a:r>
            <a:r>
              <a:rPr lang="en-AU" altLang="en-US" dirty="0" err="1"/>
              <a:t>lmer</a:t>
            </a:r>
            <a:r>
              <a:rPr lang="en-AU" altLang="en-US" dirty="0"/>
              <a:t> (in package lme4) also implements linear mixed models (including generalized linear models with </a:t>
            </a:r>
            <a:r>
              <a:rPr lang="en-AU" altLang="en-US" dirty="0" err="1"/>
              <a:t>glmer</a:t>
            </a:r>
            <a:r>
              <a:rPr lang="en-AU" altLang="en-US" dirty="0"/>
              <a:t>).</a:t>
            </a:r>
          </a:p>
          <a:p>
            <a:pPr eaLnBrk="1" hangingPunct="1">
              <a:defRPr/>
            </a:pPr>
            <a:endParaRPr lang="en-AU" altLang="en-US" dirty="0"/>
          </a:p>
          <a:p>
            <a:pPr eaLnBrk="1" hangingPunct="1">
              <a:defRPr/>
            </a:pPr>
            <a:r>
              <a:rPr lang="en-AU" altLang="en-US" dirty="0" err="1"/>
              <a:t>lmer</a:t>
            </a:r>
            <a:r>
              <a:rPr lang="en-AU" altLang="en-US" dirty="0"/>
              <a:t> doesn’t have all the functionality of </a:t>
            </a:r>
            <a:r>
              <a:rPr lang="en-AU" altLang="en-US" dirty="0" err="1"/>
              <a:t>lme</a:t>
            </a:r>
            <a:r>
              <a:rPr lang="en-AU" altLang="en-US" dirty="0"/>
              <a:t> – however, both should be considered in any application.</a:t>
            </a:r>
          </a:p>
        </p:txBody>
      </p:sp>
    </p:spTree>
    <p:extLst>
      <p:ext uri="{BB962C8B-B14F-4D97-AF65-F5344CB8AC3E}">
        <p14:creationId xmlns:p14="http://schemas.microsoft.com/office/powerpoint/2010/main" val="364900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514600" y="0"/>
            <a:ext cx="7793038" cy="1143000"/>
          </a:xfrm>
        </p:spPr>
        <p:txBody>
          <a:bodyPr/>
          <a:lstStyle/>
          <a:p>
            <a:pPr algn="ctr" eaLnBrk="1" hangingPunct="1">
              <a:defRPr/>
            </a:pPr>
            <a:r>
              <a:rPr lang="en-US" altLang="en-US"/>
              <a:t>The LME Function</a:t>
            </a:r>
          </a:p>
        </p:txBody>
      </p:sp>
      <p:sp>
        <p:nvSpPr>
          <p:cNvPr id="43011" name="Rectangle 3"/>
          <p:cNvSpPr>
            <a:spLocks noGrp="1" noChangeArrowheads="1"/>
          </p:cNvSpPr>
          <p:nvPr>
            <p:ph type="body" idx="1"/>
          </p:nvPr>
        </p:nvSpPr>
        <p:spPr>
          <a:xfrm>
            <a:off x="212035" y="1189383"/>
            <a:ext cx="11979965" cy="4840288"/>
          </a:xfrm>
        </p:spPr>
        <p:txBody>
          <a:bodyPr>
            <a:noAutofit/>
          </a:bodyPr>
          <a:lstStyle/>
          <a:p>
            <a:pPr eaLnBrk="1" hangingPunct="1">
              <a:lnSpc>
                <a:spcPct val="80000"/>
              </a:lnSpc>
              <a:defRPr/>
            </a:pPr>
            <a:r>
              <a:rPr lang="en-US" altLang="en-US" sz="2400" dirty="0"/>
              <a:t>The full call is:</a:t>
            </a:r>
          </a:p>
          <a:p>
            <a:pPr eaLnBrk="1" hangingPunct="1">
              <a:lnSpc>
                <a:spcPct val="80000"/>
              </a:lnSpc>
              <a:buFont typeface="Wingdings" charset="2"/>
              <a:buNone/>
              <a:defRPr/>
            </a:pPr>
            <a:endParaRPr lang="en-US" altLang="en-US" sz="2400" dirty="0"/>
          </a:p>
          <a:p>
            <a:pPr eaLnBrk="1" hangingPunct="1">
              <a:lnSpc>
                <a:spcPct val="80000"/>
              </a:lnSpc>
              <a:buFont typeface="Wingdings" charset="2"/>
              <a:buNone/>
              <a:defRPr/>
            </a:pPr>
            <a:r>
              <a:rPr lang="en-US" altLang="en-US" sz="2400" dirty="0"/>
              <a:t>	</a:t>
            </a:r>
            <a:r>
              <a:rPr lang="en-US" altLang="en-US" sz="2400" b="1" dirty="0" err="1"/>
              <a:t>lme</a:t>
            </a:r>
            <a:r>
              <a:rPr lang="en-US" altLang="en-US" sz="2400" b="1" dirty="0"/>
              <a:t>(fixed, data, random, correlation, weights, subset, method, </a:t>
            </a:r>
            <a:r>
              <a:rPr lang="en-US" altLang="en-US" sz="2400" b="1" dirty="0" err="1"/>
              <a:t>na.action</a:t>
            </a:r>
            <a:r>
              <a:rPr lang="en-US" altLang="en-US" sz="2400" b="1" dirty="0"/>
              <a:t>, control) </a:t>
            </a:r>
          </a:p>
          <a:p>
            <a:pPr eaLnBrk="1" hangingPunct="1">
              <a:lnSpc>
                <a:spcPct val="80000"/>
              </a:lnSpc>
              <a:buFont typeface="Wingdings" charset="2"/>
              <a:buNone/>
              <a:defRPr/>
            </a:pPr>
            <a:endParaRPr lang="en-US" altLang="en-US" sz="2400" b="1" dirty="0"/>
          </a:p>
          <a:p>
            <a:pPr eaLnBrk="1" hangingPunct="1">
              <a:lnSpc>
                <a:spcPct val="80000"/>
              </a:lnSpc>
              <a:defRPr/>
            </a:pPr>
            <a:r>
              <a:rPr lang="en-US" altLang="en-US" sz="2400" dirty="0"/>
              <a:t>fixed – formula for the fixed effects;</a:t>
            </a:r>
          </a:p>
          <a:p>
            <a:pPr eaLnBrk="1" hangingPunct="1">
              <a:lnSpc>
                <a:spcPct val="80000"/>
              </a:lnSpc>
              <a:defRPr/>
            </a:pPr>
            <a:r>
              <a:rPr lang="en-US" altLang="en-US" sz="2400" dirty="0"/>
              <a:t>data – must be a data frame;</a:t>
            </a:r>
          </a:p>
          <a:p>
            <a:pPr eaLnBrk="1" hangingPunct="1">
              <a:lnSpc>
                <a:spcPct val="80000"/>
              </a:lnSpc>
              <a:defRPr/>
            </a:pPr>
            <a:r>
              <a:rPr lang="en-US" altLang="en-US" sz="2400" dirty="0"/>
              <a:t>random – the random effects (random effects can be nested);</a:t>
            </a:r>
          </a:p>
          <a:p>
            <a:pPr eaLnBrk="1" hangingPunct="1">
              <a:lnSpc>
                <a:spcPct val="80000"/>
              </a:lnSpc>
              <a:defRPr/>
            </a:pPr>
            <a:r>
              <a:rPr lang="en-US" altLang="en-US" sz="2400" dirty="0"/>
              <a:t>correlation – correlation structure of the residuals (optional);</a:t>
            </a:r>
          </a:p>
          <a:p>
            <a:pPr lvl="1" eaLnBrk="1" hangingPunct="1">
              <a:lnSpc>
                <a:spcPct val="80000"/>
              </a:lnSpc>
              <a:defRPr/>
            </a:pPr>
            <a:r>
              <a:rPr lang="en-US" altLang="en-US" dirty="0"/>
              <a:t>For example “</a:t>
            </a:r>
            <a:r>
              <a:rPr lang="en-US" dirty="0"/>
              <a:t>correlation=corAR1()” for autoregressive term</a:t>
            </a:r>
            <a:endParaRPr lang="en-US" altLang="en-US" dirty="0"/>
          </a:p>
          <a:p>
            <a:pPr eaLnBrk="1" hangingPunct="1">
              <a:lnSpc>
                <a:spcPct val="80000"/>
              </a:lnSpc>
              <a:defRPr/>
            </a:pPr>
            <a:r>
              <a:rPr lang="en-US" altLang="en-US" sz="2400" dirty="0"/>
              <a:t>weights – variance structure of the residuals (optional to account for unequal variance);</a:t>
            </a:r>
          </a:p>
          <a:p>
            <a:pPr eaLnBrk="1" hangingPunct="1">
              <a:lnSpc>
                <a:spcPct val="80000"/>
              </a:lnSpc>
              <a:defRPr/>
            </a:pPr>
            <a:r>
              <a:rPr lang="en-US" altLang="en-US" sz="2400" dirty="0"/>
              <a:t>subset – which rows of the data set to include (vector of </a:t>
            </a:r>
            <a:r>
              <a:rPr lang="en-US" altLang="en-US" sz="2400" dirty="0" err="1"/>
              <a:t>boolean</a:t>
            </a:r>
            <a:r>
              <a:rPr lang="en-US" altLang="en-US" sz="2400" dirty="0"/>
              <a:t>)</a:t>
            </a:r>
          </a:p>
          <a:p>
            <a:pPr eaLnBrk="1" hangingPunct="1">
              <a:lnSpc>
                <a:spcPct val="80000"/>
              </a:lnSpc>
              <a:defRPr/>
            </a:pPr>
            <a:r>
              <a:rPr lang="en-US" altLang="en-US" sz="2400" b="1" dirty="0"/>
              <a:t>method – ML or REML</a:t>
            </a:r>
          </a:p>
          <a:p>
            <a:pPr eaLnBrk="1" hangingPunct="1">
              <a:lnSpc>
                <a:spcPct val="80000"/>
              </a:lnSpc>
              <a:defRPr/>
            </a:pPr>
            <a:r>
              <a:rPr lang="en-US" altLang="en-US" sz="2400" dirty="0"/>
              <a:t>control – optional control specifications (some of these are pretty useful).</a:t>
            </a:r>
          </a:p>
          <a:p>
            <a:pPr eaLnBrk="1" hangingPunct="1">
              <a:lnSpc>
                <a:spcPct val="80000"/>
              </a:lnSpc>
              <a:buFont typeface="Wingdings" charset="2"/>
              <a:buNone/>
              <a:defRPr/>
            </a:pPr>
            <a:endParaRPr lang="en-US" altLang="en-US" sz="2400" dirty="0"/>
          </a:p>
        </p:txBody>
      </p:sp>
    </p:spTree>
    <p:extLst>
      <p:ext uri="{BB962C8B-B14F-4D97-AF65-F5344CB8AC3E}">
        <p14:creationId xmlns:p14="http://schemas.microsoft.com/office/powerpoint/2010/main" val="1521426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286000" y="34925"/>
            <a:ext cx="7793038" cy="1143000"/>
          </a:xfrm>
        </p:spPr>
        <p:txBody>
          <a:bodyPr/>
          <a:lstStyle/>
          <a:p>
            <a:pPr algn="ctr" eaLnBrk="1" hangingPunct="1">
              <a:defRPr/>
            </a:pPr>
            <a:r>
              <a:rPr lang="en-US" altLang="en-US" dirty="0"/>
              <a:t>Linear Mixed Models (Notes)</a:t>
            </a:r>
          </a:p>
        </p:txBody>
      </p:sp>
      <p:sp>
        <p:nvSpPr>
          <p:cNvPr id="45059" name="Rectangle 3"/>
          <p:cNvSpPr>
            <a:spLocks noGrp="1" noChangeArrowheads="1"/>
          </p:cNvSpPr>
          <p:nvPr>
            <p:ph type="body" idx="1"/>
          </p:nvPr>
        </p:nvSpPr>
        <p:spPr>
          <a:xfrm>
            <a:off x="1590261" y="1400176"/>
            <a:ext cx="8878956" cy="4391025"/>
          </a:xfrm>
        </p:spPr>
        <p:txBody>
          <a:bodyPr>
            <a:normAutofit lnSpcReduction="10000"/>
          </a:bodyPr>
          <a:lstStyle/>
          <a:p>
            <a:pPr eaLnBrk="1" hangingPunct="1">
              <a:lnSpc>
                <a:spcPct val="80000"/>
              </a:lnSpc>
              <a:defRPr/>
            </a:pPr>
            <a:r>
              <a:rPr lang="en-US" altLang="en-US" sz="2400" dirty="0"/>
              <a:t>The linear mixed model can be fit using Maximum Likelihood (ML) or Restricted Maximum Likelihood (REML). If you have many experimental units, this hardly matters, but if you have few replicates, this can make a major difference (use REML).</a:t>
            </a:r>
          </a:p>
          <a:p>
            <a:pPr eaLnBrk="1" hangingPunct="1">
              <a:lnSpc>
                <a:spcPct val="80000"/>
              </a:lnSpc>
              <a:defRPr/>
            </a:pPr>
            <a:endParaRPr lang="en-US" altLang="en-US" sz="2400" dirty="0"/>
          </a:p>
          <a:p>
            <a:pPr eaLnBrk="1" hangingPunct="1">
              <a:lnSpc>
                <a:spcPct val="80000"/>
              </a:lnSpc>
              <a:defRPr/>
            </a:pPr>
            <a:r>
              <a:rPr lang="en-US" altLang="en-US" sz="2400" dirty="0"/>
              <a:t>REML is default</a:t>
            </a:r>
          </a:p>
          <a:p>
            <a:pPr eaLnBrk="1" hangingPunct="1">
              <a:lnSpc>
                <a:spcPct val="80000"/>
              </a:lnSpc>
              <a:defRPr/>
            </a:pPr>
            <a:endParaRPr lang="en-US" altLang="en-US" sz="2400" dirty="0"/>
          </a:p>
          <a:p>
            <a:pPr eaLnBrk="1" hangingPunct="1">
              <a:lnSpc>
                <a:spcPct val="80000"/>
              </a:lnSpc>
              <a:defRPr/>
            </a:pPr>
            <a:r>
              <a:rPr lang="en-US" altLang="en-US" sz="2400" dirty="0"/>
              <a:t>The distinction is due to the fact that the MLE for the variance parameter is biased (it has 1/n rather than 1/n-1)</a:t>
            </a:r>
          </a:p>
          <a:p>
            <a:pPr lvl="1">
              <a:lnSpc>
                <a:spcPct val="80000"/>
              </a:lnSpc>
              <a:defRPr/>
            </a:pPr>
            <a:r>
              <a:rPr lang="en-US" altLang="en-US" sz="2000" dirty="0"/>
              <a:t>This is only relevant for Normal distribution (</a:t>
            </a:r>
            <a:r>
              <a:rPr lang="en-US" altLang="en-US" sz="2000" dirty="0" err="1"/>
              <a:t>lmm</a:t>
            </a:r>
            <a:r>
              <a:rPr lang="en-US" altLang="en-US" sz="2000" dirty="0"/>
              <a:t> not </a:t>
            </a:r>
            <a:r>
              <a:rPr lang="en-US" altLang="en-US" sz="2000" dirty="0" err="1"/>
              <a:t>glmm</a:t>
            </a:r>
            <a:r>
              <a:rPr lang="en-US" altLang="en-US" sz="2000" dirty="0"/>
              <a:t>)</a:t>
            </a:r>
          </a:p>
          <a:p>
            <a:pPr eaLnBrk="1" hangingPunct="1">
              <a:lnSpc>
                <a:spcPct val="80000"/>
              </a:lnSpc>
              <a:defRPr/>
            </a:pPr>
            <a:endParaRPr lang="en-US" altLang="en-US" sz="2400" dirty="0"/>
          </a:p>
          <a:p>
            <a:pPr eaLnBrk="1" hangingPunct="1">
              <a:lnSpc>
                <a:spcPct val="80000"/>
              </a:lnSpc>
              <a:defRPr/>
            </a:pPr>
            <a:r>
              <a:rPr lang="en-US" altLang="en-US" sz="2400" dirty="0"/>
              <a:t>REML uses an unbiased estimator for the variance</a:t>
            </a:r>
          </a:p>
          <a:p>
            <a:pPr lvl="1" eaLnBrk="1" hangingPunct="1">
              <a:lnSpc>
                <a:spcPct val="80000"/>
              </a:lnSpc>
              <a:defRPr/>
            </a:pPr>
            <a:r>
              <a:rPr lang="en-US" altLang="en-US" sz="2000" dirty="0"/>
              <a:t>This is nitpicky, but can matter with small sample size</a:t>
            </a:r>
          </a:p>
        </p:txBody>
      </p:sp>
    </p:spTree>
    <p:extLst>
      <p:ext uri="{BB962C8B-B14F-4D97-AF65-F5344CB8AC3E}">
        <p14:creationId xmlns:p14="http://schemas.microsoft.com/office/powerpoint/2010/main" val="1861274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838200" y="-14569"/>
            <a:ext cx="10515600" cy="1325563"/>
          </a:xfrm>
        </p:spPr>
        <p:txBody>
          <a:bodyPr/>
          <a:lstStyle/>
          <a:p>
            <a:pPr algn="ctr" eaLnBrk="1" hangingPunct="1">
              <a:defRPr/>
            </a:pPr>
            <a:r>
              <a:rPr lang="en-US" altLang="en-US" sz="4000" dirty="0"/>
              <a:t>Linear Mixed Models </a:t>
            </a:r>
            <a:br>
              <a:rPr lang="en-US" altLang="en-US" sz="4000" dirty="0"/>
            </a:br>
            <a:r>
              <a:rPr lang="en-US" altLang="en-US" sz="4000" dirty="0"/>
              <a:t>(Understanding the output)</a:t>
            </a:r>
          </a:p>
        </p:txBody>
      </p:sp>
      <p:sp>
        <p:nvSpPr>
          <p:cNvPr id="47107" name="Rectangle 3"/>
          <p:cNvSpPr>
            <a:spLocks noGrp="1" noChangeArrowheads="1"/>
          </p:cNvSpPr>
          <p:nvPr>
            <p:ph type="body" idx="1"/>
          </p:nvPr>
        </p:nvSpPr>
        <p:spPr>
          <a:xfrm>
            <a:off x="1524000" y="1371600"/>
            <a:ext cx="7772400" cy="4114800"/>
          </a:xfrm>
        </p:spPr>
        <p:txBody>
          <a:bodyPr>
            <a:noAutofit/>
          </a:bodyPr>
          <a:lstStyle/>
          <a:p>
            <a:pPr eaLnBrk="1" hangingPunct="1">
              <a:lnSpc>
                <a:spcPct val="80000"/>
              </a:lnSpc>
              <a:buFont typeface="Wingdings" charset="2"/>
              <a:buNone/>
              <a:defRPr/>
            </a:pPr>
            <a:r>
              <a:rPr lang="en-US" altLang="en-US" sz="1200" dirty="0"/>
              <a:t>Linear mixed-effects model fit by REML</a:t>
            </a:r>
          </a:p>
          <a:p>
            <a:pPr eaLnBrk="1" hangingPunct="1">
              <a:lnSpc>
                <a:spcPct val="80000"/>
              </a:lnSpc>
              <a:buFont typeface="Wingdings" charset="2"/>
              <a:buNone/>
              <a:defRPr/>
            </a:pPr>
            <a:r>
              <a:rPr lang="en-US" altLang="en-US" sz="1200" dirty="0"/>
              <a:t> Data: Streams </a:t>
            </a:r>
          </a:p>
          <a:p>
            <a:pPr eaLnBrk="1" hangingPunct="1">
              <a:lnSpc>
                <a:spcPct val="80000"/>
              </a:lnSpc>
              <a:buFont typeface="Wingdings" charset="2"/>
              <a:buNone/>
              <a:defRPr/>
            </a:pPr>
            <a:r>
              <a:rPr lang="en-US" altLang="en-US" sz="1200" dirty="0"/>
              <a:t>       AIC      BIC    </a:t>
            </a:r>
            <a:r>
              <a:rPr lang="en-US" altLang="en-US" sz="1200" dirty="0" err="1"/>
              <a:t>logLik</a:t>
            </a:r>
            <a:r>
              <a:rPr lang="en-US" altLang="en-US" sz="1200" dirty="0"/>
              <a:t> </a:t>
            </a:r>
          </a:p>
          <a:p>
            <a:pPr eaLnBrk="1" hangingPunct="1">
              <a:lnSpc>
                <a:spcPct val="80000"/>
              </a:lnSpc>
              <a:buFont typeface="Wingdings" charset="2"/>
              <a:buNone/>
              <a:defRPr/>
            </a:pPr>
            <a:r>
              <a:rPr lang="en-US" altLang="en-US" sz="1200" dirty="0"/>
              <a:t>  133.7973 136.2969 -63.89865</a:t>
            </a:r>
          </a:p>
          <a:p>
            <a:pPr eaLnBrk="1" hangingPunct="1">
              <a:lnSpc>
                <a:spcPct val="80000"/>
              </a:lnSpc>
              <a:buFont typeface="Wingdings" charset="2"/>
              <a:buNone/>
              <a:defRPr/>
            </a:pPr>
            <a:endParaRPr lang="en-US" altLang="en-US" sz="1200" dirty="0"/>
          </a:p>
          <a:p>
            <a:pPr eaLnBrk="1" hangingPunct="1">
              <a:lnSpc>
                <a:spcPct val="80000"/>
              </a:lnSpc>
              <a:buFont typeface="Wingdings" charset="2"/>
              <a:buNone/>
              <a:defRPr/>
            </a:pPr>
            <a:r>
              <a:rPr lang="en-US" altLang="en-US" sz="1200" dirty="0"/>
              <a:t>Random effects:</a:t>
            </a:r>
          </a:p>
          <a:p>
            <a:pPr eaLnBrk="1" hangingPunct="1">
              <a:lnSpc>
                <a:spcPct val="80000"/>
              </a:lnSpc>
              <a:buFont typeface="Wingdings" charset="2"/>
              <a:buNone/>
              <a:defRPr/>
            </a:pPr>
            <a:r>
              <a:rPr lang="en-US" altLang="en-US" sz="1200" dirty="0"/>
              <a:t> Formula:  ~ 1 | Stream</a:t>
            </a:r>
          </a:p>
          <a:p>
            <a:pPr eaLnBrk="1" hangingPunct="1">
              <a:lnSpc>
                <a:spcPct val="80000"/>
              </a:lnSpc>
              <a:buFont typeface="Wingdings" charset="2"/>
              <a:buNone/>
              <a:defRPr/>
            </a:pPr>
            <a:r>
              <a:rPr lang="en-US" altLang="en-US" sz="1200" dirty="0"/>
              <a:t>        (Intercept) Residual </a:t>
            </a:r>
          </a:p>
          <a:p>
            <a:pPr eaLnBrk="1" hangingPunct="1">
              <a:lnSpc>
                <a:spcPct val="80000"/>
              </a:lnSpc>
              <a:buFont typeface="Wingdings" charset="2"/>
              <a:buNone/>
              <a:defRPr/>
            </a:pPr>
            <a:r>
              <a:rPr lang="en-US" altLang="en-US" sz="1200" dirty="0" err="1"/>
              <a:t>StdDev</a:t>
            </a:r>
            <a:r>
              <a:rPr lang="en-US" altLang="en-US" sz="1200" dirty="0"/>
              <a:t>:    15.78877 6.083881</a:t>
            </a:r>
          </a:p>
          <a:p>
            <a:pPr eaLnBrk="1" hangingPunct="1">
              <a:lnSpc>
                <a:spcPct val="80000"/>
              </a:lnSpc>
              <a:buFont typeface="Wingdings" charset="2"/>
              <a:buNone/>
              <a:defRPr/>
            </a:pPr>
            <a:endParaRPr lang="en-US" altLang="en-US" sz="1200" dirty="0"/>
          </a:p>
          <a:p>
            <a:pPr eaLnBrk="1" hangingPunct="1">
              <a:lnSpc>
                <a:spcPct val="80000"/>
              </a:lnSpc>
              <a:buFont typeface="Wingdings" charset="2"/>
              <a:buNone/>
              <a:defRPr/>
            </a:pPr>
            <a:r>
              <a:rPr lang="en-US" altLang="en-US" sz="1200" dirty="0"/>
              <a:t>Fixed effects: Density ~ 1 </a:t>
            </a:r>
          </a:p>
          <a:p>
            <a:pPr eaLnBrk="1" hangingPunct="1">
              <a:lnSpc>
                <a:spcPct val="80000"/>
              </a:lnSpc>
              <a:buFont typeface="Wingdings" charset="2"/>
              <a:buNone/>
              <a:defRPr/>
            </a:pPr>
            <a:r>
              <a:rPr lang="en-US" altLang="en-US" sz="1200" dirty="0"/>
              <a:t>               Value </a:t>
            </a:r>
            <a:r>
              <a:rPr lang="en-US" altLang="en-US" sz="1200" dirty="0" err="1"/>
              <a:t>Std.Error</a:t>
            </a:r>
            <a:r>
              <a:rPr lang="en-US" altLang="en-US" sz="1200" dirty="0"/>
              <a:t> DF  t-value p-value </a:t>
            </a:r>
          </a:p>
          <a:p>
            <a:pPr eaLnBrk="1" hangingPunct="1">
              <a:lnSpc>
                <a:spcPct val="80000"/>
              </a:lnSpc>
              <a:buFont typeface="Wingdings" charset="2"/>
              <a:buNone/>
              <a:defRPr/>
            </a:pPr>
            <a:r>
              <a:rPr lang="en-US" altLang="en-US" sz="1200" dirty="0"/>
              <a:t>(Intercept) 78.62872   6.60332 12 11.90745  0</a:t>
            </a:r>
          </a:p>
          <a:p>
            <a:pPr eaLnBrk="1" hangingPunct="1">
              <a:lnSpc>
                <a:spcPct val="80000"/>
              </a:lnSpc>
              <a:buFont typeface="Wingdings" charset="2"/>
              <a:buNone/>
              <a:defRPr/>
            </a:pPr>
            <a:endParaRPr lang="en-US" altLang="en-US" sz="1200" dirty="0"/>
          </a:p>
          <a:p>
            <a:pPr eaLnBrk="1" hangingPunct="1">
              <a:lnSpc>
                <a:spcPct val="80000"/>
              </a:lnSpc>
              <a:buFont typeface="Wingdings" charset="2"/>
              <a:buNone/>
              <a:defRPr/>
            </a:pPr>
            <a:r>
              <a:rPr lang="en-US" altLang="en-US" sz="1200" dirty="0"/>
              <a:t>Standardized Within-Group Residuals:</a:t>
            </a:r>
          </a:p>
          <a:p>
            <a:pPr eaLnBrk="1" hangingPunct="1">
              <a:lnSpc>
                <a:spcPct val="80000"/>
              </a:lnSpc>
              <a:buFont typeface="Wingdings" charset="2"/>
              <a:buNone/>
              <a:defRPr/>
            </a:pPr>
            <a:r>
              <a:rPr lang="en-US" altLang="en-US" sz="1200" dirty="0"/>
              <a:t>       Min         Q1       Med        Q3      Max </a:t>
            </a:r>
          </a:p>
          <a:p>
            <a:pPr eaLnBrk="1" hangingPunct="1">
              <a:lnSpc>
                <a:spcPct val="80000"/>
              </a:lnSpc>
              <a:buFont typeface="Wingdings" charset="2"/>
              <a:buNone/>
              <a:defRPr/>
            </a:pPr>
            <a:r>
              <a:rPr lang="en-US" altLang="en-US" sz="1200" dirty="0"/>
              <a:t> -1.670431 -0.8239512 0.1256738 0.5295573 1.298799</a:t>
            </a:r>
          </a:p>
          <a:p>
            <a:pPr eaLnBrk="1" hangingPunct="1">
              <a:lnSpc>
                <a:spcPct val="80000"/>
              </a:lnSpc>
              <a:buFont typeface="Wingdings" charset="2"/>
              <a:buNone/>
              <a:defRPr/>
            </a:pPr>
            <a:endParaRPr lang="en-US" altLang="en-US" sz="1200" dirty="0"/>
          </a:p>
          <a:p>
            <a:pPr eaLnBrk="1" hangingPunct="1">
              <a:lnSpc>
                <a:spcPct val="80000"/>
              </a:lnSpc>
              <a:buFont typeface="Wingdings" charset="2"/>
              <a:buNone/>
              <a:defRPr/>
            </a:pPr>
            <a:r>
              <a:rPr lang="en-US" altLang="en-US" sz="1200" dirty="0"/>
              <a:t>Number of Observations: 18</a:t>
            </a:r>
          </a:p>
          <a:p>
            <a:pPr eaLnBrk="1" hangingPunct="1">
              <a:lnSpc>
                <a:spcPct val="80000"/>
              </a:lnSpc>
              <a:buFont typeface="Wingdings" charset="2"/>
              <a:buNone/>
              <a:defRPr/>
            </a:pPr>
            <a:r>
              <a:rPr lang="en-US" altLang="en-US" sz="1200" dirty="0"/>
              <a:t>Number of Groups: 6 </a:t>
            </a:r>
          </a:p>
          <a:p>
            <a:pPr eaLnBrk="1" hangingPunct="1">
              <a:lnSpc>
                <a:spcPct val="80000"/>
              </a:lnSpc>
              <a:defRPr/>
            </a:pPr>
            <a:endParaRPr lang="en-US" altLang="en-US" sz="1200" dirty="0"/>
          </a:p>
        </p:txBody>
      </p:sp>
      <p:sp>
        <p:nvSpPr>
          <p:cNvPr id="2" name="Text Box 4"/>
          <p:cNvSpPr txBox="1">
            <a:spLocks noChangeArrowheads="1"/>
          </p:cNvSpPr>
          <p:nvPr/>
        </p:nvSpPr>
        <p:spPr bwMode="auto">
          <a:xfrm>
            <a:off x="6399902" y="1485631"/>
            <a:ext cx="2778125" cy="86042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AIC and BIC</a:t>
            </a:r>
          </a:p>
          <a:p>
            <a:pPr algn="ctr" eaLnBrk="1" hangingPunct="1">
              <a:spcBef>
                <a:spcPct val="0"/>
              </a:spcBef>
              <a:buClrTx/>
              <a:buSzTx/>
              <a:buFontTx/>
              <a:buNone/>
            </a:pPr>
            <a:r>
              <a:rPr lang="en-US" altLang="en-US" sz="2400"/>
              <a:t>for model selection</a:t>
            </a:r>
          </a:p>
        </p:txBody>
      </p:sp>
      <p:sp>
        <p:nvSpPr>
          <p:cNvPr id="47108" name="Text Box 5"/>
          <p:cNvSpPr txBox="1">
            <a:spLocks noChangeArrowheads="1"/>
          </p:cNvSpPr>
          <p:nvPr/>
        </p:nvSpPr>
        <p:spPr bwMode="auto">
          <a:xfrm>
            <a:off x="5870866" y="2760353"/>
            <a:ext cx="3241977"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The among-stream SD</a:t>
            </a:r>
          </a:p>
        </p:txBody>
      </p:sp>
      <p:sp>
        <p:nvSpPr>
          <p:cNvPr id="47109" name="Text Box 6"/>
          <p:cNvSpPr txBox="1">
            <a:spLocks noChangeArrowheads="1"/>
          </p:cNvSpPr>
          <p:nvPr/>
        </p:nvSpPr>
        <p:spPr bwMode="auto">
          <a:xfrm>
            <a:off x="5844363" y="3733799"/>
            <a:ext cx="3130088"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The within-stream SD</a:t>
            </a:r>
          </a:p>
        </p:txBody>
      </p:sp>
      <p:sp>
        <p:nvSpPr>
          <p:cNvPr id="47110" name="Text Box 7"/>
          <p:cNvSpPr txBox="1">
            <a:spLocks noChangeArrowheads="1"/>
          </p:cNvSpPr>
          <p:nvPr/>
        </p:nvSpPr>
        <p:spPr bwMode="auto">
          <a:xfrm>
            <a:off x="6858000" y="5147625"/>
            <a:ext cx="2436564"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The fixed effects</a:t>
            </a:r>
          </a:p>
        </p:txBody>
      </p:sp>
      <p:sp>
        <p:nvSpPr>
          <p:cNvPr id="47111" name="Line 8"/>
          <p:cNvSpPr>
            <a:spLocks noChangeShapeType="1"/>
          </p:cNvSpPr>
          <p:nvPr/>
        </p:nvSpPr>
        <p:spPr bwMode="auto">
          <a:xfrm flipH="1">
            <a:off x="3886200" y="1882157"/>
            <a:ext cx="2395329" cy="2002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7112" name="Line 9"/>
          <p:cNvSpPr>
            <a:spLocks noChangeShapeType="1"/>
          </p:cNvSpPr>
          <p:nvPr/>
        </p:nvSpPr>
        <p:spPr bwMode="auto">
          <a:xfrm flipH="1">
            <a:off x="2690191" y="2962356"/>
            <a:ext cx="3092029" cy="61680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7113" name="Line 10"/>
          <p:cNvSpPr>
            <a:spLocks noChangeShapeType="1"/>
          </p:cNvSpPr>
          <p:nvPr/>
        </p:nvSpPr>
        <p:spPr bwMode="auto">
          <a:xfrm flipH="1" flipV="1">
            <a:off x="3631096" y="3733798"/>
            <a:ext cx="2151124" cy="30479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7114" name="Line 11"/>
          <p:cNvSpPr>
            <a:spLocks noChangeShapeType="1"/>
          </p:cNvSpPr>
          <p:nvPr/>
        </p:nvSpPr>
        <p:spPr bwMode="auto">
          <a:xfrm flipH="1" flipV="1">
            <a:off x="4629280" y="4812773"/>
            <a:ext cx="2151123" cy="5589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286901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876426" y="0"/>
            <a:ext cx="8791575" cy="1143000"/>
          </a:xfrm>
        </p:spPr>
        <p:txBody>
          <a:bodyPr/>
          <a:lstStyle/>
          <a:p>
            <a:pPr algn="ctr" eaLnBrk="1" hangingPunct="1">
              <a:defRPr/>
            </a:pPr>
            <a:r>
              <a:rPr lang="en-US" altLang="en-US" sz="4000"/>
              <a:t>Fixed and Random Effects Together</a:t>
            </a:r>
          </a:p>
        </p:txBody>
      </p:sp>
      <p:sp>
        <p:nvSpPr>
          <p:cNvPr id="49155" name="Rectangle 3"/>
          <p:cNvSpPr>
            <a:spLocks noGrp="1" noChangeArrowheads="1"/>
          </p:cNvSpPr>
          <p:nvPr>
            <p:ph type="body" idx="1"/>
          </p:nvPr>
        </p:nvSpPr>
        <p:spPr>
          <a:xfrm>
            <a:off x="1444487" y="1752600"/>
            <a:ext cx="9612289" cy="4114800"/>
          </a:xfrm>
        </p:spPr>
        <p:txBody>
          <a:bodyPr/>
          <a:lstStyle/>
          <a:p>
            <a:pPr eaLnBrk="1" hangingPunct="1">
              <a:defRPr/>
            </a:pPr>
            <a:r>
              <a:rPr lang="en-US" altLang="en-US" dirty="0"/>
              <a:t>Typically we will have cases in which there are some known sources of variability (the random effects) and some variables that may have different impacts. </a:t>
            </a:r>
          </a:p>
          <a:p>
            <a:pPr eaLnBrk="1" hangingPunct="1">
              <a:defRPr/>
            </a:pPr>
            <a:endParaRPr lang="en-US" altLang="en-US" dirty="0"/>
          </a:p>
          <a:p>
            <a:pPr eaLnBrk="1" hangingPunct="1">
              <a:defRPr/>
            </a:pPr>
            <a:r>
              <a:rPr lang="en-US" altLang="en-US" dirty="0"/>
              <a:t>These </a:t>
            </a:r>
            <a:r>
              <a:rPr lang="en-US" altLang="en-US" i="1" u="sng" dirty="0"/>
              <a:t>mixed models </a:t>
            </a:r>
            <a:r>
              <a:rPr lang="en-US" altLang="en-US" dirty="0"/>
              <a:t>will have both </a:t>
            </a:r>
            <a:r>
              <a:rPr lang="en-US" altLang="en-US" i="1" dirty="0"/>
              <a:t>fixed</a:t>
            </a:r>
            <a:r>
              <a:rPr lang="en-US" altLang="en-US" dirty="0"/>
              <a:t> and </a:t>
            </a:r>
            <a:r>
              <a:rPr lang="en-US" altLang="en-US" i="1" dirty="0"/>
              <a:t>random</a:t>
            </a:r>
            <a:r>
              <a:rPr lang="en-US" altLang="en-US" dirty="0"/>
              <a:t> effects.</a:t>
            </a:r>
          </a:p>
          <a:p>
            <a:pPr eaLnBrk="1" hangingPunct="1">
              <a:defRPr/>
            </a:pPr>
            <a:endParaRPr lang="en-US" altLang="en-US" dirty="0"/>
          </a:p>
        </p:txBody>
      </p:sp>
    </p:spTree>
    <p:extLst>
      <p:ext uri="{BB962C8B-B14F-4D97-AF65-F5344CB8AC3E}">
        <p14:creationId xmlns:p14="http://schemas.microsoft.com/office/powerpoint/2010/main" val="1794424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524000" y="228600"/>
            <a:ext cx="9144000" cy="1143000"/>
          </a:xfrm>
        </p:spPr>
        <p:txBody>
          <a:bodyPr>
            <a:normAutofit fontScale="90000"/>
          </a:bodyPr>
          <a:lstStyle/>
          <a:p>
            <a:pPr algn="ctr" eaLnBrk="1" hangingPunct="1">
              <a:defRPr/>
            </a:pPr>
            <a:r>
              <a:rPr lang="en-AU" altLang="en-US" sz="4000" dirty="0"/>
              <a:t>A guide to model selection with fixed and random effects (</a:t>
            </a:r>
            <a:r>
              <a:rPr lang="en-AU" altLang="en-US" sz="4000" dirty="0" err="1"/>
              <a:t>Zuur</a:t>
            </a:r>
            <a:r>
              <a:rPr lang="en-AU" altLang="en-US" sz="4000" dirty="0"/>
              <a:t> et al)</a:t>
            </a:r>
          </a:p>
        </p:txBody>
      </p:sp>
      <p:sp>
        <p:nvSpPr>
          <p:cNvPr id="51203" name="Rectangle 3"/>
          <p:cNvSpPr>
            <a:spLocks noGrp="1" noChangeArrowheads="1"/>
          </p:cNvSpPr>
          <p:nvPr>
            <p:ph type="body" idx="1"/>
          </p:nvPr>
        </p:nvSpPr>
        <p:spPr>
          <a:xfrm>
            <a:off x="1905000" y="2017713"/>
            <a:ext cx="8511209" cy="4114800"/>
          </a:xfrm>
        </p:spPr>
        <p:txBody>
          <a:bodyPr/>
          <a:lstStyle/>
          <a:p>
            <a:pPr marL="609600" indent="-609600">
              <a:buFont typeface="Wingdings" charset="2"/>
              <a:buAutoNum type="arabicPeriod"/>
              <a:defRPr/>
            </a:pPr>
            <a:r>
              <a:rPr lang="en-AU" altLang="en-US" dirty="0"/>
              <a:t>Set the fixed effects based on “as many explanatory variables as possible”.</a:t>
            </a:r>
          </a:p>
          <a:p>
            <a:pPr marL="609600" indent="-609600">
              <a:buFont typeface="Wingdings" charset="2"/>
              <a:buAutoNum type="arabicPeriod"/>
              <a:defRPr/>
            </a:pPr>
            <a:r>
              <a:rPr lang="en-AU" altLang="en-US" dirty="0"/>
              <a:t>Select a random effects structure using AIC (using REML) if variance structure unclear.</a:t>
            </a:r>
          </a:p>
          <a:p>
            <a:pPr marL="609600" indent="-609600">
              <a:buFont typeface="Wingdings" charset="2"/>
              <a:buAutoNum type="arabicPeriod"/>
              <a:defRPr/>
            </a:pPr>
            <a:r>
              <a:rPr lang="en-AU" altLang="en-US" dirty="0"/>
              <a:t>Fix the random effects structure and compare fixed effects options (using ML estimation). [Likelihood tests do not work with REML]</a:t>
            </a:r>
          </a:p>
          <a:p>
            <a:pPr marL="609600" indent="-609600">
              <a:buFont typeface="Wingdings" charset="2"/>
              <a:buAutoNum type="arabicPeriod"/>
              <a:defRPr/>
            </a:pPr>
            <a:r>
              <a:rPr lang="en-AU" altLang="en-US" dirty="0"/>
              <a:t>Compute the final model using REML because ML has biased variance for small sample sizes.</a:t>
            </a:r>
          </a:p>
          <a:p>
            <a:pPr marL="609600" indent="-609600">
              <a:buFont typeface="Wingdings" charset="2"/>
              <a:buAutoNum type="arabicPeriod"/>
              <a:defRPr/>
            </a:pPr>
            <a:endParaRPr lang="en-AU" altLang="en-US" dirty="0"/>
          </a:p>
        </p:txBody>
      </p:sp>
    </p:spTree>
    <p:extLst>
      <p:ext uri="{BB962C8B-B14F-4D97-AF65-F5344CB8AC3E}">
        <p14:creationId xmlns:p14="http://schemas.microsoft.com/office/powerpoint/2010/main" val="1068368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ED8B4-AC16-F9A2-326A-E4868492E384}"/>
              </a:ext>
            </a:extLst>
          </p:cNvPr>
          <p:cNvSpPr>
            <a:spLocks noGrp="1"/>
          </p:cNvSpPr>
          <p:nvPr>
            <p:ph type="title"/>
          </p:nvPr>
        </p:nvSpPr>
        <p:spPr/>
        <p:txBody>
          <a:bodyPr/>
          <a:lstStyle/>
          <a:p>
            <a:r>
              <a:rPr lang="en-US" dirty="0"/>
              <a:t>Rule of thumb</a:t>
            </a:r>
          </a:p>
        </p:txBody>
      </p:sp>
      <p:sp>
        <p:nvSpPr>
          <p:cNvPr id="4" name="Rectangle 1">
            <a:extLst>
              <a:ext uri="{FF2B5EF4-FFF2-40B4-BE49-F238E27FC236}">
                <a16:creationId xmlns:a16="http://schemas.microsoft.com/office/drawing/2014/main" id="{15AF337F-DEF3-228A-1AFA-4C1661BDE4DA}"/>
              </a:ext>
            </a:extLst>
          </p:cNvPr>
          <p:cNvSpPr>
            <a:spLocks noGrp="1" noChangeArrowheads="1"/>
          </p:cNvSpPr>
          <p:nvPr>
            <p:ph idx="1"/>
          </p:nvPr>
        </p:nvSpPr>
        <p:spPr bwMode="auto">
          <a:xfrm>
            <a:off x="384340" y="2459504"/>
            <a:ext cx="1142332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4000" b="0" i="0" u="none" strike="noStrike" cap="none" normalizeH="0" baseline="0" dirty="0">
                <a:ln>
                  <a:noFill/>
                </a:ln>
                <a:solidFill>
                  <a:schemeClr val="tx1"/>
                </a:solidFill>
                <a:effectLst/>
                <a:latin typeface="Arial" panose="020B0604020202020204" pitchFamily="34" charset="0"/>
              </a:rPr>
              <a:t>Compare </a:t>
            </a:r>
            <a:r>
              <a:rPr kumimoji="0" lang="en-US" altLang="en-US" sz="4000" b="0" i="1" u="none" strike="noStrike" cap="none" normalizeH="0" baseline="0" dirty="0">
                <a:ln>
                  <a:noFill/>
                </a:ln>
                <a:solidFill>
                  <a:schemeClr val="tx1"/>
                </a:solidFill>
                <a:effectLst/>
                <a:latin typeface="Arial" panose="020B0604020202020204" pitchFamily="34" charset="0"/>
              </a:rPr>
              <a:t>random effects structures</a:t>
            </a:r>
            <a:r>
              <a:rPr kumimoji="0" lang="en-US" altLang="en-US" sz="4000" b="0" i="0" u="none" strike="noStrike" cap="none" normalizeH="0" baseline="0" dirty="0">
                <a:ln>
                  <a:noFill/>
                </a:ln>
                <a:solidFill>
                  <a:schemeClr val="tx1"/>
                </a:solidFill>
                <a:effectLst/>
                <a:latin typeface="Arial" panose="020B0604020202020204" pitchFamily="34" charset="0"/>
              </a:rPr>
              <a:t> with REML.</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4000" b="0" i="0" u="none" strike="noStrike" cap="none" normalizeH="0" baseline="0" dirty="0">
                <a:ln>
                  <a:noFill/>
                </a:ln>
                <a:solidFill>
                  <a:schemeClr val="tx1"/>
                </a:solidFill>
                <a:effectLst/>
                <a:latin typeface="Arial" panose="020B0604020202020204" pitchFamily="34" charset="0"/>
              </a:rPr>
              <a:t>Compare </a:t>
            </a:r>
            <a:r>
              <a:rPr kumimoji="0" lang="en-US" altLang="en-US" sz="4000" b="0" i="1" u="none" strike="noStrike" cap="none" normalizeH="0" baseline="0" dirty="0">
                <a:ln>
                  <a:noFill/>
                </a:ln>
                <a:solidFill>
                  <a:schemeClr val="tx1"/>
                </a:solidFill>
                <a:effectLst/>
                <a:latin typeface="Arial" panose="020B0604020202020204" pitchFamily="34" charset="0"/>
              </a:rPr>
              <a:t>fixed effects structures</a:t>
            </a:r>
            <a:r>
              <a:rPr kumimoji="0" lang="en-US" altLang="en-US" sz="4000" b="0" i="0" u="none" strike="noStrike" cap="none" normalizeH="0" baseline="0" dirty="0">
                <a:ln>
                  <a:noFill/>
                </a:ln>
                <a:solidFill>
                  <a:schemeClr val="tx1"/>
                </a:solidFill>
                <a:effectLst/>
                <a:latin typeface="Arial" panose="020B0604020202020204" pitchFamily="34" charset="0"/>
              </a:rPr>
              <a:t> with ML.</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4000" b="0" i="0" u="none" strike="noStrike" cap="none" normalizeH="0" baseline="0" dirty="0">
                <a:ln>
                  <a:noFill/>
                </a:ln>
                <a:solidFill>
                  <a:schemeClr val="tx1"/>
                </a:solidFill>
                <a:effectLst/>
                <a:latin typeface="Arial" panose="020B0604020202020204" pitchFamily="34" charset="0"/>
              </a:rPr>
              <a:t>Report final results with REML.</a:t>
            </a:r>
          </a:p>
        </p:txBody>
      </p:sp>
    </p:spTree>
    <p:extLst>
      <p:ext uri="{BB962C8B-B14F-4D97-AF65-F5344CB8AC3E}">
        <p14:creationId xmlns:p14="http://schemas.microsoft.com/office/powerpoint/2010/main" val="1911032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617789" y="533400"/>
            <a:ext cx="7793037" cy="1143000"/>
          </a:xfrm>
        </p:spPr>
        <p:txBody>
          <a:bodyPr>
            <a:normAutofit fontScale="90000"/>
          </a:bodyPr>
          <a:lstStyle/>
          <a:p>
            <a:pPr algn="ctr" eaLnBrk="1" hangingPunct="1">
              <a:defRPr/>
            </a:pPr>
            <a:r>
              <a:rPr lang="en-US" altLang="en-US" sz="3600" dirty="0"/>
              <a:t>Example:</a:t>
            </a:r>
            <a:br>
              <a:rPr lang="en-US" altLang="en-US" sz="3600" dirty="0"/>
            </a:br>
            <a:r>
              <a:rPr lang="en-US" altLang="en-US" sz="3600" dirty="0"/>
              <a:t>Fixed and Random Effects Together</a:t>
            </a:r>
            <a:br>
              <a:rPr lang="en-US" altLang="en-US" sz="3600" dirty="0"/>
            </a:br>
            <a:r>
              <a:rPr lang="en-US" altLang="en-US" sz="3600" dirty="0"/>
              <a:t>(Length-weight regressions)</a:t>
            </a:r>
          </a:p>
        </p:txBody>
      </p:sp>
      <p:sp>
        <p:nvSpPr>
          <p:cNvPr id="53251" name="Rectangle 3"/>
          <p:cNvSpPr>
            <a:spLocks noGrp="1" noChangeArrowheads="1"/>
          </p:cNvSpPr>
          <p:nvPr>
            <p:ph type="body" sz="half" idx="1"/>
          </p:nvPr>
        </p:nvSpPr>
        <p:spPr>
          <a:xfrm>
            <a:off x="1524000" y="1704975"/>
            <a:ext cx="9379226" cy="5029200"/>
          </a:xfrm>
        </p:spPr>
        <p:txBody>
          <a:bodyPr/>
          <a:lstStyle/>
          <a:p>
            <a:pPr eaLnBrk="1" hangingPunct="1">
              <a:defRPr/>
            </a:pPr>
            <a:r>
              <a:rPr lang="en-US" altLang="en-US" sz="2400" dirty="0"/>
              <a:t>The Problem:</a:t>
            </a:r>
          </a:p>
          <a:p>
            <a:pPr lvl="1" eaLnBrk="1" hangingPunct="1">
              <a:defRPr/>
            </a:pPr>
            <a:r>
              <a:rPr lang="en-US" altLang="en-US" sz="2000" dirty="0"/>
              <a:t>We select 10 individual fish and measure the relationships between their lengths and weights as they grow. The relationship between length and weight is:</a:t>
            </a:r>
          </a:p>
          <a:p>
            <a:pPr lvl="1" eaLnBrk="1" hangingPunct="1">
              <a:defRPr/>
            </a:pPr>
            <a:endParaRPr lang="en-US" altLang="en-US" sz="2000" dirty="0"/>
          </a:p>
          <a:p>
            <a:pPr lvl="1" eaLnBrk="1" hangingPunct="1">
              <a:defRPr/>
            </a:pPr>
            <a:endParaRPr lang="en-US" altLang="en-US" sz="2000" dirty="0"/>
          </a:p>
          <a:p>
            <a:pPr lvl="1" eaLnBrk="1" hangingPunct="1">
              <a:defRPr/>
            </a:pPr>
            <a:r>
              <a:rPr lang="en-US" altLang="en-US" sz="2000" dirty="0"/>
              <a:t>We have repeated measurements from the same individual “Subject”.</a:t>
            </a:r>
          </a:p>
          <a:p>
            <a:pPr lvl="1" eaLnBrk="1" hangingPunct="1">
              <a:defRPr/>
            </a:pPr>
            <a:r>
              <a:rPr lang="en-US" altLang="en-US" sz="2000" dirty="0"/>
              <a:t>Should we use a fixed effect for “Subject” or a random effect?</a:t>
            </a:r>
          </a:p>
          <a:p>
            <a:pPr lvl="1" eaLnBrk="1" hangingPunct="1">
              <a:defRPr/>
            </a:pPr>
            <a:r>
              <a:rPr lang="en-US" altLang="en-US" sz="2000" dirty="0"/>
              <a:t>Modeling decision – do we care about estimate for each individual fish? Not at all. So let’s let intercept be random</a:t>
            </a:r>
          </a:p>
          <a:p>
            <a:pPr lvl="1" eaLnBrk="1" hangingPunct="1">
              <a:defRPr/>
            </a:pPr>
            <a:endParaRPr lang="en-US" altLang="en-US" sz="2000" dirty="0"/>
          </a:p>
          <a:p>
            <a:pPr lvl="1" eaLnBrk="1" hangingPunct="1">
              <a:defRPr/>
            </a:pPr>
            <a:r>
              <a:rPr lang="en-US" altLang="en-US" sz="2000" dirty="0" err="1"/>
              <a:t>lme</a:t>
            </a:r>
            <a:r>
              <a:rPr lang="en-US" altLang="en-US" sz="2000" dirty="0"/>
              <a:t>(</a:t>
            </a:r>
            <a:r>
              <a:rPr lang="en-US" altLang="en-US" sz="2000" dirty="0" err="1"/>
              <a:t>Weight~Length,data</a:t>
            </a:r>
            <a:r>
              <a:rPr lang="en-US" altLang="en-US" sz="2000" dirty="0"/>
              <a:t>=</a:t>
            </a:r>
            <a:r>
              <a:rPr lang="en-US" altLang="en-US" sz="2000" dirty="0" err="1"/>
              <a:t>LenW,random</a:t>
            </a:r>
            <a:r>
              <a:rPr lang="en-US" altLang="en-US" sz="2000" dirty="0"/>
              <a:t> = ~1 |</a:t>
            </a:r>
            <a:r>
              <a:rPr lang="en-US" altLang="en-US" sz="2000" dirty="0" err="1"/>
              <a:t>Subject,method</a:t>
            </a:r>
            <a:r>
              <a:rPr lang="en-US" altLang="en-US" sz="2000" dirty="0"/>
              <a:t>="REML") </a:t>
            </a:r>
          </a:p>
          <a:p>
            <a:pPr lvl="2" eaLnBrk="1" hangingPunct="1">
              <a:buFont typeface="Wingdings" charset="2"/>
              <a:buNone/>
              <a:defRPr/>
            </a:pPr>
            <a:r>
              <a:rPr lang="en-US" altLang="en-US" sz="1400" dirty="0"/>
              <a:t> 	</a:t>
            </a:r>
          </a:p>
        </p:txBody>
      </p:sp>
      <p:sp>
        <p:nvSpPr>
          <p:cNvPr id="53252" name="TextBox 53251"/>
          <p:cNvSpPr txBox="1"/>
          <p:nvPr/>
        </p:nvSpPr>
        <p:spPr>
          <a:xfrm>
            <a:off x="3252788" y="2836169"/>
            <a:ext cx="5815012" cy="307777"/>
          </a:xfrm>
          <a:prstGeom prst="rect">
            <a:avLst/>
          </a:prstGeom>
          <a:noFill/>
        </p:spPr>
        <p:txBody>
          <a:bodyPr wrap="square" lIns="0" tIns="0" rIns="0" bIns="0" anchor="ctr">
            <a:spAutoFit/>
          </a:bodyPr>
          <a:lstStyle/>
          <a:p>
            <a:r>
              <a:rPr sz="2000" dirty="0">
                <a:latin typeface="Cambria"/>
              </a:rPr>
              <a:t>W = </a:t>
            </a:r>
            <a:r>
              <a:rPr sz="2000" dirty="0" err="1">
                <a:latin typeface="Cambria"/>
              </a:rPr>
              <a:t>aL</a:t>
            </a:r>
            <a:r>
              <a:rPr sz="2000" baseline="30000" dirty="0" err="1">
                <a:latin typeface="Cambria"/>
              </a:rPr>
              <a:t>b</a:t>
            </a:r>
            <a:r>
              <a:rPr sz="2000" dirty="0">
                <a:latin typeface="Cambria"/>
              </a:rPr>
              <a:t>;        ln </a:t>
            </a:r>
            <a:r>
              <a:rPr sz="2000" dirty="0" err="1">
                <a:latin typeface="Cambria"/>
              </a:rPr>
              <a:t>W</a:t>
            </a:r>
            <a:r>
              <a:rPr sz="2000" baseline="-25000" dirty="0" err="1">
                <a:latin typeface="Cambria"/>
              </a:rPr>
              <a:t>i,j</a:t>
            </a:r>
            <a:r>
              <a:rPr sz="2000" dirty="0">
                <a:latin typeface="Cambria"/>
              </a:rPr>
              <a:t> = ln a</a:t>
            </a:r>
            <a:r>
              <a:rPr sz="2000" baseline="-25000" dirty="0">
                <a:latin typeface="Cambria"/>
              </a:rPr>
              <a:t>i</a:t>
            </a:r>
            <a:r>
              <a:rPr sz="2000" dirty="0">
                <a:latin typeface="Cambria"/>
              </a:rPr>
              <a:t> + b</a:t>
            </a:r>
            <a:r>
              <a:rPr sz="2000" baseline="-25000" dirty="0">
                <a:latin typeface="Cambria"/>
              </a:rPr>
              <a:t>i</a:t>
            </a:r>
            <a:r>
              <a:rPr sz="2000" dirty="0">
                <a:latin typeface="Cambria"/>
              </a:rPr>
              <a:t> ln </a:t>
            </a:r>
            <a:r>
              <a:rPr sz="2000" dirty="0" err="1">
                <a:latin typeface="Cambria"/>
              </a:rPr>
              <a:t>L</a:t>
            </a:r>
            <a:r>
              <a:rPr sz="2000" baseline="-25000" dirty="0" err="1">
                <a:latin typeface="Cambria"/>
              </a:rPr>
              <a:t>i,j</a:t>
            </a:r>
            <a:r>
              <a:rPr sz="2000" dirty="0">
                <a:latin typeface="Cambria"/>
              </a:rPr>
              <a:t> + </a:t>
            </a:r>
            <a:r>
              <a:rPr sz="2000" dirty="0" err="1">
                <a:latin typeface="Cambria"/>
              </a:rPr>
              <a:t>ε</a:t>
            </a:r>
            <a:r>
              <a:rPr sz="2000" baseline="-25000" dirty="0" err="1">
                <a:latin typeface="Cambria"/>
              </a:rPr>
              <a:t>i,j</a:t>
            </a:r>
            <a:endParaRPr sz="2000" baseline="-25000" dirty="0">
              <a:latin typeface="Cambria"/>
            </a:endParaRPr>
          </a:p>
        </p:txBody>
      </p:sp>
      <p:sp>
        <p:nvSpPr>
          <p:cNvPr id="2" name="TextBox 1">
            <a:extLst>
              <a:ext uri="{FF2B5EF4-FFF2-40B4-BE49-F238E27FC236}">
                <a16:creationId xmlns:a16="http://schemas.microsoft.com/office/drawing/2014/main" id="{38F2922C-9AA0-17DA-94FA-D165927299C0}"/>
              </a:ext>
            </a:extLst>
          </p:cNvPr>
          <p:cNvSpPr txBox="1"/>
          <p:nvPr/>
        </p:nvSpPr>
        <p:spPr>
          <a:xfrm>
            <a:off x="816141" y="6124545"/>
            <a:ext cx="10794943" cy="400110"/>
          </a:xfrm>
          <a:prstGeom prst="rect">
            <a:avLst/>
          </a:prstGeom>
          <a:noFill/>
        </p:spPr>
        <p:txBody>
          <a:bodyPr wrap="none" rtlCol="0">
            <a:spAutoFit/>
          </a:bodyPr>
          <a:lstStyle/>
          <a:p>
            <a:r>
              <a:rPr lang="en-US" sz="2000" dirty="0"/>
              <a:t>Note that weight and length have been log transformed in the data to make this power function linear</a:t>
            </a:r>
          </a:p>
        </p:txBody>
      </p:sp>
    </p:spTree>
    <p:extLst>
      <p:ext uri="{BB962C8B-B14F-4D97-AF65-F5344CB8AC3E}">
        <p14:creationId xmlns:p14="http://schemas.microsoft.com/office/powerpoint/2010/main" val="173503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81201" y="0"/>
            <a:ext cx="8486775" cy="1143000"/>
          </a:xfrm>
        </p:spPr>
        <p:txBody>
          <a:bodyPr/>
          <a:lstStyle/>
          <a:p>
            <a:pPr algn="ctr" eaLnBrk="1" hangingPunct="1">
              <a:defRPr/>
            </a:pPr>
            <a:r>
              <a:rPr lang="en-US" altLang="en-US" sz="4000"/>
              <a:t>What are Fixed and Random Effects?</a:t>
            </a:r>
          </a:p>
        </p:txBody>
      </p:sp>
      <p:sp>
        <p:nvSpPr>
          <p:cNvPr id="16387" name="Rectangle 3"/>
          <p:cNvSpPr>
            <a:spLocks noGrp="1" noChangeArrowheads="1"/>
          </p:cNvSpPr>
          <p:nvPr>
            <p:ph type="body" idx="1"/>
          </p:nvPr>
        </p:nvSpPr>
        <p:spPr>
          <a:xfrm>
            <a:off x="1847056" y="1620148"/>
            <a:ext cx="8497888" cy="4114800"/>
          </a:xfrm>
        </p:spPr>
        <p:txBody>
          <a:bodyPr/>
          <a:lstStyle/>
          <a:p>
            <a:pPr eaLnBrk="1" hangingPunct="1">
              <a:lnSpc>
                <a:spcPct val="90000"/>
              </a:lnSpc>
              <a:defRPr/>
            </a:pPr>
            <a:r>
              <a:rPr lang="en-US" altLang="en-US" dirty="0"/>
              <a:t>Fixed Effects:</a:t>
            </a:r>
          </a:p>
          <a:p>
            <a:pPr lvl="1" eaLnBrk="1" hangingPunct="1">
              <a:lnSpc>
                <a:spcPct val="90000"/>
              </a:lnSpc>
              <a:defRPr/>
            </a:pPr>
            <a:r>
              <a:rPr lang="en-US" altLang="en-US" dirty="0"/>
              <a:t>Parameters associated with the entire population or with certain </a:t>
            </a:r>
            <a:r>
              <a:rPr lang="en-US" altLang="en-US" i="1" dirty="0">
                <a:solidFill>
                  <a:schemeClr val="hlink"/>
                </a:solidFill>
              </a:rPr>
              <a:t>repeatable</a:t>
            </a:r>
            <a:r>
              <a:rPr lang="en-US" altLang="en-US" dirty="0"/>
              <a:t> levels of experimental units.	</a:t>
            </a:r>
          </a:p>
          <a:p>
            <a:pPr lvl="2" eaLnBrk="1" hangingPunct="1">
              <a:lnSpc>
                <a:spcPct val="90000"/>
              </a:lnSpc>
              <a:defRPr/>
            </a:pPr>
            <a:r>
              <a:rPr lang="en-US" altLang="en-US" dirty="0"/>
              <a:t>The value for the vessel factor for the </a:t>
            </a:r>
            <a:r>
              <a:rPr lang="en-US" altLang="en-US" i="1" dirty="0"/>
              <a:t>SS </a:t>
            </a:r>
            <a:r>
              <a:rPr lang="en-US" altLang="en-US" i="1" dirty="0" err="1"/>
              <a:t>Titantic</a:t>
            </a:r>
            <a:r>
              <a:rPr lang="en-US" altLang="en-US" dirty="0"/>
              <a:t>.</a:t>
            </a:r>
          </a:p>
          <a:p>
            <a:pPr eaLnBrk="1" hangingPunct="1">
              <a:lnSpc>
                <a:spcPct val="90000"/>
              </a:lnSpc>
              <a:defRPr/>
            </a:pPr>
            <a:r>
              <a:rPr lang="en-US" altLang="en-US" dirty="0"/>
              <a:t>Random Effects:</a:t>
            </a:r>
          </a:p>
          <a:p>
            <a:pPr lvl="1" eaLnBrk="1" hangingPunct="1">
              <a:lnSpc>
                <a:spcPct val="90000"/>
              </a:lnSpc>
              <a:defRPr/>
            </a:pPr>
            <a:r>
              <a:rPr lang="en-US" altLang="en-US" dirty="0"/>
              <a:t>Parameters associated with individual experimental units </a:t>
            </a:r>
            <a:r>
              <a:rPr lang="en-US" altLang="en-US" i="1" dirty="0">
                <a:solidFill>
                  <a:schemeClr val="hlink"/>
                </a:solidFill>
              </a:rPr>
              <a:t>drawn at random</a:t>
            </a:r>
            <a:r>
              <a:rPr lang="en-US" altLang="en-US" dirty="0"/>
              <a:t> from a population.</a:t>
            </a:r>
          </a:p>
          <a:p>
            <a:pPr lvl="2" eaLnBrk="1" hangingPunct="1">
              <a:lnSpc>
                <a:spcPct val="90000"/>
              </a:lnSpc>
              <a:defRPr/>
            </a:pPr>
            <a:r>
              <a:rPr lang="en-US" altLang="en-US" dirty="0"/>
              <a:t>The value of the vessel factor for the 23</a:t>
            </a:r>
            <a:r>
              <a:rPr lang="en-US" altLang="en-US" baseline="30000" dirty="0"/>
              <a:t>rd</a:t>
            </a:r>
            <a:r>
              <a:rPr lang="en-US" altLang="en-US" dirty="0"/>
              <a:t> vessel in a database.</a:t>
            </a:r>
          </a:p>
        </p:txBody>
      </p:sp>
    </p:spTree>
    <p:extLst>
      <p:ext uri="{BB962C8B-B14F-4D97-AF65-F5344CB8AC3E}">
        <p14:creationId xmlns:p14="http://schemas.microsoft.com/office/powerpoint/2010/main" val="461209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328" y="0"/>
            <a:ext cx="10390716" cy="1143000"/>
          </a:xfrm>
        </p:spPr>
        <p:txBody>
          <a:bodyPr>
            <a:normAutofit fontScale="90000"/>
          </a:bodyPr>
          <a:lstStyle/>
          <a:p>
            <a:r>
              <a:rPr lang="en-US" dirty="0"/>
              <a:t>Where does the variation in weight arise from?</a:t>
            </a:r>
          </a:p>
        </p:txBody>
      </p:sp>
      <p:sp>
        <p:nvSpPr>
          <p:cNvPr id="3" name="Text Placeholder 2"/>
          <p:cNvSpPr>
            <a:spLocks noGrp="1"/>
          </p:cNvSpPr>
          <p:nvPr>
            <p:ph type="body"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5" name="Picture 4" descr="Two scatterplots of Weight (y, about 2 to 9) versus Length (x, 0.7 to 3.0). Left: open circles; right: same points coded by individual fish. Weight rises steadily with length."/>
          <p:cNvPicPr>
            <a:picLocks noChangeAspect="1"/>
          </p:cNvPicPr>
          <p:nvPr/>
        </p:nvPicPr>
        <p:blipFill>
          <a:blip r:embed="rId2"/>
          <a:stretch>
            <a:fillRect/>
          </a:stretch>
        </p:blipFill>
        <p:spPr>
          <a:xfrm>
            <a:off x="1534585" y="848179"/>
            <a:ext cx="8991600" cy="5575300"/>
          </a:xfrm>
          <a:prstGeom prst="rect">
            <a:avLst/>
          </a:prstGeom>
        </p:spPr>
      </p:pic>
    </p:spTree>
    <p:extLst>
      <p:ext uri="{BB962C8B-B14F-4D97-AF65-F5344CB8AC3E}">
        <p14:creationId xmlns:p14="http://schemas.microsoft.com/office/powerpoint/2010/main" val="199787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title"/>
          </p:nvPr>
        </p:nvSpPr>
        <p:spPr>
          <a:xfrm>
            <a:off x="2503489" y="228600"/>
            <a:ext cx="7793037" cy="1143000"/>
          </a:xfrm>
        </p:spPr>
        <p:txBody>
          <a:bodyPr/>
          <a:lstStyle/>
          <a:p>
            <a:pPr algn="ctr" eaLnBrk="1" hangingPunct="1">
              <a:defRPr/>
            </a:pPr>
            <a:r>
              <a:rPr lang="en-US" altLang="en-US" sz="3600"/>
              <a:t>Fixed and Random Effects Together</a:t>
            </a:r>
            <a:br>
              <a:rPr lang="en-US" altLang="en-US" sz="3600"/>
            </a:br>
            <a:r>
              <a:rPr lang="en-US" altLang="en-US" sz="3600"/>
              <a:t>(Length-weight regressions)</a:t>
            </a:r>
          </a:p>
        </p:txBody>
      </p:sp>
      <p:pic>
        <p:nvPicPr>
          <p:cNvPr id="2" name="Picture 8" descr="Scatterplot of Weight versus Length for 10 fish with the fitted mixed-effects regression line; individual subjects share a common slope but have random intercepts around the mean 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303338"/>
            <a:ext cx="5486400"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5346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838200" y="-59421"/>
            <a:ext cx="10515600" cy="1325563"/>
          </a:xfrm>
        </p:spPr>
        <p:txBody>
          <a:bodyPr/>
          <a:lstStyle/>
          <a:p>
            <a:pPr algn="ctr" eaLnBrk="1" hangingPunct="1">
              <a:defRPr/>
            </a:pPr>
            <a:r>
              <a:rPr lang="en-US" altLang="en-US" sz="3600"/>
              <a:t>Fixed and Random Effects Together</a:t>
            </a:r>
            <a:br>
              <a:rPr lang="en-US" altLang="en-US" sz="3600"/>
            </a:br>
            <a:r>
              <a:rPr lang="en-US" altLang="en-US" sz="3600"/>
              <a:t>(Length-weight regressions)</a:t>
            </a:r>
          </a:p>
        </p:txBody>
      </p:sp>
      <p:sp>
        <p:nvSpPr>
          <p:cNvPr id="57347" name="Rectangle 3"/>
          <p:cNvSpPr>
            <a:spLocks noGrp="1" noChangeArrowheads="1"/>
          </p:cNvSpPr>
          <p:nvPr>
            <p:ph type="body" idx="1"/>
          </p:nvPr>
        </p:nvSpPr>
        <p:spPr>
          <a:xfrm>
            <a:off x="838200" y="1401079"/>
            <a:ext cx="10515600" cy="4351338"/>
          </a:xfrm>
        </p:spPr>
        <p:txBody>
          <a:bodyPr>
            <a:noAutofit/>
          </a:bodyPr>
          <a:lstStyle/>
          <a:p>
            <a:pPr eaLnBrk="1" hangingPunct="1">
              <a:lnSpc>
                <a:spcPct val="80000"/>
              </a:lnSpc>
              <a:buFont typeface="Wingdings" charset="2"/>
              <a:buNone/>
              <a:defRPr/>
            </a:pPr>
            <a:r>
              <a:rPr lang="en-US" altLang="en-US" sz="1100" dirty="0"/>
              <a:t>Linear mixed-effects model fit by REML</a:t>
            </a:r>
          </a:p>
          <a:p>
            <a:pPr eaLnBrk="1" hangingPunct="1">
              <a:lnSpc>
                <a:spcPct val="80000"/>
              </a:lnSpc>
              <a:buFont typeface="Wingdings" charset="2"/>
              <a:buNone/>
              <a:defRPr/>
            </a:pPr>
            <a:r>
              <a:rPr lang="en-US" altLang="en-US" sz="1100" dirty="0"/>
              <a:t> Data: </a:t>
            </a:r>
            <a:r>
              <a:rPr lang="en-US" altLang="en-US" sz="1100" dirty="0" err="1"/>
              <a:t>LenW</a:t>
            </a:r>
            <a:r>
              <a:rPr lang="en-US" altLang="en-US" sz="1100" dirty="0"/>
              <a:t> </a:t>
            </a:r>
          </a:p>
          <a:p>
            <a:pPr eaLnBrk="1" hangingPunct="1">
              <a:lnSpc>
                <a:spcPct val="80000"/>
              </a:lnSpc>
              <a:buFont typeface="Wingdings" charset="2"/>
              <a:buNone/>
              <a:defRPr/>
            </a:pPr>
            <a:r>
              <a:rPr lang="en-US" altLang="en-US" sz="1100" dirty="0"/>
              <a:t>      AIC      BIC  </a:t>
            </a:r>
            <a:r>
              <a:rPr lang="en-US" altLang="en-US" sz="1100" dirty="0" err="1"/>
              <a:t>logLik</a:t>
            </a:r>
            <a:r>
              <a:rPr lang="en-US" altLang="en-US" sz="1100" dirty="0"/>
              <a:t> </a:t>
            </a:r>
          </a:p>
          <a:p>
            <a:pPr eaLnBrk="1" hangingPunct="1">
              <a:lnSpc>
                <a:spcPct val="80000"/>
              </a:lnSpc>
              <a:buFont typeface="Wingdings" charset="2"/>
              <a:buNone/>
              <a:defRPr/>
            </a:pPr>
            <a:r>
              <a:rPr lang="en-US" altLang="en-US" sz="1100" dirty="0"/>
              <a:t>  6.72662 17.06649 0.63669</a:t>
            </a:r>
          </a:p>
          <a:p>
            <a:pPr eaLnBrk="1" hangingPunct="1">
              <a:lnSpc>
                <a:spcPct val="80000"/>
              </a:lnSpc>
              <a:buFont typeface="Wingdings" charset="2"/>
              <a:buNone/>
              <a:defRPr/>
            </a:pPr>
            <a:endParaRPr lang="en-US" altLang="en-US" sz="1100" dirty="0"/>
          </a:p>
          <a:p>
            <a:pPr eaLnBrk="1" hangingPunct="1">
              <a:lnSpc>
                <a:spcPct val="80000"/>
              </a:lnSpc>
              <a:buFont typeface="Wingdings" charset="2"/>
              <a:buNone/>
              <a:defRPr/>
            </a:pPr>
            <a:r>
              <a:rPr lang="en-US" altLang="en-US" sz="1100" dirty="0"/>
              <a:t>Random effects:</a:t>
            </a:r>
          </a:p>
          <a:p>
            <a:pPr eaLnBrk="1" hangingPunct="1">
              <a:lnSpc>
                <a:spcPct val="80000"/>
              </a:lnSpc>
              <a:buFont typeface="Wingdings" charset="2"/>
              <a:buNone/>
              <a:defRPr/>
            </a:pPr>
            <a:r>
              <a:rPr lang="en-US" altLang="en-US" sz="1100" dirty="0"/>
              <a:t> Formula:  ~ 1 | Subject</a:t>
            </a:r>
          </a:p>
          <a:p>
            <a:pPr eaLnBrk="1" hangingPunct="1">
              <a:lnSpc>
                <a:spcPct val="80000"/>
              </a:lnSpc>
              <a:buFont typeface="Wingdings" charset="2"/>
              <a:buNone/>
              <a:defRPr/>
            </a:pPr>
            <a:r>
              <a:rPr lang="en-US" altLang="en-US" sz="1100" dirty="0"/>
              <a:t>        (Intercept) Residual </a:t>
            </a:r>
          </a:p>
          <a:p>
            <a:pPr eaLnBrk="1" hangingPunct="1">
              <a:lnSpc>
                <a:spcPct val="80000"/>
              </a:lnSpc>
              <a:buFont typeface="Wingdings" charset="2"/>
              <a:buNone/>
              <a:defRPr/>
            </a:pPr>
            <a:r>
              <a:rPr lang="en-US" altLang="en-US" sz="1100" dirty="0" err="1"/>
              <a:t>StdDev</a:t>
            </a:r>
            <a:r>
              <a:rPr lang="en-US" altLang="en-US" sz="1100" dirty="0"/>
              <a:t>:   0.2113517 0.205754</a:t>
            </a:r>
          </a:p>
          <a:p>
            <a:pPr eaLnBrk="1" hangingPunct="1">
              <a:lnSpc>
                <a:spcPct val="80000"/>
              </a:lnSpc>
              <a:buFont typeface="Wingdings" charset="2"/>
              <a:buNone/>
              <a:defRPr/>
            </a:pPr>
            <a:endParaRPr lang="en-US" altLang="en-US" sz="1100" dirty="0"/>
          </a:p>
          <a:p>
            <a:pPr eaLnBrk="1" hangingPunct="1">
              <a:lnSpc>
                <a:spcPct val="80000"/>
              </a:lnSpc>
              <a:buFont typeface="Wingdings" charset="2"/>
              <a:buNone/>
              <a:defRPr/>
            </a:pPr>
            <a:r>
              <a:rPr lang="en-US" altLang="en-US" sz="1100" dirty="0"/>
              <a:t>Fixed effects: Weight ~ Length </a:t>
            </a:r>
          </a:p>
          <a:p>
            <a:pPr eaLnBrk="1" hangingPunct="1">
              <a:lnSpc>
                <a:spcPct val="80000"/>
              </a:lnSpc>
              <a:buFont typeface="Wingdings" charset="2"/>
              <a:buNone/>
              <a:defRPr/>
            </a:pPr>
            <a:r>
              <a:rPr lang="en-US" altLang="en-US" sz="1100" dirty="0"/>
              <a:t>                Value  </a:t>
            </a:r>
            <a:r>
              <a:rPr lang="en-US" altLang="en-US" sz="1100" dirty="0" err="1"/>
              <a:t>Std.Error</a:t>
            </a:r>
            <a:r>
              <a:rPr lang="en-US" altLang="en-US" sz="1100" dirty="0"/>
              <a:t> DF   t-value p-value </a:t>
            </a:r>
          </a:p>
          <a:p>
            <a:pPr eaLnBrk="1" hangingPunct="1">
              <a:lnSpc>
                <a:spcPct val="80000"/>
              </a:lnSpc>
              <a:buFont typeface="Wingdings" charset="2"/>
              <a:buNone/>
              <a:defRPr/>
            </a:pPr>
            <a:r>
              <a:rPr lang="en-US" altLang="en-US" sz="1100" dirty="0"/>
              <a:t>(Intercept) -0.026674 0.09560888 89   -0.2790  0.7809</a:t>
            </a:r>
          </a:p>
          <a:p>
            <a:pPr eaLnBrk="1" hangingPunct="1">
              <a:lnSpc>
                <a:spcPct val="80000"/>
              </a:lnSpc>
              <a:buFont typeface="Wingdings" charset="2"/>
              <a:buNone/>
              <a:defRPr/>
            </a:pPr>
            <a:r>
              <a:rPr lang="en-US" altLang="en-US" sz="1100" dirty="0"/>
              <a:t>     Length  3.017151 0.02958709 89  101.9753  &lt;.0001</a:t>
            </a:r>
          </a:p>
          <a:p>
            <a:pPr eaLnBrk="1" hangingPunct="1">
              <a:lnSpc>
                <a:spcPct val="80000"/>
              </a:lnSpc>
              <a:buFont typeface="Wingdings" charset="2"/>
              <a:buNone/>
              <a:defRPr/>
            </a:pPr>
            <a:endParaRPr lang="en-US" altLang="en-US" sz="1100" dirty="0"/>
          </a:p>
          <a:p>
            <a:pPr eaLnBrk="1" hangingPunct="1">
              <a:lnSpc>
                <a:spcPct val="80000"/>
              </a:lnSpc>
              <a:buFont typeface="Wingdings" charset="2"/>
              <a:buNone/>
              <a:defRPr/>
            </a:pPr>
            <a:r>
              <a:rPr lang="en-US" altLang="en-US" sz="1100" dirty="0"/>
              <a:t>Standardized Within-Group Residuals:</a:t>
            </a:r>
          </a:p>
          <a:p>
            <a:pPr eaLnBrk="1" hangingPunct="1">
              <a:lnSpc>
                <a:spcPct val="80000"/>
              </a:lnSpc>
              <a:buFont typeface="Wingdings" charset="2"/>
              <a:buNone/>
              <a:defRPr/>
            </a:pPr>
            <a:r>
              <a:rPr lang="en-US" altLang="en-US" sz="1100" dirty="0"/>
              <a:t>       Min         Q1         Med        Q3      Max </a:t>
            </a:r>
          </a:p>
          <a:p>
            <a:pPr eaLnBrk="1" hangingPunct="1">
              <a:lnSpc>
                <a:spcPct val="80000"/>
              </a:lnSpc>
              <a:buFont typeface="Wingdings" charset="2"/>
              <a:buNone/>
              <a:defRPr/>
            </a:pPr>
            <a:r>
              <a:rPr lang="en-US" altLang="en-US" sz="1100" dirty="0"/>
              <a:t> -2.419116 -0.5799786 -0.05204277 0.5719096 2.320844</a:t>
            </a:r>
          </a:p>
          <a:p>
            <a:pPr eaLnBrk="1" hangingPunct="1">
              <a:lnSpc>
                <a:spcPct val="80000"/>
              </a:lnSpc>
              <a:buFont typeface="Wingdings" charset="2"/>
              <a:buNone/>
              <a:defRPr/>
            </a:pPr>
            <a:endParaRPr lang="en-US" altLang="en-US" sz="1100" dirty="0"/>
          </a:p>
          <a:p>
            <a:pPr eaLnBrk="1" hangingPunct="1">
              <a:lnSpc>
                <a:spcPct val="80000"/>
              </a:lnSpc>
              <a:buFont typeface="Wingdings" charset="2"/>
              <a:buNone/>
              <a:defRPr/>
            </a:pPr>
            <a:r>
              <a:rPr lang="en-US" altLang="en-US" sz="1100" dirty="0"/>
              <a:t>Number of Observations: 100</a:t>
            </a:r>
          </a:p>
          <a:p>
            <a:pPr eaLnBrk="1" hangingPunct="1">
              <a:lnSpc>
                <a:spcPct val="80000"/>
              </a:lnSpc>
              <a:buFont typeface="Wingdings" charset="2"/>
              <a:buNone/>
              <a:defRPr/>
            </a:pPr>
            <a:r>
              <a:rPr lang="en-US" altLang="en-US" sz="1100" dirty="0"/>
              <a:t>Number of Groups: 10 </a:t>
            </a:r>
          </a:p>
          <a:p>
            <a:pPr eaLnBrk="1" hangingPunct="1">
              <a:lnSpc>
                <a:spcPct val="80000"/>
              </a:lnSpc>
              <a:defRPr/>
            </a:pPr>
            <a:endParaRPr lang="en-US" altLang="en-US" sz="1100" dirty="0"/>
          </a:p>
        </p:txBody>
      </p:sp>
    </p:spTree>
    <p:extLst>
      <p:ext uri="{BB962C8B-B14F-4D97-AF65-F5344CB8AC3E}">
        <p14:creationId xmlns:p14="http://schemas.microsoft.com/office/powerpoint/2010/main" val="1056641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295525" y="26988"/>
            <a:ext cx="7793038" cy="1143000"/>
          </a:xfrm>
        </p:spPr>
        <p:txBody>
          <a:bodyPr/>
          <a:lstStyle/>
          <a:p>
            <a:pPr algn="ctr" eaLnBrk="1" hangingPunct="1">
              <a:defRPr/>
            </a:pPr>
            <a:r>
              <a:rPr lang="en-US" altLang="en-US" sz="4000"/>
              <a:t>Tricks and Traps</a:t>
            </a:r>
          </a:p>
        </p:txBody>
      </p:sp>
      <p:sp>
        <p:nvSpPr>
          <p:cNvPr id="61443" name="Rectangle 3"/>
          <p:cNvSpPr>
            <a:spLocks noGrp="1" noChangeArrowheads="1"/>
          </p:cNvSpPr>
          <p:nvPr>
            <p:ph type="body" idx="1"/>
          </p:nvPr>
        </p:nvSpPr>
        <p:spPr>
          <a:xfrm>
            <a:off x="1905000" y="1676400"/>
            <a:ext cx="8574088" cy="4114800"/>
          </a:xfrm>
        </p:spPr>
        <p:txBody>
          <a:bodyPr/>
          <a:lstStyle/>
          <a:p>
            <a:pPr eaLnBrk="1" hangingPunct="1">
              <a:defRPr/>
            </a:pPr>
            <a:r>
              <a:rPr lang="en-US" altLang="en-US" dirty="0"/>
              <a:t>The standard output does not provide:</a:t>
            </a:r>
          </a:p>
          <a:p>
            <a:pPr lvl="1" eaLnBrk="1" hangingPunct="1">
              <a:defRPr/>
            </a:pPr>
            <a:r>
              <a:rPr lang="en-US" altLang="en-US" dirty="0"/>
              <a:t>the “best estimates” of the group-level random effects - use </a:t>
            </a:r>
            <a:r>
              <a:rPr lang="en-US" altLang="en-US" i="1" dirty="0" err="1"/>
              <a:t>coef</a:t>
            </a:r>
            <a:r>
              <a:rPr lang="en-US" altLang="en-US" i="1" dirty="0"/>
              <a:t>(</a:t>
            </a:r>
            <a:r>
              <a:rPr lang="en-US" altLang="en-US" i="1" dirty="0" err="1"/>
              <a:t>lmout</a:t>
            </a:r>
            <a:r>
              <a:rPr lang="en-US" altLang="en-US" i="1" dirty="0"/>
              <a:t>) </a:t>
            </a:r>
            <a:r>
              <a:rPr lang="en-US" altLang="en-US" dirty="0"/>
              <a:t>to find them.</a:t>
            </a:r>
          </a:p>
          <a:p>
            <a:pPr lvl="1" eaLnBrk="1" hangingPunct="1">
              <a:defRPr/>
            </a:pPr>
            <a:r>
              <a:rPr lang="en-US" altLang="en-US" dirty="0"/>
              <a:t>the confidence intervals for the variance parameters – use </a:t>
            </a:r>
            <a:r>
              <a:rPr lang="en-US" altLang="en-US" i="1" dirty="0"/>
              <a:t>intervals(</a:t>
            </a:r>
            <a:r>
              <a:rPr lang="en-US" altLang="en-US" i="1" dirty="0" err="1"/>
              <a:t>lmout</a:t>
            </a:r>
            <a:r>
              <a:rPr lang="en-US" altLang="en-US" i="1" dirty="0"/>
              <a:t>, 0.95)</a:t>
            </a:r>
          </a:p>
          <a:p>
            <a:pPr lvl="1" eaLnBrk="1" hangingPunct="1">
              <a:defRPr/>
            </a:pPr>
            <a:endParaRPr lang="en-US" altLang="en-US" dirty="0"/>
          </a:p>
          <a:p>
            <a:pPr eaLnBrk="1" hangingPunct="1">
              <a:buFont typeface="Wingdings" charset="2"/>
              <a:buNone/>
              <a:defRPr/>
            </a:pPr>
            <a:endParaRPr lang="en-US" altLang="en-US" dirty="0"/>
          </a:p>
        </p:txBody>
      </p:sp>
    </p:spTree>
    <p:extLst>
      <p:ext uri="{BB962C8B-B14F-4D97-AF65-F5344CB8AC3E}">
        <p14:creationId xmlns:p14="http://schemas.microsoft.com/office/powerpoint/2010/main" val="238415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295525" y="26988"/>
            <a:ext cx="7793038" cy="1143000"/>
          </a:xfrm>
        </p:spPr>
        <p:txBody>
          <a:bodyPr/>
          <a:lstStyle/>
          <a:p>
            <a:pPr algn="ctr" eaLnBrk="1" hangingPunct="1">
              <a:defRPr/>
            </a:pPr>
            <a:r>
              <a:rPr lang="en-US" altLang="en-US" sz="4000" dirty="0"/>
              <a:t>Mixed Effects Models</a:t>
            </a:r>
          </a:p>
        </p:txBody>
      </p:sp>
      <p:sp>
        <p:nvSpPr>
          <p:cNvPr id="61443" name="Rectangle 3"/>
          <p:cNvSpPr>
            <a:spLocks noGrp="1" noChangeArrowheads="1"/>
          </p:cNvSpPr>
          <p:nvPr>
            <p:ph type="body" idx="1"/>
          </p:nvPr>
        </p:nvSpPr>
        <p:spPr>
          <a:xfrm>
            <a:off x="1905000" y="1524000"/>
            <a:ext cx="8574088" cy="1578429"/>
          </a:xfrm>
        </p:spPr>
        <p:txBody>
          <a:bodyPr/>
          <a:lstStyle/>
          <a:p>
            <a:pPr eaLnBrk="1" hangingPunct="1">
              <a:defRPr/>
            </a:pPr>
            <a:r>
              <a:rPr lang="en-US" altLang="en-US" dirty="0"/>
              <a:t>Ben Bolker’s FAQ on GLMMs can help us:</a:t>
            </a:r>
          </a:p>
          <a:p>
            <a:pPr marL="0" indent="0" eaLnBrk="1" hangingPunct="1">
              <a:buNone/>
              <a:defRPr/>
            </a:pPr>
            <a:endParaRPr lang="en-US" altLang="en-US" dirty="0"/>
          </a:p>
        </p:txBody>
      </p:sp>
      <p:sp>
        <p:nvSpPr>
          <p:cNvPr id="2" name="TextBox 1"/>
          <p:cNvSpPr txBox="1">
            <a:spLocks noChangeArrowheads="1"/>
          </p:cNvSpPr>
          <p:nvPr/>
        </p:nvSpPr>
        <p:spPr bwMode="auto">
          <a:xfrm>
            <a:off x="1712912" y="2871447"/>
            <a:ext cx="81740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spcBef>
                <a:spcPct val="0"/>
              </a:spcBef>
              <a:buClrTx/>
              <a:buSzTx/>
              <a:buFontTx/>
              <a:buNone/>
            </a:pPr>
            <a:r>
              <a:rPr lang="en-US" altLang="en-US" sz="2400" dirty="0">
                <a:hlinkClick r:id="rId3"/>
              </a:rPr>
              <a:t>https://bbolker.github.io/mixedmodels-misc/glmmFAQ.html</a:t>
            </a:r>
            <a:endParaRPr lang="en-US" altLang="en-US" sz="2400" dirty="0"/>
          </a:p>
        </p:txBody>
      </p:sp>
    </p:spTree>
    <p:extLst>
      <p:ext uri="{BB962C8B-B14F-4D97-AF65-F5344CB8AC3E}">
        <p14:creationId xmlns:p14="http://schemas.microsoft.com/office/powerpoint/2010/main" val="1605781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304800"/>
            <a:ext cx="7793038" cy="1143000"/>
          </a:xfrm>
        </p:spPr>
        <p:txBody>
          <a:bodyPr/>
          <a:lstStyle/>
          <a:p>
            <a:pPr>
              <a:defRPr/>
            </a:pPr>
            <a:r>
              <a:rPr lang="en-US"/>
              <a:t>Another Mixed Model Example</a:t>
            </a:r>
          </a:p>
        </p:txBody>
      </p:sp>
      <p:sp>
        <p:nvSpPr>
          <p:cNvPr id="3" name="Content Placeholder 2"/>
          <p:cNvSpPr>
            <a:spLocks noGrp="1"/>
          </p:cNvSpPr>
          <p:nvPr>
            <p:ph idx="1"/>
          </p:nvPr>
        </p:nvSpPr>
        <p:spPr>
          <a:xfrm>
            <a:off x="1676400" y="1066800"/>
            <a:ext cx="8991600" cy="4114800"/>
          </a:xfrm>
        </p:spPr>
        <p:txBody>
          <a:bodyPr/>
          <a:lstStyle/>
          <a:p>
            <a:pPr>
              <a:defRPr/>
            </a:pPr>
            <a:r>
              <a:rPr lang="en-US" sz="2000" b="1" dirty="0"/>
              <a:t>Dataset</a:t>
            </a:r>
            <a:r>
              <a:rPr lang="en-US" sz="2000" dirty="0"/>
              <a:t>: Measure fish trophic position = Dependent variable. </a:t>
            </a:r>
          </a:p>
          <a:p>
            <a:pPr>
              <a:defRPr/>
            </a:pPr>
            <a:r>
              <a:rPr lang="en-US" sz="2000" dirty="0"/>
              <a:t>Individuals from </a:t>
            </a:r>
            <a:r>
              <a:rPr lang="en-US" sz="2000" b="1" dirty="0"/>
              <a:t>3 fish species </a:t>
            </a:r>
            <a:r>
              <a:rPr lang="en-US" sz="2000" dirty="0"/>
              <a:t>in </a:t>
            </a:r>
            <a:r>
              <a:rPr lang="en-US" sz="2000" b="1" dirty="0"/>
              <a:t>6 lakes </a:t>
            </a:r>
            <a:r>
              <a:rPr lang="en-US" sz="2000" dirty="0"/>
              <a:t>sampled over a </a:t>
            </a:r>
            <a:r>
              <a:rPr lang="en-US" sz="2000" b="1" dirty="0"/>
              <a:t>range of body lengths</a:t>
            </a:r>
            <a:r>
              <a:rPr lang="en-US" sz="2000" dirty="0"/>
              <a:t>. </a:t>
            </a:r>
          </a:p>
          <a:p>
            <a:pPr>
              <a:defRPr/>
            </a:pPr>
            <a:r>
              <a:rPr lang="en-US" sz="2000" dirty="0"/>
              <a:t>10 individuals per species.</a:t>
            </a:r>
          </a:p>
          <a:p>
            <a:pPr>
              <a:defRPr/>
            </a:pPr>
            <a:r>
              <a:rPr lang="en-US" sz="2000" b="1" dirty="0"/>
              <a:t>Question</a:t>
            </a:r>
            <a:r>
              <a:rPr lang="en-US" sz="2000" dirty="0"/>
              <a:t>: Does trophic position increase with length?</a:t>
            </a:r>
            <a:br>
              <a:rPr lang="en-US" dirty="0"/>
            </a:br>
            <a:endParaRPr lang="en-US" dirty="0"/>
          </a:p>
        </p:txBody>
      </p:sp>
      <p:pic>
        <p:nvPicPr>
          <p:cNvPr id="65539" name="Picture 2" descr="Diagram of the sampling design: three fish species (drawn as fish) measured for Length and Trophic Position, nested within Lake 1 through Lake 6, ten individuals per species per lake."/>
          <p:cNvPicPr>
            <a:picLocks noChangeAspect="1" noChangeArrowheads="1"/>
          </p:cNvPicPr>
          <p:nvPr/>
        </p:nvPicPr>
        <p:blipFill>
          <a:blip r:embed="rId2">
            <a:extLst>
              <a:ext uri="{28A0092B-C50C-407E-A947-70E740481C1C}">
                <a14:useLocalDpi xmlns:a14="http://schemas.microsoft.com/office/drawing/2010/main" val="0"/>
              </a:ext>
            </a:extLst>
          </a:blip>
          <a:srcRect t="22223" b="15872"/>
          <a:stretch>
            <a:fillRect/>
          </a:stretch>
        </p:blipFill>
        <p:spPr bwMode="auto">
          <a:xfrm>
            <a:off x="1905000" y="2971801"/>
            <a:ext cx="8159750"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7934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12680"/>
            <a:ext cx="9144000" cy="1143000"/>
          </a:xfrm>
        </p:spPr>
        <p:txBody>
          <a:bodyPr/>
          <a:lstStyle/>
          <a:p>
            <a:pPr algn="ctr">
              <a:defRPr/>
            </a:pPr>
            <a:r>
              <a:rPr lang="en-US" sz="4000" dirty="0"/>
              <a:t>How we should not analyze this dataset</a:t>
            </a:r>
          </a:p>
        </p:txBody>
      </p:sp>
      <p:sp>
        <p:nvSpPr>
          <p:cNvPr id="3" name="Content Placeholder 2"/>
          <p:cNvSpPr>
            <a:spLocks noGrp="1"/>
          </p:cNvSpPr>
          <p:nvPr>
            <p:ph idx="1"/>
          </p:nvPr>
        </p:nvSpPr>
        <p:spPr>
          <a:xfrm>
            <a:off x="767255" y="672662"/>
            <a:ext cx="10657490" cy="4114800"/>
          </a:xfrm>
        </p:spPr>
        <p:txBody>
          <a:bodyPr/>
          <a:lstStyle/>
          <a:p>
            <a:pPr>
              <a:defRPr/>
            </a:pPr>
            <a:r>
              <a:rPr lang="en-US" sz="2000" b="1" dirty="0"/>
              <a:t>1. No pooling. Separate regressions for every species in every lake</a:t>
            </a:r>
          </a:p>
          <a:p>
            <a:pPr lvl="1">
              <a:defRPr/>
            </a:pPr>
            <a:r>
              <a:rPr lang="en-US" sz="2000" dirty="0"/>
              <a:t>estimate a slope and intercept parameter for each regression (2 parameters x 3 species X 6 lakes = 36 parameter estimates) and the sample size for each analysis would be 10. </a:t>
            </a:r>
          </a:p>
          <a:p>
            <a:pPr lvl="1">
              <a:defRPr/>
            </a:pPr>
            <a:r>
              <a:rPr lang="en-US" sz="2000" dirty="0"/>
              <a:t>We’re also not scientifically interested in the lakes.</a:t>
            </a:r>
          </a:p>
          <a:p>
            <a:pPr>
              <a:defRPr/>
            </a:pPr>
            <a:r>
              <a:rPr lang="en-US" sz="2000" b="1" dirty="0"/>
              <a:t>2. Complete pooling</a:t>
            </a:r>
          </a:p>
          <a:p>
            <a:pPr lvl="1">
              <a:defRPr/>
            </a:pPr>
            <a:r>
              <a:rPr lang="en-US" sz="2000" dirty="0"/>
              <a:t>Only need to estimate 2 parameters. </a:t>
            </a:r>
          </a:p>
          <a:p>
            <a:pPr lvl="1">
              <a:defRPr/>
            </a:pPr>
            <a:r>
              <a:rPr lang="en-US" sz="2000" dirty="0" err="1"/>
              <a:t>Pseudoreplication</a:t>
            </a:r>
            <a:r>
              <a:rPr lang="en-US" sz="2000" dirty="0"/>
              <a:t>? Measurements within same lake or species correlated.</a:t>
            </a:r>
          </a:p>
          <a:p>
            <a:pPr lvl="1">
              <a:defRPr/>
            </a:pPr>
            <a:r>
              <a:rPr lang="en-US" sz="2000" dirty="0"/>
              <a:t>Noise </a:t>
            </a:r>
            <a:r>
              <a:rPr lang="mr-IN" sz="2000" dirty="0"/>
              <a:t>–</a:t>
            </a:r>
            <a:r>
              <a:rPr lang="en-US" sz="2000" dirty="0"/>
              <a:t> Surely some is due to </a:t>
            </a:r>
            <a:r>
              <a:rPr lang="en-US" sz="2000" dirty="0" err="1"/>
              <a:t>interlake</a:t>
            </a:r>
            <a:r>
              <a:rPr lang="en-US" sz="2000" dirty="0"/>
              <a:t> or interspecies variation</a:t>
            </a:r>
            <a:br>
              <a:rPr lang="en-US" sz="2000" dirty="0"/>
            </a:br>
            <a:endParaRPr lang="en-US" sz="2000" dirty="0"/>
          </a:p>
        </p:txBody>
      </p:sp>
      <p:pic>
        <p:nvPicPr>
          <p:cNvPr id="66563" name="Picture 2" descr="Scatterplot titled 'Species 1 in Lake 1': Trophic Position (y, 3.4 to 4.0) versus Length in mm (x, 100 to 400). Ten points, weak positive trend, much sca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391951"/>
            <a:ext cx="3642808" cy="344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4" descr="Scatterplot titled 'All Data': Trophic Position (y, 3.3 to 5.0) versus Length in mm (x, 100 to 400). Points rise with length but cluster vertical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799" y="3388659"/>
            <a:ext cx="3671719" cy="346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373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941" y="-197224"/>
            <a:ext cx="9144000" cy="1143000"/>
          </a:xfrm>
        </p:spPr>
        <p:txBody>
          <a:bodyPr/>
          <a:lstStyle/>
          <a:p>
            <a:pPr algn="ctr">
              <a:defRPr/>
            </a:pPr>
            <a:r>
              <a:rPr lang="en-US" sz="4000" dirty="0"/>
              <a:t>Data exploration</a:t>
            </a:r>
          </a:p>
        </p:txBody>
      </p:sp>
      <p:pic>
        <p:nvPicPr>
          <p:cNvPr id="67586" name="Picture 4" descr="Faceted scatterplots 'By Species' (S1, S2, S3) of Trophic Position versus Length in mm. All three species show positive trends; S1 sits lower overall than S2 and S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2941" y="120127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57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9144000" cy="1143000"/>
          </a:xfrm>
        </p:spPr>
        <p:txBody>
          <a:bodyPr/>
          <a:lstStyle/>
          <a:p>
            <a:pPr algn="ctr">
              <a:defRPr/>
            </a:pPr>
            <a:r>
              <a:rPr lang="en-US" sz="4000" dirty="0"/>
              <a:t>Data exploration</a:t>
            </a:r>
          </a:p>
        </p:txBody>
      </p:sp>
      <p:pic>
        <p:nvPicPr>
          <p:cNvPr id="68610" name="Picture 5" descr="Faceted scatterplots 'By Lake' (L1 to L6) of Trophic Position versus Length in mm. Each lake shows a positive length trend with broadly similar intercepts across lake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38200"/>
            <a:ext cx="8902700" cy="554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6389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4682" y="-273422"/>
            <a:ext cx="9144000" cy="1143000"/>
          </a:xfrm>
        </p:spPr>
        <p:txBody>
          <a:bodyPr/>
          <a:lstStyle/>
          <a:p>
            <a:pPr algn="ctr">
              <a:defRPr/>
            </a:pPr>
            <a:r>
              <a:rPr lang="en-US" sz="4000" dirty="0"/>
              <a:t>Let’s look for structure in residuals</a:t>
            </a:r>
          </a:p>
        </p:txBody>
      </p:sp>
      <p:sp>
        <p:nvSpPr>
          <p:cNvPr id="69634" name="Rectangle 2"/>
          <p:cNvSpPr>
            <a:spLocks noChangeArrowheads="1"/>
          </p:cNvSpPr>
          <p:nvPr/>
        </p:nvSpPr>
        <p:spPr bwMode="auto">
          <a:xfrm>
            <a:off x="2895600" y="596154"/>
            <a:ext cx="7010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r>
              <a:rPr lang="en-US" altLang="en-US" dirty="0"/>
              <a:t>Complete pooling</a:t>
            </a:r>
          </a:p>
          <a:p>
            <a:r>
              <a:rPr lang="en-US" altLang="en-US" dirty="0"/>
              <a:t>	</a:t>
            </a:r>
            <a:r>
              <a:rPr lang="en-US" altLang="en-US" dirty="0" err="1"/>
              <a:t>Trophic_Position</a:t>
            </a:r>
            <a:r>
              <a:rPr lang="en-US" altLang="en-US" dirty="0"/>
              <a:t> ~ Length</a:t>
            </a:r>
          </a:p>
        </p:txBody>
      </p:sp>
      <p:pic>
        <p:nvPicPr>
          <p:cNvPr id="69635" name="Picture 3" descr="Two boxplots of standardized residuals from the complete-pooling model. Left, by species: S1 residuals sit well below zero, S2 and S3 above. Right, by lake: residuals roughly centered on zero."/>
          <p:cNvPicPr>
            <a:picLocks noChangeAspect="1"/>
          </p:cNvPicPr>
          <p:nvPr/>
        </p:nvPicPr>
        <p:blipFill>
          <a:blip r:embed="rId3">
            <a:extLst>
              <a:ext uri="{28A0092B-C50C-407E-A947-70E740481C1C}">
                <a14:useLocalDpi xmlns:a14="http://schemas.microsoft.com/office/drawing/2010/main" val="0"/>
              </a:ext>
            </a:extLst>
          </a:blip>
          <a:srcRect b="11189"/>
          <a:stretch>
            <a:fillRect/>
          </a:stretch>
        </p:blipFill>
        <p:spPr bwMode="auto">
          <a:xfrm>
            <a:off x="1371600" y="1371601"/>
            <a:ext cx="9144000" cy="483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Box 4"/>
          <p:cNvSpPr txBox="1">
            <a:spLocks noChangeArrowheads="1"/>
          </p:cNvSpPr>
          <p:nvPr/>
        </p:nvSpPr>
        <p:spPr bwMode="auto">
          <a:xfrm>
            <a:off x="1933575" y="6400800"/>
            <a:ext cx="8934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r>
              <a:rPr lang="en-US" altLang="en-US" sz="1800" dirty="0"/>
              <a:t>Lots of structure in residuals grouped by species, but not as bad for lake</a:t>
            </a:r>
          </a:p>
        </p:txBody>
      </p:sp>
    </p:spTree>
    <p:extLst>
      <p:ext uri="{BB962C8B-B14F-4D97-AF65-F5344CB8AC3E}">
        <p14:creationId xmlns:p14="http://schemas.microsoft.com/office/powerpoint/2010/main" val="1335743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362200" y="152400"/>
            <a:ext cx="7793038" cy="1143000"/>
          </a:xfrm>
        </p:spPr>
        <p:txBody>
          <a:bodyPr/>
          <a:lstStyle/>
          <a:p>
            <a:pPr algn="ctr" eaLnBrk="1" hangingPunct="1">
              <a:defRPr/>
            </a:pPr>
            <a:r>
              <a:rPr lang="en-US" altLang="en-US"/>
              <a:t>Mixed Effects Models</a:t>
            </a:r>
          </a:p>
        </p:txBody>
      </p:sp>
      <p:sp>
        <p:nvSpPr>
          <p:cNvPr id="18435" name="Rectangle 3"/>
          <p:cNvSpPr>
            <a:spLocks noGrp="1" noChangeArrowheads="1"/>
          </p:cNvSpPr>
          <p:nvPr>
            <p:ph type="body" idx="1"/>
          </p:nvPr>
        </p:nvSpPr>
        <p:spPr>
          <a:xfrm>
            <a:off x="952500" y="1741419"/>
            <a:ext cx="10497378" cy="4114800"/>
          </a:xfrm>
        </p:spPr>
        <p:txBody>
          <a:bodyPr/>
          <a:lstStyle/>
          <a:p>
            <a:pPr eaLnBrk="1" hangingPunct="1">
              <a:lnSpc>
                <a:spcPct val="90000"/>
              </a:lnSpc>
              <a:defRPr/>
            </a:pPr>
            <a:r>
              <a:rPr lang="en-US" altLang="en-US" dirty="0"/>
              <a:t>A mixed effects model is a model that has both </a:t>
            </a:r>
            <a:r>
              <a:rPr lang="en-US" altLang="en-US" i="1" dirty="0">
                <a:solidFill>
                  <a:schemeClr val="hlink"/>
                </a:solidFill>
              </a:rPr>
              <a:t>fixed effects</a:t>
            </a:r>
            <a:r>
              <a:rPr lang="en-US" altLang="en-US" dirty="0"/>
              <a:t> and </a:t>
            </a:r>
            <a:r>
              <a:rPr lang="en-US" altLang="en-US" i="1" dirty="0">
                <a:solidFill>
                  <a:schemeClr val="hlink"/>
                </a:solidFill>
              </a:rPr>
              <a:t>random effects</a:t>
            </a:r>
            <a:r>
              <a:rPr lang="en-US" altLang="en-US" dirty="0"/>
              <a:t>.</a:t>
            </a:r>
          </a:p>
          <a:p>
            <a:pPr eaLnBrk="1" hangingPunct="1">
              <a:lnSpc>
                <a:spcPct val="90000"/>
              </a:lnSpc>
              <a:defRPr/>
            </a:pPr>
            <a:endParaRPr lang="en-US" altLang="en-US" dirty="0"/>
          </a:p>
          <a:p>
            <a:pPr eaLnBrk="1" hangingPunct="1">
              <a:lnSpc>
                <a:spcPct val="90000"/>
              </a:lnSpc>
              <a:defRPr/>
            </a:pPr>
            <a:r>
              <a:rPr lang="en-US" altLang="en-US" dirty="0"/>
              <a:t>Often a random effect is assigned to observations sharing a common classification factor</a:t>
            </a:r>
            <a:r>
              <a:rPr lang="en-US" altLang="en-US" sz="2400" dirty="0"/>
              <a:t>.</a:t>
            </a:r>
          </a:p>
          <a:p>
            <a:pPr lvl="1" eaLnBrk="1" hangingPunct="1">
              <a:lnSpc>
                <a:spcPct val="90000"/>
              </a:lnSpc>
              <a:defRPr/>
            </a:pPr>
            <a:r>
              <a:rPr lang="en-US" altLang="en-US" dirty="0"/>
              <a:t>Goal is to model both variation </a:t>
            </a:r>
            <a:r>
              <a:rPr lang="en-US" altLang="en-US" i="1" dirty="0"/>
              <a:t>within GROUPS </a:t>
            </a:r>
            <a:r>
              <a:rPr lang="en-US" altLang="en-US" i="1" u="sng" dirty="0"/>
              <a:t>and</a:t>
            </a:r>
            <a:r>
              <a:rPr lang="en-US" altLang="en-US" i="1" dirty="0"/>
              <a:t> </a:t>
            </a:r>
            <a:r>
              <a:rPr lang="en-US" altLang="en-US" dirty="0"/>
              <a:t>variation </a:t>
            </a:r>
            <a:r>
              <a:rPr lang="en-US" altLang="en-US" i="1" dirty="0"/>
              <a:t>among </a:t>
            </a:r>
            <a:r>
              <a:rPr lang="en-US" altLang="en-US" dirty="0"/>
              <a:t>GROUPS</a:t>
            </a:r>
            <a:endParaRPr lang="en-US" altLang="en-US" u="sng" dirty="0"/>
          </a:p>
        </p:txBody>
      </p:sp>
    </p:spTree>
    <p:extLst>
      <p:ext uri="{BB962C8B-B14F-4D97-AF65-F5344CB8AC3E}">
        <p14:creationId xmlns:p14="http://schemas.microsoft.com/office/powerpoint/2010/main" val="337695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D5597-7374-03C3-73FE-F4FB2A672C12}"/>
              </a:ext>
            </a:extLst>
          </p:cNvPr>
          <p:cNvSpPr>
            <a:spLocks noGrp="1"/>
          </p:cNvSpPr>
          <p:nvPr>
            <p:ph type="title"/>
          </p:nvPr>
        </p:nvSpPr>
        <p:spPr/>
        <p:txBody>
          <a:bodyPr/>
          <a:lstStyle/>
          <a:p>
            <a:r>
              <a:rPr lang="en-US" b="1" dirty="0"/>
              <a:t>Ignore structure in residuals?</a:t>
            </a:r>
            <a:endParaRPr lang="en-US" dirty="0"/>
          </a:p>
        </p:txBody>
      </p:sp>
      <p:sp>
        <p:nvSpPr>
          <p:cNvPr id="3" name="Content Placeholder 2">
            <a:extLst>
              <a:ext uri="{FF2B5EF4-FFF2-40B4-BE49-F238E27FC236}">
                <a16:creationId xmlns:a16="http://schemas.microsoft.com/office/drawing/2014/main" id="{625F5859-BE69-A357-E9BF-290F65A20930}"/>
              </a:ext>
            </a:extLst>
          </p:cNvPr>
          <p:cNvSpPr>
            <a:spLocks noGrp="1"/>
          </p:cNvSpPr>
          <p:nvPr>
            <p:ph idx="1"/>
          </p:nvPr>
        </p:nvSpPr>
        <p:spPr/>
        <p:txBody>
          <a:bodyPr/>
          <a:lstStyle/>
          <a:p>
            <a:r>
              <a:rPr lang="en-US" dirty="0"/>
              <a:t>Biased standard errors and confidence intervals (underestimated).</a:t>
            </a:r>
          </a:p>
          <a:p>
            <a:r>
              <a:rPr lang="en-US" dirty="0"/>
              <a:t>Inflated type I error for tests of significance.</a:t>
            </a:r>
          </a:p>
          <a:p>
            <a:r>
              <a:rPr lang="en-US" dirty="0"/>
              <a:t>Wrong effect estimates if slope varies strongly between groups and you force a single slope.</a:t>
            </a:r>
          </a:p>
          <a:p>
            <a:r>
              <a:rPr lang="en-US" dirty="0"/>
              <a:t>Poor predictive performance.</a:t>
            </a:r>
          </a:p>
        </p:txBody>
      </p:sp>
      <p:sp>
        <p:nvSpPr>
          <p:cNvPr id="4" name="TextBox 3">
            <a:extLst>
              <a:ext uri="{FF2B5EF4-FFF2-40B4-BE49-F238E27FC236}">
                <a16:creationId xmlns:a16="http://schemas.microsoft.com/office/drawing/2014/main" id="{8026F8B4-B90E-C44E-BD5C-42C7003C73D5}"/>
              </a:ext>
            </a:extLst>
          </p:cNvPr>
          <p:cNvSpPr txBox="1"/>
          <p:nvPr/>
        </p:nvSpPr>
        <p:spPr>
          <a:xfrm>
            <a:off x="311426" y="5204441"/>
            <a:ext cx="11569148" cy="830997"/>
          </a:xfrm>
          <a:prstGeom prst="rect">
            <a:avLst/>
          </a:prstGeom>
          <a:noFill/>
        </p:spPr>
        <p:txBody>
          <a:bodyPr wrap="square" rtlCol="0">
            <a:spAutoFit/>
          </a:bodyPr>
          <a:lstStyle/>
          <a:p>
            <a:r>
              <a:rPr lang="en-US" sz="2400" dirty="0"/>
              <a:t>An </a:t>
            </a:r>
            <a:r>
              <a:rPr lang="en-US" sz="2400" dirty="0" err="1"/>
              <a:t>lm</a:t>
            </a:r>
            <a:r>
              <a:rPr lang="en-US" sz="2400" dirty="0"/>
              <a:t>() assumes independent, identically distributed residuals. If fish from the same species or lake are more similar, residuals will be correlated and </a:t>
            </a:r>
            <a:r>
              <a:rPr lang="en-US" sz="2400" dirty="0" err="1"/>
              <a:t>lm</a:t>
            </a:r>
            <a:r>
              <a:rPr lang="en-US" sz="2400" dirty="0"/>
              <a:t>() SEs and p-values will be wrong</a:t>
            </a:r>
          </a:p>
        </p:txBody>
      </p:sp>
    </p:spTree>
    <p:extLst>
      <p:ext uri="{BB962C8B-B14F-4D97-AF65-F5344CB8AC3E}">
        <p14:creationId xmlns:p14="http://schemas.microsoft.com/office/powerpoint/2010/main" val="3573372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1" y="152400"/>
            <a:ext cx="8710613" cy="1143000"/>
          </a:xfrm>
        </p:spPr>
        <p:txBody>
          <a:bodyPr/>
          <a:lstStyle/>
          <a:p>
            <a:pPr>
              <a:defRPr/>
            </a:pPr>
            <a:r>
              <a:rPr lang="en-US" dirty="0"/>
              <a:t>Allow intercept to </a:t>
            </a:r>
            <a:r>
              <a:rPr lang="en-US"/>
              <a:t>vary by species</a:t>
            </a:r>
          </a:p>
        </p:txBody>
      </p:sp>
      <p:sp>
        <p:nvSpPr>
          <p:cNvPr id="3" name="Content Placeholder 2"/>
          <p:cNvSpPr>
            <a:spLocks noGrp="1"/>
          </p:cNvSpPr>
          <p:nvPr>
            <p:ph idx="1"/>
          </p:nvPr>
        </p:nvSpPr>
        <p:spPr>
          <a:xfrm>
            <a:off x="1828800" y="1371600"/>
            <a:ext cx="9183688" cy="4114800"/>
          </a:xfrm>
        </p:spPr>
        <p:txBody>
          <a:bodyPr/>
          <a:lstStyle/>
          <a:p>
            <a:pPr>
              <a:defRPr/>
            </a:pPr>
            <a:r>
              <a:rPr lang="en-US" dirty="0" err="1"/>
              <a:t>lmer</a:t>
            </a:r>
            <a:r>
              <a:rPr lang="en-US" dirty="0"/>
              <a:t>(</a:t>
            </a:r>
            <a:r>
              <a:rPr lang="en-US" dirty="0" err="1"/>
              <a:t>Z_TP~Z_Length</a:t>
            </a:r>
            <a:r>
              <a:rPr lang="en-US" dirty="0"/>
              <a:t> + (1|Fish_Species))</a:t>
            </a:r>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p:txBody>
      </p:sp>
      <p:pic>
        <p:nvPicPr>
          <p:cNvPr id="70659" name="Picture 2" descr="Schematic: three parallel Trophic-Position-versus-Length lines, species 1 (blue, low), 2 (red), 3 (green, high), around a black species-level line; a normal curve shows intercepts varying about the me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057401"/>
            <a:ext cx="5715000"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039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1" y="152400"/>
            <a:ext cx="8710613" cy="1143000"/>
          </a:xfrm>
        </p:spPr>
        <p:txBody>
          <a:bodyPr/>
          <a:lstStyle/>
          <a:p>
            <a:pPr>
              <a:defRPr/>
            </a:pPr>
            <a:r>
              <a:rPr lang="en-US" dirty="0"/>
              <a:t>Allow intercept to </a:t>
            </a:r>
            <a:r>
              <a:rPr lang="en-US"/>
              <a:t>vary by species</a:t>
            </a:r>
          </a:p>
        </p:txBody>
      </p:sp>
      <p:sp>
        <p:nvSpPr>
          <p:cNvPr id="3" name="Content Placeholder 2"/>
          <p:cNvSpPr>
            <a:spLocks noGrp="1"/>
          </p:cNvSpPr>
          <p:nvPr>
            <p:ph idx="1"/>
          </p:nvPr>
        </p:nvSpPr>
        <p:spPr>
          <a:xfrm>
            <a:off x="1828800" y="1295400"/>
            <a:ext cx="9183688" cy="5562600"/>
          </a:xfrm>
        </p:spPr>
        <p:txBody>
          <a:bodyPr>
            <a:normAutofit fontScale="92500" lnSpcReduction="10000"/>
          </a:bodyPr>
          <a:lstStyle/>
          <a:p>
            <a:pPr>
              <a:defRPr/>
            </a:pPr>
            <a:r>
              <a:rPr lang="en-US" dirty="0" err="1"/>
              <a:t>lmer</a:t>
            </a:r>
            <a:r>
              <a:rPr lang="en-US" dirty="0"/>
              <a:t>(</a:t>
            </a:r>
            <a:r>
              <a:rPr lang="en-US" dirty="0" err="1"/>
              <a:t>Z_TP~Z_Length</a:t>
            </a:r>
            <a:r>
              <a:rPr lang="en-US" dirty="0"/>
              <a:t> + (1|Fish_Species))</a:t>
            </a:r>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r>
              <a:rPr lang="en-US" dirty="0"/>
              <a:t>You might also use</a:t>
            </a:r>
          </a:p>
          <a:p>
            <a:pPr lvl="1">
              <a:defRPr/>
            </a:pPr>
            <a:r>
              <a:rPr lang="en-US" dirty="0"/>
              <a:t>lm(</a:t>
            </a:r>
            <a:r>
              <a:rPr lang="en-US" dirty="0" err="1"/>
              <a:t>Z_TP~Z_Length</a:t>
            </a:r>
            <a:r>
              <a:rPr lang="en-US" dirty="0"/>
              <a:t> + </a:t>
            </a:r>
            <a:r>
              <a:rPr lang="en-US" dirty="0" err="1"/>
              <a:t>Fish_Species</a:t>
            </a:r>
            <a:r>
              <a:rPr lang="en-US" dirty="0"/>
              <a:t>)</a:t>
            </a:r>
          </a:p>
          <a:p>
            <a:pPr lvl="1">
              <a:defRPr/>
            </a:pPr>
            <a:r>
              <a:rPr lang="en-US" dirty="0"/>
              <a:t>What’s the difference? Which actually makes more sense here?</a:t>
            </a:r>
          </a:p>
        </p:txBody>
      </p:sp>
      <p:pic>
        <p:nvPicPr>
          <p:cNvPr id="71683" name="Picture 2" descr="Schematic: three parallel Trophic-Position-versus-Length lines, species 1 (blue, low), 2 (red), 3 (green, high), around a black species-level line; a normal curve shows intercepts varying about the me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057401"/>
            <a:ext cx="5715000"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443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29AE4-0EAC-D508-E25C-205FE1709813}"/>
              </a:ext>
            </a:extLst>
          </p:cNvPr>
          <p:cNvSpPr>
            <a:spLocks noGrp="1"/>
          </p:cNvSpPr>
          <p:nvPr>
            <p:ph type="title"/>
          </p:nvPr>
        </p:nvSpPr>
        <p:spPr>
          <a:xfrm>
            <a:off x="450574" y="113334"/>
            <a:ext cx="12085981" cy="1325563"/>
          </a:xfrm>
        </p:spPr>
        <p:txBody>
          <a:bodyPr/>
          <a:lstStyle/>
          <a:p>
            <a:r>
              <a:rPr lang="en-US" dirty="0"/>
              <a:t>Should we use fixed or random effects for groups?</a:t>
            </a:r>
          </a:p>
        </p:txBody>
      </p:sp>
      <p:sp>
        <p:nvSpPr>
          <p:cNvPr id="3" name="Content Placeholder 2">
            <a:extLst>
              <a:ext uri="{FF2B5EF4-FFF2-40B4-BE49-F238E27FC236}">
                <a16:creationId xmlns:a16="http://schemas.microsoft.com/office/drawing/2014/main" id="{73704530-DF70-6F05-04B7-9B8CB5D81113}"/>
              </a:ext>
            </a:extLst>
          </p:cNvPr>
          <p:cNvSpPr>
            <a:spLocks noGrp="1"/>
          </p:cNvSpPr>
          <p:nvPr>
            <p:ph idx="1"/>
          </p:nvPr>
        </p:nvSpPr>
        <p:spPr>
          <a:xfrm>
            <a:off x="450574" y="1825625"/>
            <a:ext cx="10903226" cy="4351338"/>
          </a:xfrm>
        </p:spPr>
        <p:txBody>
          <a:bodyPr/>
          <a:lstStyle/>
          <a:p>
            <a:pPr marL="0" indent="0">
              <a:buNone/>
            </a:pPr>
            <a:r>
              <a:rPr lang="en-US" dirty="0"/>
              <a:t>Ask yourself what you want to infer:</a:t>
            </a:r>
          </a:p>
          <a:p>
            <a:r>
              <a:rPr lang="en-US" dirty="0"/>
              <a:t>Do you want estimates/contrasts for the specific species or lakes in your dataset → </a:t>
            </a:r>
            <a:r>
              <a:rPr lang="en-US" b="1" dirty="0"/>
              <a:t>Fixed effects</a:t>
            </a:r>
            <a:r>
              <a:rPr lang="en-US" dirty="0"/>
              <a:t>.</a:t>
            </a:r>
          </a:p>
          <a:p>
            <a:r>
              <a:rPr lang="en-US" dirty="0"/>
              <a:t>Do you want to generalize to a larger population of species/lakes (i.e., treat species/lake as a random sample from a population and estimate between-group variance)? → </a:t>
            </a:r>
            <a:r>
              <a:rPr lang="en-US" b="1" dirty="0"/>
              <a:t>Random effects</a:t>
            </a:r>
            <a:r>
              <a:rPr lang="en-US" dirty="0"/>
              <a:t>, </a:t>
            </a:r>
            <a:r>
              <a:rPr lang="en-US" u="sng" dirty="0"/>
              <a:t>if you can estimate them reliably.</a:t>
            </a:r>
          </a:p>
          <a:p>
            <a:endParaRPr lang="en-US" dirty="0"/>
          </a:p>
        </p:txBody>
      </p:sp>
    </p:spTree>
    <p:extLst>
      <p:ext uri="{BB962C8B-B14F-4D97-AF65-F5344CB8AC3E}">
        <p14:creationId xmlns:p14="http://schemas.microsoft.com/office/powerpoint/2010/main" val="916960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5206" y="-192087"/>
            <a:ext cx="7793038" cy="1143000"/>
          </a:xfrm>
        </p:spPr>
        <p:txBody>
          <a:bodyPr/>
          <a:lstStyle/>
          <a:p>
            <a:pPr>
              <a:defRPr/>
            </a:pPr>
            <a:r>
              <a:rPr lang="en-US" dirty="0"/>
              <a:t>Allow intercept </a:t>
            </a:r>
            <a:r>
              <a:rPr lang="en-US"/>
              <a:t>to vary by lake</a:t>
            </a:r>
          </a:p>
        </p:txBody>
      </p:sp>
      <p:sp>
        <p:nvSpPr>
          <p:cNvPr id="3" name="Content Placeholder 2"/>
          <p:cNvSpPr>
            <a:spLocks noGrp="1"/>
          </p:cNvSpPr>
          <p:nvPr>
            <p:ph idx="1"/>
          </p:nvPr>
        </p:nvSpPr>
        <p:spPr>
          <a:xfrm>
            <a:off x="1609725" y="950913"/>
            <a:ext cx="9144000" cy="4114800"/>
          </a:xfrm>
        </p:spPr>
        <p:txBody>
          <a:bodyPr/>
          <a:lstStyle/>
          <a:p>
            <a:pPr>
              <a:defRPr/>
            </a:pPr>
            <a:r>
              <a:rPr lang="en-US" dirty="0" err="1"/>
              <a:t>lmer</a:t>
            </a:r>
            <a:r>
              <a:rPr lang="en-US" dirty="0"/>
              <a:t>(</a:t>
            </a:r>
            <a:r>
              <a:rPr lang="en-US" dirty="0" err="1"/>
              <a:t>Z_TP~Z_Length</a:t>
            </a:r>
            <a:r>
              <a:rPr lang="en-US" dirty="0"/>
              <a:t> + (1|Lake))</a:t>
            </a:r>
          </a:p>
          <a:p>
            <a:pPr lvl="1">
              <a:defRPr/>
            </a:pPr>
            <a:r>
              <a:rPr lang="en-US" dirty="0"/>
              <a:t>Can also do both species and length</a:t>
            </a:r>
          </a:p>
          <a:p>
            <a:pPr lvl="1">
              <a:defRPr/>
            </a:pPr>
            <a:r>
              <a:rPr lang="en-US" dirty="0" err="1"/>
              <a:t>lmer</a:t>
            </a:r>
            <a:r>
              <a:rPr lang="en-US" dirty="0"/>
              <a:t>(</a:t>
            </a:r>
            <a:r>
              <a:rPr lang="en-US" dirty="0" err="1"/>
              <a:t>Z_TP~Z_Length</a:t>
            </a:r>
            <a:r>
              <a:rPr lang="en-US" dirty="0"/>
              <a:t> + (1|Fish_Species)+(1|Lake))</a:t>
            </a:r>
          </a:p>
          <a:p>
            <a:pPr>
              <a:defRPr/>
            </a:pPr>
            <a:endParaRPr lang="en-US" dirty="0"/>
          </a:p>
        </p:txBody>
      </p:sp>
      <p:pic>
        <p:nvPicPr>
          <p:cNvPr id="72707" name="Picture 2" descr="Random-intercept-by-lake schematic: six parallel colored lines (Lake 1 lowest to Lake 6 highest) offset around the black lake-level mean line; a normal curve shows intercept spre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819400"/>
            <a:ext cx="5715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2565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53" y="8965"/>
            <a:ext cx="12129247" cy="1143000"/>
          </a:xfrm>
        </p:spPr>
        <p:txBody>
          <a:bodyPr>
            <a:normAutofit fontScale="90000"/>
          </a:bodyPr>
          <a:lstStyle/>
          <a:p>
            <a:pPr algn="ctr">
              <a:defRPr/>
            </a:pPr>
            <a:r>
              <a:rPr lang="en-US" sz="3200" dirty="0"/>
              <a:t>But what if the effect of length on TP varies by species or lake?</a:t>
            </a:r>
            <a:br>
              <a:rPr lang="en-US" sz="3200" dirty="0"/>
            </a:br>
            <a:br>
              <a:rPr lang="en-US" sz="3200" dirty="0"/>
            </a:br>
            <a:r>
              <a:rPr lang="en-US" sz="2700" dirty="0"/>
              <a:t>All our prior models were “random intercept” models. Now also “random slope”</a:t>
            </a:r>
          </a:p>
        </p:txBody>
      </p:sp>
      <p:sp>
        <p:nvSpPr>
          <p:cNvPr id="3" name="Content Placeholder 2"/>
          <p:cNvSpPr>
            <a:spLocks noGrp="1"/>
          </p:cNvSpPr>
          <p:nvPr>
            <p:ph idx="1"/>
          </p:nvPr>
        </p:nvSpPr>
        <p:spPr>
          <a:xfrm>
            <a:off x="1479550" y="1933012"/>
            <a:ext cx="9144000" cy="4114800"/>
          </a:xfrm>
        </p:spPr>
        <p:txBody>
          <a:bodyPr/>
          <a:lstStyle/>
          <a:p>
            <a:pPr>
              <a:defRPr/>
            </a:pPr>
            <a:r>
              <a:rPr lang="en-US" sz="2000" dirty="0" err="1"/>
              <a:t>lmer</a:t>
            </a:r>
            <a:r>
              <a:rPr lang="en-US" sz="2000" dirty="0"/>
              <a:t>(</a:t>
            </a:r>
            <a:r>
              <a:rPr lang="en-US" sz="2000" dirty="0" err="1"/>
              <a:t>Z_TP~Z_Length</a:t>
            </a:r>
            <a:r>
              <a:rPr lang="en-US" sz="2000" dirty="0"/>
              <a:t> + (1+</a:t>
            </a:r>
            <a:r>
              <a:rPr lang="en-US" sz="2000" b="1" dirty="0"/>
              <a:t>Z_Length</a:t>
            </a:r>
            <a:r>
              <a:rPr lang="en-US" sz="2000" dirty="0"/>
              <a:t>|Fish_Species)+(1+</a:t>
            </a:r>
            <a:r>
              <a:rPr lang="en-US" sz="2000" b="1" dirty="0"/>
              <a:t>Z_Length</a:t>
            </a:r>
            <a:r>
              <a:rPr lang="en-US" sz="2000" dirty="0"/>
              <a:t>|Lake))</a:t>
            </a:r>
          </a:p>
        </p:txBody>
      </p:sp>
      <p:pic>
        <p:nvPicPr>
          <p:cNvPr id="73731" name="Picture 4" descr="Random-slope schematic: three lines fanning from a shared intercept (species 3 blue shallow, 2 green, 1 red steepest) around the black mean line; inset normal curve labeled 'Distribution of slop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2505" y="2689412"/>
            <a:ext cx="6069643" cy="368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9854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1300" y="-125507"/>
            <a:ext cx="8955088" cy="1143000"/>
          </a:xfrm>
        </p:spPr>
        <p:txBody>
          <a:bodyPr/>
          <a:lstStyle/>
          <a:p>
            <a:pPr algn="ctr">
              <a:defRPr/>
            </a:pPr>
            <a:r>
              <a:rPr lang="en-US" dirty="0"/>
              <a:t>Borrowing strength</a:t>
            </a:r>
          </a:p>
        </p:txBody>
      </p:sp>
      <p:sp>
        <p:nvSpPr>
          <p:cNvPr id="3" name="Content Placeholder 2"/>
          <p:cNvSpPr>
            <a:spLocks noGrp="1"/>
          </p:cNvSpPr>
          <p:nvPr>
            <p:ph idx="1"/>
          </p:nvPr>
        </p:nvSpPr>
        <p:spPr>
          <a:xfrm>
            <a:off x="341730" y="1017493"/>
            <a:ext cx="11508539" cy="4114800"/>
          </a:xfrm>
        </p:spPr>
        <p:txBody>
          <a:bodyPr/>
          <a:lstStyle/>
          <a:p>
            <a:pPr>
              <a:defRPr/>
            </a:pPr>
            <a:r>
              <a:rPr lang="en-US" dirty="0"/>
              <a:t>“Shrinkage” toward the mean</a:t>
            </a:r>
          </a:p>
          <a:p>
            <a:pPr>
              <a:defRPr/>
            </a:pPr>
            <a:r>
              <a:rPr lang="en-US" dirty="0"/>
              <a:t>Species with few data rely more on average parameter values</a:t>
            </a:r>
          </a:p>
          <a:p>
            <a:pPr>
              <a:defRPr/>
            </a:pPr>
            <a:r>
              <a:rPr lang="en-US" dirty="0"/>
              <a:t>Here we have balanced design, so not issue</a:t>
            </a:r>
          </a:p>
          <a:p>
            <a:pPr>
              <a:defRPr/>
            </a:pPr>
            <a:r>
              <a:rPr lang="en-US" dirty="0"/>
              <a:t>use of random effects with unbalanced designs + shrinkage can lead to incorrect conclusions if, say, rare species are different from common species. </a:t>
            </a:r>
          </a:p>
        </p:txBody>
      </p:sp>
      <p:pic>
        <p:nvPicPr>
          <p:cNvPr id="74756" name="Picture 4" descr="Schematic of shrinkage: the fitted line for species 1 (blue, three data points) is pulled toward the black species-level mean line rather than fitting its own points, illustrating borrowing streng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1764" y="3447691"/>
            <a:ext cx="5602301" cy="339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5755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52400"/>
            <a:ext cx="7793038" cy="1143000"/>
          </a:xfrm>
        </p:spPr>
        <p:txBody>
          <a:bodyPr>
            <a:normAutofit fontScale="90000"/>
          </a:bodyPr>
          <a:lstStyle/>
          <a:p>
            <a:pPr algn="ctr">
              <a:defRPr/>
            </a:pPr>
            <a:r>
              <a:rPr lang="en-US" dirty="0"/>
              <a:t>Which model to use for prediction?</a:t>
            </a:r>
          </a:p>
        </p:txBody>
      </p:sp>
      <p:pic>
        <p:nvPicPr>
          <p:cNvPr id="76802" name="Picture 4" descr="R code screenshot listing candidate models M0 to M8 for Z_TP on Z_Length: an lm plus lmer random-intercept and random-slope combinations of Fish_Species and Lak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1600"/>
            <a:ext cx="914400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TextBox 5"/>
          <p:cNvSpPr txBox="1">
            <a:spLocks noChangeArrowheads="1"/>
          </p:cNvSpPr>
          <p:nvPr/>
        </p:nvSpPr>
        <p:spPr bwMode="auto">
          <a:xfrm>
            <a:off x="1746250" y="5740400"/>
            <a:ext cx="83583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r>
              <a:rPr lang="en-US" altLang="en-US" sz="2000" dirty="0"/>
              <a:t>Model 8 (</a:t>
            </a:r>
            <a:r>
              <a:rPr lang="en-US" altLang="en-US" sz="2000" dirty="0" err="1"/>
              <a:t>AICc</a:t>
            </a:r>
            <a:r>
              <a:rPr lang="en-US" altLang="en-US" sz="2000" dirty="0"/>
              <a:t>=36.3) and Model 2 (</a:t>
            </a:r>
            <a:r>
              <a:rPr lang="en-US" altLang="en-US" sz="2000" dirty="0" err="1"/>
              <a:t>AICc</a:t>
            </a:r>
            <a:r>
              <a:rPr lang="en-US" altLang="en-US" sz="2000" dirty="0"/>
              <a:t>=39.6) much lower than others </a:t>
            </a:r>
          </a:p>
        </p:txBody>
      </p:sp>
      <p:sp>
        <p:nvSpPr>
          <p:cNvPr id="5" name="Text Box 7"/>
          <p:cNvSpPr txBox="1">
            <a:spLocks noChangeArrowheads="1"/>
          </p:cNvSpPr>
          <p:nvPr/>
        </p:nvSpPr>
        <p:spPr bwMode="auto">
          <a:xfrm>
            <a:off x="8154987" y="1715530"/>
            <a:ext cx="3472721" cy="338554"/>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1600" dirty="0"/>
              <a:t>REML to compare random effects</a:t>
            </a:r>
          </a:p>
        </p:txBody>
      </p:sp>
      <p:sp>
        <p:nvSpPr>
          <p:cNvPr id="6" name="Line 11"/>
          <p:cNvSpPr>
            <a:spLocks noChangeShapeType="1"/>
          </p:cNvSpPr>
          <p:nvPr/>
        </p:nvSpPr>
        <p:spPr bwMode="auto">
          <a:xfrm flipH="1">
            <a:off x="8907206" y="2080857"/>
            <a:ext cx="681637" cy="4275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164246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nter image description here"/>
          <p:cNvPicPr>
            <a:picLocks noChangeAspect="1" noChangeArrowheads="1"/>
          </p:cNvPicPr>
          <p:nvPr/>
        </p:nvPicPr>
        <p:blipFill rotWithShape="1">
          <a:blip r:embed="rId2">
            <a:extLst>
              <a:ext uri="{28A0092B-C50C-407E-A947-70E740481C1C}">
                <a14:useLocalDpi xmlns:a14="http://schemas.microsoft.com/office/drawing/2010/main" val="0"/>
              </a:ext>
            </a:extLst>
          </a:blip>
          <a:srcRect l="25426" r="31332"/>
          <a:stretch/>
        </p:blipFill>
        <p:spPr bwMode="auto">
          <a:xfrm>
            <a:off x="5211047" y="3266333"/>
            <a:ext cx="3836402" cy="20340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19298" y="-161431"/>
            <a:ext cx="10515600" cy="1325563"/>
          </a:xfrm>
        </p:spPr>
        <p:txBody>
          <a:bodyPr/>
          <a:lstStyle/>
          <a:p>
            <a:pPr algn="ctr"/>
            <a:r>
              <a:rPr lang="en-US" dirty="0"/>
              <a:t>Crossed vs Nested random effects</a:t>
            </a:r>
          </a:p>
        </p:txBody>
      </p:sp>
      <p:sp>
        <p:nvSpPr>
          <p:cNvPr id="3" name="Content Placeholder 2"/>
          <p:cNvSpPr>
            <a:spLocks noGrp="1"/>
          </p:cNvSpPr>
          <p:nvPr>
            <p:ph idx="1"/>
          </p:nvPr>
        </p:nvSpPr>
        <p:spPr>
          <a:xfrm>
            <a:off x="227544" y="878285"/>
            <a:ext cx="11964455" cy="4351338"/>
          </a:xfrm>
        </p:spPr>
        <p:txBody>
          <a:bodyPr/>
          <a:lstStyle/>
          <a:p>
            <a:r>
              <a:rPr lang="en-US" dirty="0"/>
              <a:t>Note that fish species appear in multiple lakes. This is a crossed random effect, but effects can also be nested</a:t>
            </a:r>
          </a:p>
          <a:p>
            <a:r>
              <a:rPr lang="en-US" dirty="0"/>
              <a:t>Consider measurements on student within classes within schools</a:t>
            </a:r>
          </a:p>
          <a:p>
            <a:pPr lvl="1"/>
            <a:r>
              <a:rPr lang="en-US" dirty="0"/>
              <a:t>If the classes are “remedial”, “average”, and “gifted”, then they could be crossed among schools.</a:t>
            </a:r>
          </a:p>
          <a:p>
            <a:pPr lvl="1"/>
            <a:r>
              <a:rPr lang="en-US" dirty="0"/>
              <a:t>But if they are just different teachers, then this would be a nested design, R uses different syntax for each.</a:t>
            </a:r>
          </a:p>
        </p:txBody>
      </p:sp>
      <p:pic>
        <p:nvPicPr>
          <p:cNvPr id="1026" name="Picture 2" descr="nter image description here"/>
          <p:cNvPicPr>
            <a:picLocks noChangeAspect="1" noChangeArrowheads="1"/>
          </p:cNvPicPr>
          <p:nvPr/>
        </p:nvPicPr>
        <p:blipFill rotWithShape="1">
          <a:blip r:embed="rId3">
            <a:extLst>
              <a:ext uri="{28A0092B-C50C-407E-A947-70E740481C1C}">
                <a14:useLocalDpi xmlns:a14="http://schemas.microsoft.com/office/drawing/2010/main" val="0"/>
              </a:ext>
            </a:extLst>
          </a:blip>
          <a:srcRect t="11669"/>
          <a:stretch/>
        </p:blipFill>
        <p:spPr bwMode="auto">
          <a:xfrm>
            <a:off x="4106636" y="5229623"/>
            <a:ext cx="8085363" cy="162837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7545" y="5343419"/>
            <a:ext cx="3659976" cy="1077218"/>
          </a:xfrm>
          <a:prstGeom prst="rect">
            <a:avLst/>
          </a:prstGeom>
          <a:noFill/>
        </p:spPr>
        <p:txBody>
          <a:bodyPr wrap="none" rtlCol="0">
            <a:spAutoFit/>
          </a:bodyPr>
          <a:lstStyle/>
          <a:p>
            <a:pPr algn="ctr"/>
            <a:r>
              <a:rPr lang="en-US" sz="3200" b="1" dirty="0"/>
              <a:t>Nested</a:t>
            </a:r>
          </a:p>
          <a:p>
            <a:pPr algn="ctr"/>
            <a:r>
              <a:rPr lang="en-US" sz="3200" b="1" dirty="0"/>
              <a:t>Use </a:t>
            </a:r>
            <a:r>
              <a:rPr lang="en-US" sz="3200" dirty="0"/>
              <a:t>(1|School/Class)</a:t>
            </a:r>
            <a:endParaRPr lang="en-US" sz="3200" b="1" dirty="0"/>
          </a:p>
        </p:txBody>
      </p:sp>
      <p:sp>
        <p:nvSpPr>
          <p:cNvPr id="7" name="TextBox 6"/>
          <p:cNvSpPr txBox="1"/>
          <p:nvPr/>
        </p:nvSpPr>
        <p:spPr>
          <a:xfrm>
            <a:off x="78465" y="3811017"/>
            <a:ext cx="3809056" cy="1077218"/>
          </a:xfrm>
          <a:prstGeom prst="rect">
            <a:avLst/>
          </a:prstGeom>
          <a:noFill/>
        </p:spPr>
        <p:txBody>
          <a:bodyPr wrap="none" rtlCol="0">
            <a:spAutoFit/>
          </a:bodyPr>
          <a:lstStyle/>
          <a:p>
            <a:pPr algn="ctr"/>
            <a:r>
              <a:rPr lang="en-US" sz="3200" b="1" dirty="0"/>
              <a:t>Crossed</a:t>
            </a:r>
          </a:p>
          <a:p>
            <a:pPr algn="ctr"/>
            <a:r>
              <a:rPr lang="en-US" sz="3200" dirty="0"/>
              <a:t>(1|School) + (1|Class)</a:t>
            </a:r>
            <a:endParaRPr lang="en-US" sz="3200" b="1" dirty="0"/>
          </a:p>
        </p:txBody>
      </p:sp>
    </p:spTree>
    <p:extLst>
      <p:ext uri="{BB962C8B-B14F-4D97-AF65-F5344CB8AC3E}">
        <p14:creationId xmlns:p14="http://schemas.microsoft.com/office/powerpoint/2010/main" val="1674951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5F2E3-84D6-BE0A-D70E-1E7C71D7BEC2}"/>
              </a:ext>
            </a:extLst>
          </p:cNvPr>
          <p:cNvSpPr>
            <a:spLocks noGrp="1"/>
          </p:cNvSpPr>
          <p:nvPr>
            <p:ph type="title"/>
          </p:nvPr>
        </p:nvSpPr>
        <p:spPr>
          <a:xfrm>
            <a:off x="1050073" y="353973"/>
            <a:ext cx="10515600" cy="1325563"/>
          </a:xfrm>
        </p:spPr>
        <p:txBody>
          <a:bodyPr>
            <a:normAutofit/>
          </a:bodyPr>
          <a:lstStyle/>
          <a:p>
            <a:pPr algn="ctr"/>
            <a:r>
              <a:rPr lang="en-US" b="1" dirty="0"/>
              <a:t>Labeling matters!</a:t>
            </a:r>
            <a:br>
              <a:rPr lang="en-US" b="1" dirty="0"/>
            </a:br>
            <a:r>
              <a:rPr lang="en-US" dirty="0"/>
              <a:t>Remove ambiguity with distinct labelling</a:t>
            </a:r>
          </a:p>
        </p:txBody>
      </p:sp>
      <p:pic>
        <p:nvPicPr>
          <p:cNvPr id="1026" name="Picture 2" descr="enter image description here">
            <a:extLst>
              <a:ext uri="{FF2B5EF4-FFF2-40B4-BE49-F238E27FC236}">
                <a16:creationId xmlns:a16="http://schemas.microsoft.com/office/drawing/2014/main" id="{E630B22F-348A-4237-992D-CCE3CA8D6A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2440004"/>
            <a:ext cx="10862499" cy="21301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59FA995-5901-F9D1-2D25-47FCB208C4B9}"/>
              </a:ext>
            </a:extLst>
          </p:cNvPr>
          <p:cNvSpPr txBox="1"/>
          <p:nvPr/>
        </p:nvSpPr>
        <p:spPr>
          <a:xfrm>
            <a:off x="8449089" y="5426809"/>
            <a:ext cx="3659976" cy="1077218"/>
          </a:xfrm>
          <a:prstGeom prst="rect">
            <a:avLst/>
          </a:prstGeom>
          <a:noFill/>
        </p:spPr>
        <p:txBody>
          <a:bodyPr wrap="none" rtlCol="0">
            <a:spAutoFit/>
          </a:bodyPr>
          <a:lstStyle/>
          <a:p>
            <a:pPr algn="ctr"/>
            <a:r>
              <a:rPr lang="en-US" sz="3200" b="1" dirty="0"/>
              <a:t>Nested Specification</a:t>
            </a:r>
          </a:p>
          <a:p>
            <a:pPr algn="ctr"/>
            <a:r>
              <a:rPr lang="en-US" sz="3200" b="1" dirty="0"/>
              <a:t>Use </a:t>
            </a:r>
            <a:r>
              <a:rPr lang="en-US" sz="3200" dirty="0"/>
              <a:t>(1|School/Class)</a:t>
            </a:r>
            <a:endParaRPr lang="en-US" sz="3200" b="1" dirty="0"/>
          </a:p>
        </p:txBody>
      </p:sp>
      <p:sp>
        <p:nvSpPr>
          <p:cNvPr id="5" name="TextBox 4">
            <a:extLst>
              <a:ext uri="{FF2B5EF4-FFF2-40B4-BE49-F238E27FC236}">
                <a16:creationId xmlns:a16="http://schemas.microsoft.com/office/drawing/2014/main" id="{E4264E35-6CAB-73A9-1D7D-CFBA5A4C42CD}"/>
              </a:ext>
            </a:extLst>
          </p:cNvPr>
          <p:cNvSpPr txBox="1"/>
          <p:nvPr/>
        </p:nvSpPr>
        <p:spPr>
          <a:xfrm>
            <a:off x="148150" y="5377114"/>
            <a:ext cx="3809056" cy="1077218"/>
          </a:xfrm>
          <a:prstGeom prst="rect">
            <a:avLst/>
          </a:prstGeom>
          <a:noFill/>
        </p:spPr>
        <p:txBody>
          <a:bodyPr wrap="none" rtlCol="0">
            <a:spAutoFit/>
          </a:bodyPr>
          <a:lstStyle/>
          <a:p>
            <a:pPr algn="ctr"/>
            <a:r>
              <a:rPr lang="en-US" sz="3200" b="1" dirty="0"/>
              <a:t>Crossed Specification</a:t>
            </a:r>
          </a:p>
          <a:p>
            <a:pPr algn="ctr"/>
            <a:r>
              <a:rPr lang="en-US" sz="3200" dirty="0"/>
              <a:t>(1|School) + (1|Class)</a:t>
            </a:r>
            <a:endParaRPr lang="en-US" sz="3200" b="1" dirty="0"/>
          </a:p>
        </p:txBody>
      </p:sp>
      <p:sp>
        <p:nvSpPr>
          <p:cNvPr id="6" name="TextBox 5">
            <a:extLst>
              <a:ext uri="{FF2B5EF4-FFF2-40B4-BE49-F238E27FC236}">
                <a16:creationId xmlns:a16="http://schemas.microsoft.com/office/drawing/2014/main" id="{23210CCE-F1D4-E5AF-79A1-6A6FA50EC3C5}"/>
              </a:ext>
            </a:extLst>
          </p:cNvPr>
          <p:cNvSpPr txBox="1"/>
          <p:nvPr/>
        </p:nvSpPr>
        <p:spPr>
          <a:xfrm>
            <a:off x="4119968" y="5915723"/>
            <a:ext cx="4375814" cy="954107"/>
          </a:xfrm>
          <a:prstGeom prst="rect">
            <a:avLst/>
          </a:prstGeom>
          <a:noFill/>
        </p:spPr>
        <p:txBody>
          <a:bodyPr wrap="none" rtlCol="0">
            <a:spAutoFit/>
          </a:bodyPr>
          <a:lstStyle/>
          <a:p>
            <a:pPr algn="ctr"/>
            <a:r>
              <a:rPr lang="en-US" sz="2800" b="1" dirty="0"/>
              <a:t>SAME RESULTS</a:t>
            </a:r>
          </a:p>
          <a:p>
            <a:pPr algn="ctr"/>
            <a:r>
              <a:rPr lang="en-US" sz="2800" b="1" dirty="0"/>
              <a:t>Both nested due to labelling</a:t>
            </a:r>
          </a:p>
        </p:txBody>
      </p:sp>
    </p:spTree>
    <p:extLst>
      <p:ext uri="{BB962C8B-B14F-4D97-AF65-F5344CB8AC3E}">
        <p14:creationId xmlns:p14="http://schemas.microsoft.com/office/powerpoint/2010/main" val="999081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38400" y="-152400"/>
            <a:ext cx="7793038" cy="1143000"/>
          </a:xfrm>
        </p:spPr>
        <p:txBody>
          <a:bodyPr/>
          <a:lstStyle/>
          <a:p>
            <a:pPr algn="ctr" eaLnBrk="1" hangingPunct="1">
              <a:defRPr/>
            </a:pPr>
            <a:r>
              <a:rPr lang="en-US" altLang="en-US" sz="4000" dirty="0"/>
              <a:t>A Simple Example</a:t>
            </a:r>
            <a:endParaRPr lang="en-US" altLang="en-US" sz="2800" dirty="0"/>
          </a:p>
        </p:txBody>
      </p:sp>
      <p:sp>
        <p:nvSpPr>
          <p:cNvPr id="24579" name="Rectangle 3"/>
          <p:cNvSpPr>
            <a:spLocks noGrp="1" noChangeArrowheads="1"/>
          </p:cNvSpPr>
          <p:nvPr>
            <p:ph type="body" idx="1"/>
          </p:nvPr>
        </p:nvSpPr>
        <p:spPr>
          <a:xfrm>
            <a:off x="1828800" y="1828800"/>
            <a:ext cx="8650288" cy="4114800"/>
          </a:xfrm>
        </p:spPr>
        <p:txBody>
          <a:bodyPr/>
          <a:lstStyle/>
          <a:p>
            <a:pPr eaLnBrk="1" hangingPunct="1">
              <a:defRPr/>
            </a:pPr>
            <a:r>
              <a:rPr lang="en-US" altLang="en-US" dirty="0"/>
              <a:t>We select six streams at random and determine the density of fish at each stream three times.</a:t>
            </a:r>
          </a:p>
          <a:p>
            <a:pPr eaLnBrk="1" hangingPunct="1">
              <a:defRPr/>
            </a:pPr>
            <a:endParaRPr lang="en-US" altLang="en-US" dirty="0"/>
          </a:p>
          <a:p>
            <a:pPr eaLnBrk="1" hangingPunct="1">
              <a:defRPr/>
            </a:pPr>
            <a:r>
              <a:rPr lang="en-US" altLang="en-US" dirty="0"/>
              <a:t>The </a:t>
            </a:r>
            <a:r>
              <a:rPr lang="en-US" altLang="en-US" b="1" dirty="0"/>
              <a:t>questions</a:t>
            </a:r>
            <a:r>
              <a:rPr lang="en-US" altLang="en-US" dirty="0"/>
              <a:t>: </a:t>
            </a:r>
          </a:p>
          <a:p>
            <a:pPr lvl="1" eaLnBrk="1" hangingPunct="1">
              <a:defRPr/>
            </a:pPr>
            <a:r>
              <a:rPr lang="en-US" altLang="en-US" dirty="0"/>
              <a:t>What is the density in a typical stream?</a:t>
            </a:r>
          </a:p>
          <a:p>
            <a:pPr lvl="1" eaLnBrk="1" hangingPunct="1">
              <a:defRPr/>
            </a:pPr>
            <a:r>
              <a:rPr lang="en-US" altLang="en-US" dirty="0"/>
              <a:t>What is the variation in density among streams?</a:t>
            </a:r>
          </a:p>
          <a:p>
            <a:pPr lvl="1" eaLnBrk="1" hangingPunct="1">
              <a:defRPr/>
            </a:pPr>
            <a:r>
              <a:rPr lang="en-US" altLang="en-US" dirty="0"/>
              <a:t>What is the variation in density estimates within a stream?</a:t>
            </a:r>
          </a:p>
        </p:txBody>
      </p:sp>
    </p:spTree>
    <p:extLst>
      <p:ext uri="{BB962C8B-B14F-4D97-AF65-F5344CB8AC3E}">
        <p14:creationId xmlns:p14="http://schemas.microsoft.com/office/powerpoint/2010/main" val="1433013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860551" y="-139700"/>
            <a:ext cx="8791575" cy="1143000"/>
          </a:xfrm>
        </p:spPr>
        <p:txBody>
          <a:bodyPr>
            <a:normAutofit fontScale="90000"/>
          </a:bodyPr>
          <a:lstStyle/>
          <a:p>
            <a:pPr algn="ctr" eaLnBrk="1" hangingPunct="1">
              <a:defRPr/>
            </a:pPr>
            <a:r>
              <a:rPr lang="en-US" altLang="en-US" sz="4000" dirty="0" err="1"/>
              <a:t>Glmer</a:t>
            </a:r>
            <a:r>
              <a:rPr lang="en-US" altLang="en-US" sz="4000" dirty="0"/>
              <a:t> Example</a:t>
            </a:r>
            <a:br>
              <a:rPr lang="en-US" altLang="en-US" sz="4000" dirty="0"/>
            </a:br>
            <a:r>
              <a:rPr lang="en-US" altLang="en-US" sz="4000" dirty="0"/>
              <a:t>Proportions are Rarely Proportions</a:t>
            </a:r>
          </a:p>
        </p:txBody>
      </p:sp>
      <p:pic>
        <p:nvPicPr>
          <p:cNvPr id="8" name="Picture 7" descr="Journal article opening: Warton and Hui (2011), Ecology, 'The arcsine is asinine: the analysis of proportions in ecology', abstract arguing for logistic regression over the arcsine transform.">
            <a:extLst>
              <a:ext uri="{FF2B5EF4-FFF2-40B4-BE49-F238E27FC236}">
                <a16:creationId xmlns:a16="http://schemas.microsoft.com/office/drawing/2014/main" id="{ABB93DB3-783B-16F5-F173-032A366CB24A}"/>
              </a:ext>
            </a:extLst>
          </p:cNvPr>
          <p:cNvPicPr>
            <a:picLocks noChangeAspect="1"/>
          </p:cNvPicPr>
          <p:nvPr/>
        </p:nvPicPr>
        <p:blipFill>
          <a:blip r:embed="rId3"/>
          <a:stretch>
            <a:fillRect/>
          </a:stretch>
        </p:blipFill>
        <p:spPr>
          <a:xfrm>
            <a:off x="-67377" y="1337874"/>
            <a:ext cx="5569525" cy="4380303"/>
          </a:xfrm>
          <a:prstGeom prst="rect">
            <a:avLst/>
          </a:prstGeom>
        </p:spPr>
      </p:pic>
      <p:sp>
        <p:nvSpPr>
          <p:cNvPr id="3" name="Text Placeholder 2">
            <a:extLst>
              <a:ext uri="{FF2B5EF4-FFF2-40B4-BE49-F238E27FC236}">
                <a16:creationId xmlns:a16="http://schemas.microsoft.com/office/drawing/2014/main" id="{297A66DF-22FF-11C9-5D24-FB4D77561384}"/>
              </a:ext>
            </a:extLst>
          </p:cNvPr>
          <p:cNvSpPr>
            <a:spLocks noGrp="1"/>
          </p:cNvSpPr>
          <p:nvPr>
            <p:ph type="body" sz="half" idx="1"/>
          </p:nvPr>
        </p:nvSpPr>
        <p:spPr>
          <a:xfrm>
            <a:off x="5365102" y="1744824"/>
            <a:ext cx="6826898" cy="4112111"/>
          </a:xfrm>
        </p:spPr>
        <p:txBody>
          <a:bodyPr>
            <a:normAutofit/>
          </a:bodyPr>
          <a:lstStyle/>
          <a:p>
            <a:r>
              <a:rPr lang="en-US" sz="2400" dirty="0"/>
              <a:t>Imagine 4 out of 10 observed animals survive, or contract disease, or give birth</a:t>
            </a:r>
          </a:p>
          <a:p>
            <a:r>
              <a:rPr lang="en-US" sz="2400" dirty="0"/>
              <a:t>Does this have the same information content as 40 of 100 animals?</a:t>
            </a:r>
          </a:p>
          <a:p>
            <a:r>
              <a:rPr lang="en-US" sz="2400" dirty="0"/>
              <a:t>Now imagine 4 of 10 in one study area, 60 of 100 in another, 2 of 9 in another, and so so. Within study area is a binomial process with probability partially determined by covariates.</a:t>
            </a:r>
          </a:p>
          <a:p>
            <a:r>
              <a:rPr lang="en-US" sz="2400" b="1" dirty="0"/>
              <a:t>Additional variation not explained by covariates can be modeled with random intercepts</a:t>
            </a:r>
          </a:p>
        </p:txBody>
      </p:sp>
    </p:spTree>
    <p:extLst>
      <p:ext uri="{BB962C8B-B14F-4D97-AF65-F5344CB8AC3E}">
        <p14:creationId xmlns:p14="http://schemas.microsoft.com/office/powerpoint/2010/main" val="330045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oto of a white stork with red bill and legs standing on a rock over water, head lowered; overlaid caption reads 'This is not a GLMM'.">
            <a:extLst>
              <a:ext uri="{FF2B5EF4-FFF2-40B4-BE49-F238E27FC236}">
                <a16:creationId xmlns:a16="http://schemas.microsoft.com/office/drawing/2014/main" id="{B6605868-CF45-6831-851E-320D81DFC094}"/>
              </a:ext>
            </a:extLst>
          </p:cNvPr>
          <p:cNvPicPr>
            <a:picLocks noChangeAspect="1"/>
          </p:cNvPicPr>
          <p:nvPr/>
        </p:nvPicPr>
        <p:blipFill>
          <a:blip r:embed="rId2"/>
          <a:stretch>
            <a:fillRect/>
          </a:stretch>
        </p:blipFill>
        <p:spPr>
          <a:xfrm>
            <a:off x="2786439" y="1003300"/>
            <a:ext cx="6385615" cy="5428520"/>
          </a:xfrm>
          <a:prstGeom prst="rect">
            <a:avLst/>
          </a:prstGeom>
        </p:spPr>
      </p:pic>
      <p:sp>
        <p:nvSpPr>
          <p:cNvPr id="7" name="Rectangle 2">
            <a:extLst>
              <a:ext uri="{FF2B5EF4-FFF2-40B4-BE49-F238E27FC236}">
                <a16:creationId xmlns:a16="http://schemas.microsoft.com/office/drawing/2014/main" id="{4583C804-1BC3-4B05-46B5-D42911FB0FC0}"/>
              </a:ext>
            </a:extLst>
          </p:cNvPr>
          <p:cNvSpPr>
            <a:spLocks noGrp="1" noChangeArrowheads="1"/>
          </p:cNvSpPr>
          <p:nvPr>
            <p:ph type="title"/>
          </p:nvPr>
        </p:nvSpPr>
        <p:spPr>
          <a:xfrm>
            <a:off x="1583458" y="-133927"/>
            <a:ext cx="8791575" cy="1143000"/>
          </a:xfrm>
        </p:spPr>
        <p:txBody>
          <a:bodyPr/>
          <a:lstStyle/>
          <a:p>
            <a:pPr algn="ctr" eaLnBrk="1" hangingPunct="1">
              <a:defRPr/>
            </a:pPr>
            <a:r>
              <a:rPr lang="en-US" altLang="en-US" sz="4000" dirty="0"/>
              <a:t>White Stork Example</a:t>
            </a:r>
          </a:p>
        </p:txBody>
      </p:sp>
      <p:sp>
        <p:nvSpPr>
          <p:cNvPr id="8" name="TextBox 7">
            <a:extLst>
              <a:ext uri="{FF2B5EF4-FFF2-40B4-BE49-F238E27FC236}">
                <a16:creationId xmlns:a16="http://schemas.microsoft.com/office/drawing/2014/main" id="{2084B114-2D20-BF08-C0F6-EAF9E5096A1B}"/>
              </a:ext>
            </a:extLst>
          </p:cNvPr>
          <p:cNvSpPr txBox="1"/>
          <p:nvPr/>
        </p:nvSpPr>
        <p:spPr>
          <a:xfrm>
            <a:off x="9488360" y="6488668"/>
            <a:ext cx="2600007" cy="369332"/>
          </a:xfrm>
          <a:prstGeom prst="rect">
            <a:avLst/>
          </a:prstGeom>
          <a:noFill/>
        </p:spPr>
        <p:txBody>
          <a:bodyPr wrap="none" rtlCol="0">
            <a:spAutoFit/>
          </a:bodyPr>
          <a:lstStyle/>
          <a:p>
            <a:r>
              <a:rPr lang="en-US" dirty="0"/>
              <a:t>Oliver Gimenez’s Example</a:t>
            </a:r>
          </a:p>
        </p:txBody>
      </p:sp>
    </p:spTree>
    <p:extLst>
      <p:ext uri="{BB962C8B-B14F-4D97-AF65-F5344CB8AC3E}">
        <p14:creationId xmlns:p14="http://schemas.microsoft.com/office/powerpoint/2010/main" val="26429540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 name="CodeBg"/>
          <p:cNvSpPr/>
          <p:nvPr/>
        </p:nvSpPr>
        <p:spPr>
          <a:xfrm>
            <a:off x="533400" y="1905000"/>
            <a:ext cx="9652000" cy="3429000"/>
          </a:xfrm>
          <a:prstGeom prst="rect">
            <a:avLst/>
          </a:prstGeom>
          <a:solidFill>
            <a:srgbClr val="F4F4F4"/>
          </a:solidFill>
          <a:ln>
            <a:noFill/>
          </a:ln>
        </p:spPr>
        <p:txBody>
          <a:bodyPr/>
          <a:lstStyle/>
          <a:p>
            <a:endParaRPr/>
          </a:p>
        </p:txBody>
      </p:sp>
      <p:sp>
        <p:nvSpPr>
          <p:cNvPr id="900" name="HeaderBar"/>
          <p:cNvSpPr/>
          <p:nvPr/>
        </p:nvSpPr>
        <p:spPr>
          <a:xfrm>
            <a:off x="0" y="0"/>
            <a:ext cx="12192000" cy="787400"/>
          </a:xfrm>
          <a:prstGeom prst="rect">
            <a:avLst/>
          </a:prstGeom>
          <a:solidFill>
            <a:srgbClr val="23373B"/>
          </a:solidFill>
          <a:ln>
            <a:noFill/>
          </a:ln>
        </p:spPr>
        <p:txBody>
          <a:bodyPr/>
          <a:lstStyle/>
          <a:p>
            <a:endParaRPr/>
          </a:p>
        </p:txBody>
      </p:sp>
      <p:sp>
        <p:nvSpPr>
          <p:cNvPr id="903" name="TitleTxt"/>
          <p:cNvSpPr/>
          <p:nvPr/>
        </p:nvSpPr>
        <p:spPr>
          <a:xfrm>
            <a:off x="381000" y="0"/>
            <a:ext cx="11557000" cy="787400"/>
          </a:xfrm>
          <a:prstGeom prst="rect">
            <a:avLst/>
          </a:prstGeom>
          <a:noFill/>
        </p:spPr>
        <p:txBody>
          <a:bodyPr wrap="square" lIns="0" tIns="0" rIns="0" bIns="0" anchor="ctr"/>
          <a:lstStyle/>
          <a:p>
            <a:pPr algn="l"/>
            <a:r>
              <a:rPr lang="en-US" sz="2000" b="1" dirty="0">
                <a:solidFill>
                  <a:srgbClr val="FFFFFF"/>
                </a:solidFill>
              </a:rPr>
              <a:t>White stork: Is breeding success affected by weather conditions?</a:t>
            </a:r>
          </a:p>
        </p:txBody>
      </p:sp>
      <p:sp>
        <p:nvSpPr>
          <p:cNvPr id="902" name="CodeTxt"/>
          <p:cNvSpPr/>
          <p:nvPr/>
        </p:nvSpPr>
        <p:spPr>
          <a:xfrm>
            <a:off x="736600" y="2057400"/>
            <a:ext cx="11176000" cy="3175000"/>
          </a:xfrm>
          <a:prstGeom prst="rect">
            <a:avLst/>
          </a:prstGeom>
          <a:noFill/>
        </p:spPr>
        <p:txBody>
          <a:bodyPr wrap="none" lIns="0" tIns="0" rIns="0" bIns="0" anchor="t"/>
          <a:lstStyle/>
          <a:p>
            <a:pPr algn="l">
              <a:lnSpc>
                <a:spcPts val="2250"/>
              </a:lnSpc>
            </a:pPr>
            <a:r>
              <a:rPr lang="en-US" sz="1800" dirty="0">
                <a:solidFill>
                  <a:srgbClr val="25373C"/>
                </a:solidFill>
                <a:latin typeface="Consolas"/>
                <a:cs typeface="Consolas"/>
              </a:rPr>
              <a:t>nbchicks = </a:t>
            </a:r>
            <a:r>
              <a:rPr lang="en-US" sz="1800" dirty="0">
                <a:solidFill>
                  <a:srgbClr val="2B4C9E"/>
                </a:solidFill>
                <a:latin typeface="Consolas"/>
                <a:cs typeface="Consolas"/>
              </a:rPr>
              <a:t>c</a:t>
            </a:r>
            <a:r>
              <a:rPr lang="en-US" sz="1800" dirty="0">
                <a:solidFill>
                  <a:srgbClr val="25373C"/>
                </a:solidFill>
                <a:latin typeface="Consolas"/>
                <a:cs typeface="Consolas"/>
              </a:rPr>
              <a:t>(</a:t>
            </a:r>
            <a:r>
              <a:rPr lang="en-US" sz="1800" dirty="0">
                <a:solidFill>
                  <a:srgbClr val="2B4C9E"/>
                </a:solidFill>
                <a:latin typeface="Consolas"/>
                <a:cs typeface="Consolas"/>
              </a:rPr>
              <a:t>151</a:t>
            </a:r>
            <a:r>
              <a:rPr lang="en-US" sz="1800" dirty="0">
                <a:solidFill>
                  <a:srgbClr val="25373C"/>
                </a:solidFill>
                <a:latin typeface="Consolas"/>
                <a:cs typeface="Consolas"/>
              </a:rPr>
              <a:t>,</a:t>
            </a:r>
            <a:r>
              <a:rPr lang="en-US" sz="1800" dirty="0">
                <a:solidFill>
                  <a:srgbClr val="2B4C9E"/>
                </a:solidFill>
                <a:latin typeface="Consolas"/>
                <a:cs typeface="Consolas"/>
              </a:rPr>
              <a:t>105</a:t>
            </a:r>
            <a:r>
              <a:rPr lang="en-US" sz="1800" dirty="0">
                <a:solidFill>
                  <a:srgbClr val="25373C"/>
                </a:solidFill>
                <a:latin typeface="Consolas"/>
                <a:cs typeface="Consolas"/>
              </a:rPr>
              <a:t>,</a:t>
            </a:r>
            <a:r>
              <a:rPr lang="en-US" sz="1800" dirty="0">
                <a:solidFill>
                  <a:srgbClr val="2B4C9E"/>
                </a:solidFill>
                <a:latin typeface="Consolas"/>
                <a:cs typeface="Consolas"/>
              </a:rPr>
              <a:t>73</a:t>
            </a:r>
            <a:r>
              <a:rPr lang="en-US" sz="1800" dirty="0">
                <a:solidFill>
                  <a:srgbClr val="25373C"/>
                </a:solidFill>
                <a:latin typeface="Consolas"/>
                <a:cs typeface="Consolas"/>
              </a:rPr>
              <a:t>,</a:t>
            </a:r>
            <a:r>
              <a:rPr lang="en-US" sz="1800" dirty="0">
                <a:solidFill>
                  <a:srgbClr val="2B4C9E"/>
                </a:solidFill>
                <a:latin typeface="Consolas"/>
                <a:cs typeface="Consolas"/>
              </a:rPr>
              <a:t>107</a:t>
            </a:r>
            <a:r>
              <a:rPr lang="en-US" sz="1800" dirty="0">
                <a:solidFill>
                  <a:srgbClr val="25373C"/>
                </a:solidFill>
                <a:latin typeface="Consolas"/>
                <a:cs typeface="Consolas"/>
              </a:rPr>
              <a:t>,</a:t>
            </a:r>
            <a:r>
              <a:rPr lang="en-US" sz="1800" dirty="0">
                <a:solidFill>
                  <a:srgbClr val="2B4C9E"/>
                </a:solidFill>
                <a:latin typeface="Consolas"/>
                <a:cs typeface="Consolas"/>
              </a:rPr>
              <a:t>113</a:t>
            </a:r>
            <a:r>
              <a:rPr lang="en-US" sz="1800" dirty="0">
                <a:solidFill>
                  <a:srgbClr val="25373C"/>
                </a:solidFill>
                <a:latin typeface="Consolas"/>
                <a:cs typeface="Consolas"/>
              </a:rPr>
              <a:t>,</a:t>
            </a:r>
            <a:r>
              <a:rPr lang="en-US" sz="1800" dirty="0">
                <a:solidFill>
                  <a:srgbClr val="2B4C9E"/>
                </a:solidFill>
                <a:latin typeface="Consolas"/>
                <a:cs typeface="Consolas"/>
              </a:rPr>
              <a:t>87</a:t>
            </a:r>
            <a:r>
              <a:rPr lang="en-US" sz="1800" dirty="0">
                <a:solidFill>
                  <a:srgbClr val="25373C"/>
                </a:solidFill>
                <a:latin typeface="Consolas"/>
                <a:cs typeface="Consolas"/>
              </a:rPr>
              <a:t>,</a:t>
            </a:r>
            <a:r>
              <a:rPr lang="en-US" sz="1800" dirty="0">
                <a:solidFill>
                  <a:srgbClr val="2B4C9E"/>
                </a:solidFill>
                <a:latin typeface="Consolas"/>
                <a:cs typeface="Consolas"/>
              </a:rPr>
              <a:t>77</a:t>
            </a:r>
            <a:r>
              <a:rPr lang="en-US" sz="1800" dirty="0">
                <a:solidFill>
                  <a:srgbClr val="25373C"/>
                </a:solidFill>
                <a:latin typeface="Consolas"/>
                <a:cs typeface="Consolas"/>
              </a:rPr>
              <a:t>,</a:t>
            </a:r>
            <a:r>
              <a:rPr lang="en-US" sz="1800" dirty="0">
                <a:solidFill>
                  <a:srgbClr val="2B4C9E"/>
                </a:solidFill>
                <a:latin typeface="Consolas"/>
                <a:cs typeface="Consolas"/>
              </a:rPr>
              <a:t>108</a:t>
            </a:r>
            <a:r>
              <a:rPr lang="en-US" sz="1800" dirty="0">
                <a:solidFill>
                  <a:srgbClr val="25373C"/>
                </a:solidFill>
                <a:latin typeface="Consolas"/>
                <a:cs typeface="Consolas"/>
              </a:rPr>
              <a:t>,</a:t>
            </a:r>
            <a:r>
              <a:rPr lang="en-US" sz="1800" dirty="0">
                <a:solidFill>
                  <a:srgbClr val="2B4C9E"/>
                </a:solidFill>
                <a:latin typeface="Consolas"/>
                <a:cs typeface="Consolas"/>
              </a:rPr>
              <a:t>118</a:t>
            </a:r>
            <a:r>
              <a:rPr lang="en-US" sz="1800" dirty="0">
                <a:solidFill>
                  <a:srgbClr val="25373C"/>
                </a:solidFill>
                <a:latin typeface="Consolas"/>
                <a:cs typeface="Consolas"/>
              </a:rPr>
              <a:t>,</a:t>
            </a:r>
            <a:r>
              <a:rPr lang="en-US" sz="1800" dirty="0">
                <a:solidFill>
                  <a:srgbClr val="2B4C9E"/>
                </a:solidFill>
                <a:latin typeface="Consolas"/>
                <a:cs typeface="Consolas"/>
              </a:rPr>
              <a:t>122</a:t>
            </a:r>
            <a:r>
              <a:rPr lang="en-US" sz="1800" dirty="0">
                <a:solidFill>
                  <a:srgbClr val="25373C"/>
                </a:solidFill>
                <a:latin typeface="Consolas"/>
                <a:cs typeface="Consolas"/>
              </a:rPr>
              <a:t>,</a:t>
            </a:r>
            <a:r>
              <a:rPr lang="en-US" sz="1800" dirty="0">
                <a:solidFill>
                  <a:srgbClr val="2B4C9E"/>
                </a:solidFill>
                <a:latin typeface="Consolas"/>
                <a:cs typeface="Consolas"/>
              </a:rPr>
              <a:t>112</a:t>
            </a:r>
            <a:r>
              <a:rPr lang="en-US" sz="1800" dirty="0">
                <a:solidFill>
                  <a:srgbClr val="25373C"/>
                </a:solidFill>
                <a:latin typeface="Consolas"/>
                <a:cs typeface="Consolas"/>
              </a:rPr>
              <a:t>,</a:t>
            </a:r>
            <a:r>
              <a:rPr lang="en-US" sz="1800" dirty="0">
                <a:solidFill>
                  <a:srgbClr val="2B4C9E"/>
                </a:solidFill>
                <a:latin typeface="Consolas"/>
                <a:cs typeface="Consolas"/>
              </a:rPr>
              <a:t>120</a:t>
            </a:r>
            <a:r>
              <a:rPr lang="en-US" sz="1800" dirty="0">
                <a:solidFill>
                  <a:srgbClr val="25373C"/>
                </a:solidFill>
                <a:latin typeface="Consolas"/>
                <a:cs typeface="Consolas"/>
              </a:rPr>
              <a:t>,</a:t>
            </a:r>
            <a:r>
              <a:rPr lang="en-US" sz="1800" dirty="0">
                <a:solidFill>
                  <a:srgbClr val="2B4C9E"/>
                </a:solidFill>
                <a:latin typeface="Consolas"/>
                <a:cs typeface="Consolas"/>
              </a:rPr>
              <a:t>122</a:t>
            </a:r>
            <a:r>
              <a:rPr lang="en-US" sz="1800" dirty="0">
                <a:solidFill>
                  <a:srgbClr val="25373C"/>
                </a:solidFill>
                <a:latin typeface="Consolas"/>
                <a:cs typeface="Consolas"/>
              </a:rPr>
              <a:t>,</a:t>
            </a:r>
            <a:r>
              <a:rPr lang="en-US" sz="1800" dirty="0">
                <a:solidFill>
                  <a:srgbClr val="2B4C9E"/>
                </a:solidFill>
                <a:latin typeface="Consolas"/>
                <a:cs typeface="Consolas"/>
              </a:rPr>
              <a:t>89</a:t>
            </a:r>
            <a:r>
              <a:rPr lang="en-US" sz="1800" dirty="0">
                <a:solidFill>
                  <a:srgbClr val="25373C"/>
                </a:solidFill>
                <a:latin typeface="Consolas"/>
                <a:cs typeface="Consolas"/>
              </a:rPr>
              <a:t>,</a:t>
            </a:r>
            <a:r>
              <a:rPr lang="en-US" sz="1800" dirty="0">
                <a:solidFill>
                  <a:srgbClr val="2B4C9E"/>
                </a:solidFill>
                <a:latin typeface="Consolas"/>
                <a:cs typeface="Consolas"/>
              </a:rPr>
              <a:t>69</a:t>
            </a:r>
            <a:r>
              <a:rPr lang="en-US" sz="1800" dirty="0">
                <a:solidFill>
                  <a:srgbClr val="25373C"/>
                </a:solidFill>
                <a:latin typeface="Consolas"/>
                <a:cs typeface="Consolas"/>
              </a:rPr>
              <a:t>,</a:t>
            </a:r>
            <a:r>
              <a:rPr lang="en-US" sz="1800" dirty="0">
                <a:solidFill>
                  <a:srgbClr val="2B4C9E"/>
                </a:solidFill>
                <a:latin typeface="Consolas"/>
                <a:cs typeface="Consolas"/>
              </a:rPr>
              <a:t>71</a:t>
            </a:r>
            <a:r>
              <a:rPr lang="en-US" sz="1800" dirty="0">
                <a:solidFill>
                  <a:srgbClr val="25373C"/>
                </a:solidFill>
                <a:latin typeface="Consolas"/>
                <a:cs typeface="Consolas"/>
              </a:rPr>
              <a:t>,</a:t>
            </a:r>
          </a:p>
          <a:p>
            <a:pPr algn="l">
              <a:lnSpc>
                <a:spcPts val="2250"/>
              </a:lnSpc>
            </a:pPr>
            <a:r>
              <a:rPr lang="en-US" sz="1800" dirty="0">
                <a:solidFill>
                  <a:srgbClr val="25373C"/>
                </a:solidFill>
                <a:latin typeface="Consolas"/>
                <a:cs typeface="Consolas"/>
              </a:rPr>
              <a:t>                                                  </a:t>
            </a:r>
            <a:r>
              <a:rPr lang="en-US" sz="1800" dirty="0">
                <a:solidFill>
                  <a:srgbClr val="2B4C9E"/>
                </a:solidFill>
                <a:latin typeface="Consolas"/>
                <a:cs typeface="Consolas"/>
              </a:rPr>
              <a:t>53</a:t>
            </a:r>
            <a:r>
              <a:rPr lang="en-US" sz="1800" dirty="0">
                <a:solidFill>
                  <a:srgbClr val="25373C"/>
                </a:solidFill>
                <a:latin typeface="Consolas"/>
                <a:cs typeface="Consolas"/>
              </a:rPr>
              <a:t>,</a:t>
            </a:r>
            <a:r>
              <a:rPr lang="en-US" sz="1800" dirty="0">
                <a:solidFill>
                  <a:srgbClr val="2B4C9E"/>
                </a:solidFill>
                <a:latin typeface="Consolas"/>
                <a:cs typeface="Consolas"/>
              </a:rPr>
              <a:t>41</a:t>
            </a:r>
            <a:r>
              <a:rPr lang="en-US" sz="1800" dirty="0">
                <a:solidFill>
                  <a:srgbClr val="25373C"/>
                </a:solidFill>
                <a:latin typeface="Consolas"/>
                <a:cs typeface="Consolas"/>
              </a:rPr>
              <a:t>,</a:t>
            </a:r>
            <a:r>
              <a:rPr lang="en-US" sz="1800" dirty="0">
                <a:solidFill>
                  <a:srgbClr val="2B4C9E"/>
                </a:solidFill>
                <a:latin typeface="Consolas"/>
                <a:cs typeface="Consolas"/>
              </a:rPr>
              <a:t>53</a:t>
            </a:r>
            <a:r>
              <a:rPr lang="en-US" sz="1800" dirty="0">
                <a:solidFill>
                  <a:srgbClr val="25373C"/>
                </a:solidFill>
                <a:latin typeface="Consolas"/>
                <a:cs typeface="Consolas"/>
              </a:rPr>
              <a:t>,</a:t>
            </a:r>
            <a:r>
              <a:rPr lang="en-US" sz="1800" dirty="0">
                <a:solidFill>
                  <a:srgbClr val="2B4C9E"/>
                </a:solidFill>
                <a:latin typeface="Consolas"/>
                <a:cs typeface="Consolas"/>
              </a:rPr>
              <a:t>31</a:t>
            </a:r>
            <a:r>
              <a:rPr lang="en-US" sz="1800" dirty="0">
                <a:solidFill>
                  <a:srgbClr val="25373C"/>
                </a:solidFill>
                <a:latin typeface="Consolas"/>
                <a:cs typeface="Consolas"/>
              </a:rPr>
              <a:t>,</a:t>
            </a:r>
            <a:r>
              <a:rPr lang="en-US" sz="1800" dirty="0">
                <a:solidFill>
                  <a:srgbClr val="2B4C9E"/>
                </a:solidFill>
                <a:latin typeface="Consolas"/>
                <a:cs typeface="Consolas"/>
              </a:rPr>
              <a:t>35</a:t>
            </a:r>
            <a:r>
              <a:rPr lang="en-US" sz="1800" dirty="0">
                <a:solidFill>
                  <a:srgbClr val="25373C"/>
                </a:solidFill>
                <a:latin typeface="Consolas"/>
                <a:cs typeface="Consolas"/>
              </a:rPr>
              <a:t>,</a:t>
            </a:r>
            <a:r>
              <a:rPr lang="en-US" sz="1800" dirty="0">
                <a:solidFill>
                  <a:srgbClr val="2B4C9E"/>
                </a:solidFill>
                <a:latin typeface="Consolas"/>
                <a:cs typeface="Consolas"/>
              </a:rPr>
              <a:t>14</a:t>
            </a:r>
            <a:r>
              <a:rPr lang="en-US" sz="1800" dirty="0">
                <a:solidFill>
                  <a:srgbClr val="25373C"/>
                </a:solidFill>
                <a:latin typeface="Consolas"/>
                <a:cs typeface="Consolas"/>
              </a:rPr>
              <a:t>,</a:t>
            </a:r>
            <a:r>
              <a:rPr lang="en-US" sz="1800" dirty="0">
                <a:solidFill>
                  <a:srgbClr val="2B4C9E"/>
                </a:solidFill>
                <a:latin typeface="Consolas"/>
                <a:cs typeface="Consolas"/>
              </a:rPr>
              <a:t>18</a:t>
            </a:r>
            <a:r>
              <a:rPr lang="en-US" sz="1800" dirty="0">
                <a:solidFill>
                  <a:srgbClr val="25373C"/>
                </a:solidFill>
                <a:latin typeface="Consolas"/>
                <a:cs typeface="Consolas"/>
              </a:rPr>
              <a:t>)</a:t>
            </a:r>
          </a:p>
          <a:p>
            <a:pPr algn="l">
              <a:lnSpc>
                <a:spcPts val="2250"/>
              </a:lnSpc>
            </a:pPr>
            <a:r>
              <a:rPr lang="en-US" sz="1800" dirty="0">
                <a:solidFill>
                  <a:srgbClr val="25373C"/>
                </a:solidFill>
                <a:latin typeface="Consolas"/>
                <a:cs typeface="Consolas"/>
              </a:rPr>
              <a:t>nbpairs = </a:t>
            </a:r>
            <a:r>
              <a:rPr lang="en-US" sz="1800" dirty="0">
                <a:solidFill>
                  <a:srgbClr val="2B4C9E"/>
                </a:solidFill>
                <a:latin typeface="Consolas"/>
                <a:cs typeface="Consolas"/>
              </a:rPr>
              <a:t>c</a:t>
            </a:r>
            <a:r>
              <a:rPr lang="en-US" sz="1800" dirty="0">
                <a:solidFill>
                  <a:srgbClr val="25373C"/>
                </a:solidFill>
                <a:latin typeface="Consolas"/>
                <a:cs typeface="Consolas"/>
              </a:rPr>
              <a:t>(</a:t>
            </a:r>
            <a:r>
              <a:rPr lang="en-US" sz="1800" dirty="0">
                <a:solidFill>
                  <a:srgbClr val="2B4C9E"/>
                </a:solidFill>
                <a:latin typeface="Consolas"/>
                <a:cs typeface="Consolas"/>
              </a:rPr>
              <a:t>173</a:t>
            </a:r>
            <a:r>
              <a:rPr lang="en-US" sz="1800" dirty="0">
                <a:solidFill>
                  <a:srgbClr val="25373C"/>
                </a:solidFill>
                <a:latin typeface="Consolas"/>
                <a:cs typeface="Consolas"/>
              </a:rPr>
              <a:t>,</a:t>
            </a:r>
            <a:r>
              <a:rPr lang="en-US" sz="1800" dirty="0">
                <a:solidFill>
                  <a:srgbClr val="2B4C9E"/>
                </a:solidFill>
                <a:latin typeface="Consolas"/>
                <a:cs typeface="Consolas"/>
              </a:rPr>
              <a:t>164</a:t>
            </a:r>
            <a:r>
              <a:rPr lang="en-US" sz="1800" dirty="0">
                <a:solidFill>
                  <a:srgbClr val="25373C"/>
                </a:solidFill>
                <a:latin typeface="Consolas"/>
                <a:cs typeface="Consolas"/>
              </a:rPr>
              <a:t>,</a:t>
            </a:r>
            <a:r>
              <a:rPr lang="en-US" sz="1800" dirty="0">
                <a:solidFill>
                  <a:srgbClr val="2B4C9E"/>
                </a:solidFill>
                <a:latin typeface="Consolas"/>
                <a:cs typeface="Consolas"/>
              </a:rPr>
              <a:t>103</a:t>
            </a:r>
            <a:r>
              <a:rPr lang="en-US" sz="1800" dirty="0">
                <a:solidFill>
                  <a:srgbClr val="25373C"/>
                </a:solidFill>
                <a:latin typeface="Consolas"/>
                <a:cs typeface="Consolas"/>
              </a:rPr>
              <a:t>,</a:t>
            </a:r>
            <a:r>
              <a:rPr lang="en-US" sz="1800" dirty="0">
                <a:solidFill>
                  <a:srgbClr val="2B4C9E"/>
                </a:solidFill>
                <a:latin typeface="Consolas"/>
                <a:cs typeface="Consolas"/>
              </a:rPr>
              <a:t>113</a:t>
            </a:r>
            <a:r>
              <a:rPr lang="en-US" sz="1800" dirty="0">
                <a:solidFill>
                  <a:srgbClr val="25373C"/>
                </a:solidFill>
                <a:latin typeface="Consolas"/>
                <a:cs typeface="Consolas"/>
              </a:rPr>
              <a:t>,</a:t>
            </a:r>
            <a:r>
              <a:rPr lang="en-US" sz="1800" dirty="0">
                <a:solidFill>
                  <a:srgbClr val="2B4C9E"/>
                </a:solidFill>
                <a:latin typeface="Consolas"/>
                <a:cs typeface="Consolas"/>
              </a:rPr>
              <a:t>122</a:t>
            </a:r>
            <a:r>
              <a:rPr lang="en-US" sz="1800" dirty="0">
                <a:solidFill>
                  <a:srgbClr val="25373C"/>
                </a:solidFill>
                <a:latin typeface="Consolas"/>
                <a:cs typeface="Consolas"/>
              </a:rPr>
              <a:t>,</a:t>
            </a:r>
            <a:r>
              <a:rPr lang="en-US" sz="1800" dirty="0">
                <a:solidFill>
                  <a:srgbClr val="2B4C9E"/>
                </a:solidFill>
                <a:latin typeface="Consolas"/>
                <a:cs typeface="Consolas"/>
              </a:rPr>
              <a:t>112</a:t>
            </a:r>
            <a:r>
              <a:rPr lang="en-US" sz="1800" dirty="0">
                <a:solidFill>
                  <a:srgbClr val="25373C"/>
                </a:solidFill>
                <a:latin typeface="Consolas"/>
                <a:cs typeface="Consolas"/>
              </a:rPr>
              <a:t>,</a:t>
            </a:r>
            <a:r>
              <a:rPr lang="en-US" sz="1800" dirty="0">
                <a:solidFill>
                  <a:srgbClr val="2B4C9E"/>
                </a:solidFill>
                <a:latin typeface="Consolas"/>
                <a:cs typeface="Consolas"/>
              </a:rPr>
              <a:t>98</a:t>
            </a:r>
            <a:r>
              <a:rPr lang="en-US" sz="1800" dirty="0">
                <a:solidFill>
                  <a:srgbClr val="25373C"/>
                </a:solidFill>
                <a:latin typeface="Consolas"/>
                <a:cs typeface="Consolas"/>
              </a:rPr>
              <a:t>,</a:t>
            </a:r>
            <a:r>
              <a:rPr lang="en-US" sz="1800" dirty="0">
                <a:solidFill>
                  <a:srgbClr val="2B4C9E"/>
                </a:solidFill>
                <a:latin typeface="Consolas"/>
                <a:cs typeface="Consolas"/>
              </a:rPr>
              <a:t>121</a:t>
            </a:r>
            <a:r>
              <a:rPr lang="en-US" sz="1800" dirty="0">
                <a:solidFill>
                  <a:srgbClr val="25373C"/>
                </a:solidFill>
                <a:latin typeface="Consolas"/>
                <a:cs typeface="Consolas"/>
              </a:rPr>
              <a:t>,</a:t>
            </a:r>
            <a:r>
              <a:rPr lang="en-US" sz="1800" dirty="0">
                <a:solidFill>
                  <a:srgbClr val="2B4C9E"/>
                </a:solidFill>
                <a:latin typeface="Consolas"/>
                <a:cs typeface="Consolas"/>
              </a:rPr>
              <a:t>132</a:t>
            </a:r>
            <a:r>
              <a:rPr lang="en-US" sz="1800" dirty="0">
                <a:solidFill>
                  <a:srgbClr val="25373C"/>
                </a:solidFill>
                <a:latin typeface="Consolas"/>
                <a:cs typeface="Consolas"/>
              </a:rPr>
              <a:t>,</a:t>
            </a:r>
            <a:r>
              <a:rPr lang="en-US" sz="1800" dirty="0">
                <a:solidFill>
                  <a:srgbClr val="2B4C9E"/>
                </a:solidFill>
                <a:latin typeface="Consolas"/>
                <a:cs typeface="Consolas"/>
              </a:rPr>
              <a:t>136</a:t>
            </a:r>
            <a:r>
              <a:rPr lang="en-US" sz="1800" dirty="0">
                <a:solidFill>
                  <a:srgbClr val="25373C"/>
                </a:solidFill>
                <a:latin typeface="Consolas"/>
                <a:cs typeface="Consolas"/>
              </a:rPr>
              <a:t>,</a:t>
            </a:r>
            <a:r>
              <a:rPr lang="en-US" sz="1800" dirty="0">
                <a:solidFill>
                  <a:srgbClr val="2B4C9E"/>
                </a:solidFill>
                <a:latin typeface="Consolas"/>
                <a:cs typeface="Consolas"/>
              </a:rPr>
              <a:t>133</a:t>
            </a:r>
            <a:r>
              <a:rPr lang="en-US" sz="1800" dirty="0">
                <a:solidFill>
                  <a:srgbClr val="25373C"/>
                </a:solidFill>
                <a:latin typeface="Consolas"/>
                <a:cs typeface="Consolas"/>
              </a:rPr>
              <a:t>,</a:t>
            </a:r>
            <a:r>
              <a:rPr lang="en-US" sz="1800" dirty="0">
                <a:solidFill>
                  <a:srgbClr val="2B4C9E"/>
                </a:solidFill>
                <a:latin typeface="Consolas"/>
                <a:cs typeface="Consolas"/>
              </a:rPr>
              <a:t>137</a:t>
            </a:r>
            <a:r>
              <a:rPr lang="en-US" sz="1800" dirty="0">
                <a:solidFill>
                  <a:srgbClr val="25373C"/>
                </a:solidFill>
                <a:latin typeface="Consolas"/>
                <a:cs typeface="Consolas"/>
              </a:rPr>
              <a:t>,</a:t>
            </a:r>
            <a:r>
              <a:rPr lang="en-US" sz="1800" dirty="0">
                <a:solidFill>
                  <a:srgbClr val="2B4C9E"/>
                </a:solidFill>
                <a:latin typeface="Consolas"/>
                <a:cs typeface="Consolas"/>
              </a:rPr>
              <a:t>145</a:t>
            </a:r>
            <a:r>
              <a:rPr lang="en-US" sz="1800" dirty="0">
                <a:solidFill>
                  <a:srgbClr val="25373C"/>
                </a:solidFill>
                <a:latin typeface="Consolas"/>
                <a:cs typeface="Consolas"/>
              </a:rPr>
              <a:t>,</a:t>
            </a:r>
            <a:r>
              <a:rPr lang="en-US" sz="1800" dirty="0">
                <a:solidFill>
                  <a:srgbClr val="2B4C9E"/>
                </a:solidFill>
                <a:latin typeface="Consolas"/>
                <a:cs typeface="Consolas"/>
              </a:rPr>
              <a:t>117</a:t>
            </a:r>
            <a:r>
              <a:rPr lang="en-US" sz="1800" dirty="0">
                <a:solidFill>
                  <a:srgbClr val="25373C"/>
                </a:solidFill>
                <a:latin typeface="Consolas"/>
                <a:cs typeface="Consolas"/>
              </a:rPr>
              <a:t>,</a:t>
            </a:r>
            <a:r>
              <a:rPr lang="en-US" sz="1800" dirty="0">
                <a:solidFill>
                  <a:srgbClr val="2B4C9E"/>
                </a:solidFill>
                <a:latin typeface="Consolas"/>
                <a:cs typeface="Consolas"/>
              </a:rPr>
              <a:t>90</a:t>
            </a:r>
            <a:r>
              <a:rPr lang="en-US" sz="1800" dirty="0">
                <a:solidFill>
                  <a:srgbClr val="25373C"/>
                </a:solidFill>
                <a:latin typeface="Consolas"/>
                <a:cs typeface="Consolas"/>
              </a:rPr>
              <a:t>,</a:t>
            </a:r>
          </a:p>
          <a:p>
            <a:pPr algn="l">
              <a:lnSpc>
                <a:spcPts val="2250"/>
              </a:lnSpc>
            </a:pPr>
            <a:r>
              <a:rPr lang="en-US" sz="1800" dirty="0">
                <a:solidFill>
                  <a:srgbClr val="25373C"/>
                </a:solidFill>
                <a:latin typeface="Consolas"/>
                <a:cs typeface="Consolas"/>
              </a:rPr>
              <a:t>                                              </a:t>
            </a:r>
            <a:r>
              <a:rPr lang="en-US" sz="1800" dirty="0">
                <a:solidFill>
                  <a:srgbClr val="2B4C9E"/>
                </a:solidFill>
                <a:latin typeface="Consolas"/>
                <a:cs typeface="Consolas"/>
              </a:rPr>
              <a:t>80</a:t>
            </a:r>
            <a:r>
              <a:rPr lang="en-US" sz="1800" dirty="0">
                <a:solidFill>
                  <a:srgbClr val="25373C"/>
                </a:solidFill>
                <a:latin typeface="Consolas"/>
                <a:cs typeface="Consolas"/>
              </a:rPr>
              <a:t>,</a:t>
            </a:r>
            <a:r>
              <a:rPr lang="en-US" sz="1800" dirty="0">
                <a:solidFill>
                  <a:srgbClr val="2B4C9E"/>
                </a:solidFill>
                <a:latin typeface="Consolas"/>
                <a:cs typeface="Consolas"/>
              </a:rPr>
              <a:t>67</a:t>
            </a:r>
            <a:r>
              <a:rPr lang="en-US" sz="1800" dirty="0">
                <a:solidFill>
                  <a:srgbClr val="25373C"/>
                </a:solidFill>
                <a:latin typeface="Consolas"/>
                <a:cs typeface="Consolas"/>
              </a:rPr>
              <a:t>,</a:t>
            </a:r>
            <a:r>
              <a:rPr lang="en-US" sz="1800" dirty="0">
                <a:solidFill>
                  <a:srgbClr val="2B4C9E"/>
                </a:solidFill>
                <a:latin typeface="Consolas"/>
                <a:cs typeface="Consolas"/>
              </a:rPr>
              <a:t>54</a:t>
            </a:r>
            <a:r>
              <a:rPr lang="en-US" sz="1800" dirty="0">
                <a:solidFill>
                  <a:srgbClr val="25373C"/>
                </a:solidFill>
                <a:latin typeface="Consolas"/>
                <a:cs typeface="Consolas"/>
              </a:rPr>
              <a:t>,</a:t>
            </a:r>
            <a:r>
              <a:rPr lang="en-US" sz="1800" dirty="0">
                <a:solidFill>
                  <a:srgbClr val="2B4C9E"/>
                </a:solidFill>
                <a:latin typeface="Consolas"/>
                <a:cs typeface="Consolas"/>
              </a:rPr>
              <a:t>58</a:t>
            </a:r>
            <a:r>
              <a:rPr lang="en-US" sz="1800" dirty="0">
                <a:solidFill>
                  <a:srgbClr val="25373C"/>
                </a:solidFill>
                <a:latin typeface="Consolas"/>
                <a:cs typeface="Consolas"/>
              </a:rPr>
              <a:t>,</a:t>
            </a:r>
            <a:r>
              <a:rPr lang="en-US" sz="1800" dirty="0">
                <a:solidFill>
                  <a:srgbClr val="2B4C9E"/>
                </a:solidFill>
                <a:latin typeface="Consolas"/>
                <a:cs typeface="Consolas"/>
              </a:rPr>
              <a:t>39</a:t>
            </a:r>
            <a:r>
              <a:rPr lang="en-US" sz="1800" dirty="0">
                <a:solidFill>
                  <a:srgbClr val="25373C"/>
                </a:solidFill>
                <a:latin typeface="Consolas"/>
                <a:cs typeface="Consolas"/>
              </a:rPr>
              <a:t>,</a:t>
            </a:r>
            <a:r>
              <a:rPr lang="en-US" sz="1800" dirty="0">
                <a:solidFill>
                  <a:srgbClr val="2B4C9E"/>
                </a:solidFill>
                <a:latin typeface="Consolas"/>
                <a:cs typeface="Consolas"/>
              </a:rPr>
              <a:t>42</a:t>
            </a:r>
            <a:r>
              <a:rPr lang="en-US" sz="1800" dirty="0">
                <a:solidFill>
                  <a:srgbClr val="25373C"/>
                </a:solidFill>
                <a:latin typeface="Consolas"/>
                <a:cs typeface="Consolas"/>
              </a:rPr>
              <a:t>,</a:t>
            </a:r>
            <a:r>
              <a:rPr lang="en-US" sz="1800" dirty="0">
                <a:solidFill>
                  <a:srgbClr val="2B4C9E"/>
                </a:solidFill>
                <a:latin typeface="Consolas"/>
                <a:cs typeface="Consolas"/>
              </a:rPr>
              <a:t>23</a:t>
            </a:r>
            <a:r>
              <a:rPr lang="en-US" sz="1800" dirty="0">
                <a:solidFill>
                  <a:srgbClr val="25373C"/>
                </a:solidFill>
                <a:latin typeface="Consolas"/>
                <a:cs typeface="Consolas"/>
              </a:rPr>
              <a:t>,</a:t>
            </a:r>
            <a:r>
              <a:rPr lang="en-US" sz="1800" dirty="0">
                <a:solidFill>
                  <a:srgbClr val="2B4C9E"/>
                </a:solidFill>
                <a:latin typeface="Consolas"/>
                <a:cs typeface="Consolas"/>
              </a:rPr>
              <a:t>23</a:t>
            </a:r>
            <a:r>
              <a:rPr lang="en-US" sz="1800" dirty="0">
                <a:solidFill>
                  <a:srgbClr val="25373C"/>
                </a:solidFill>
                <a:latin typeface="Consolas"/>
                <a:cs typeface="Consolas"/>
              </a:rPr>
              <a:t>)</a:t>
            </a:r>
          </a:p>
          <a:p>
            <a:pPr algn="l">
              <a:lnSpc>
                <a:spcPts val="2250"/>
              </a:lnSpc>
            </a:pPr>
            <a:r>
              <a:rPr lang="en-US" sz="1800" dirty="0">
                <a:solidFill>
                  <a:srgbClr val="25373C"/>
                </a:solidFill>
                <a:latin typeface="Consolas"/>
                <a:cs typeface="Consolas"/>
              </a:rPr>
              <a:t>temp = </a:t>
            </a:r>
            <a:r>
              <a:rPr lang="en-US" sz="1800" dirty="0">
                <a:solidFill>
                  <a:srgbClr val="2B4C9E"/>
                </a:solidFill>
                <a:latin typeface="Consolas"/>
                <a:cs typeface="Consolas"/>
              </a:rPr>
              <a:t>c</a:t>
            </a:r>
            <a:r>
              <a:rPr lang="en-US" sz="1800" dirty="0">
                <a:solidFill>
                  <a:srgbClr val="25373C"/>
                </a:solidFill>
                <a:latin typeface="Consolas"/>
                <a:cs typeface="Consolas"/>
              </a:rPr>
              <a:t>(</a:t>
            </a:r>
            <a:r>
              <a:rPr lang="en-US" sz="1800" dirty="0">
                <a:solidFill>
                  <a:srgbClr val="2B4C9E"/>
                </a:solidFill>
                <a:latin typeface="Consolas"/>
                <a:cs typeface="Consolas"/>
              </a:rPr>
              <a:t>15.1</a:t>
            </a:r>
            <a:r>
              <a:rPr lang="en-US" sz="1800" dirty="0">
                <a:solidFill>
                  <a:srgbClr val="25373C"/>
                </a:solidFill>
                <a:latin typeface="Consolas"/>
                <a:cs typeface="Consolas"/>
              </a:rPr>
              <a:t>,</a:t>
            </a:r>
            <a:r>
              <a:rPr lang="en-US" sz="1800" dirty="0">
                <a:solidFill>
                  <a:srgbClr val="2B4C9E"/>
                </a:solidFill>
                <a:latin typeface="Consolas"/>
                <a:cs typeface="Consolas"/>
              </a:rPr>
              <a:t>13.3</a:t>
            </a:r>
            <a:r>
              <a:rPr lang="en-US" sz="1800" dirty="0">
                <a:solidFill>
                  <a:srgbClr val="25373C"/>
                </a:solidFill>
                <a:latin typeface="Consolas"/>
                <a:cs typeface="Consolas"/>
              </a:rPr>
              <a:t>,</a:t>
            </a:r>
            <a:r>
              <a:rPr lang="en-US" sz="1800" dirty="0">
                <a:solidFill>
                  <a:srgbClr val="2B4C9E"/>
                </a:solidFill>
                <a:latin typeface="Consolas"/>
                <a:cs typeface="Consolas"/>
              </a:rPr>
              <a:t>15.3</a:t>
            </a:r>
            <a:r>
              <a:rPr lang="en-US" sz="1800" dirty="0">
                <a:solidFill>
                  <a:srgbClr val="25373C"/>
                </a:solidFill>
                <a:latin typeface="Consolas"/>
                <a:cs typeface="Consolas"/>
              </a:rPr>
              <a:t>,</a:t>
            </a:r>
            <a:r>
              <a:rPr lang="en-US" sz="1800" dirty="0">
                <a:solidFill>
                  <a:srgbClr val="2B4C9E"/>
                </a:solidFill>
                <a:latin typeface="Consolas"/>
                <a:cs typeface="Consolas"/>
              </a:rPr>
              <a:t>13.3</a:t>
            </a:r>
            <a:r>
              <a:rPr lang="en-US" sz="1800" dirty="0">
                <a:solidFill>
                  <a:srgbClr val="25373C"/>
                </a:solidFill>
                <a:latin typeface="Consolas"/>
                <a:cs typeface="Consolas"/>
              </a:rPr>
              <a:t>,</a:t>
            </a:r>
            <a:r>
              <a:rPr lang="en-US" sz="1800" dirty="0">
                <a:solidFill>
                  <a:srgbClr val="2B4C9E"/>
                </a:solidFill>
                <a:latin typeface="Consolas"/>
                <a:cs typeface="Consolas"/>
              </a:rPr>
              <a:t>14.6</a:t>
            </a:r>
            <a:r>
              <a:rPr lang="en-US" sz="1800" dirty="0">
                <a:solidFill>
                  <a:srgbClr val="25373C"/>
                </a:solidFill>
                <a:latin typeface="Consolas"/>
                <a:cs typeface="Consolas"/>
              </a:rPr>
              <a:t>,</a:t>
            </a:r>
            <a:r>
              <a:rPr lang="en-US" sz="1800" dirty="0">
                <a:solidFill>
                  <a:srgbClr val="2B4C9E"/>
                </a:solidFill>
                <a:latin typeface="Consolas"/>
                <a:cs typeface="Consolas"/>
              </a:rPr>
              <a:t>15.6</a:t>
            </a:r>
            <a:r>
              <a:rPr lang="en-US" sz="1800" dirty="0">
                <a:solidFill>
                  <a:srgbClr val="25373C"/>
                </a:solidFill>
                <a:latin typeface="Consolas"/>
                <a:cs typeface="Consolas"/>
              </a:rPr>
              <a:t>,</a:t>
            </a:r>
            <a:r>
              <a:rPr lang="en-US" sz="1800" dirty="0">
                <a:solidFill>
                  <a:srgbClr val="2B4C9E"/>
                </a:solidFill>
                <a:latin typeface="Consolas"/>
                <a:cs typeface="Consolas"/>
              </a:rPr>
              <a:t>13.1</a:t>
            </a:r>
            <a:r>
              <a:rPr lang="en-US" sz="1800" dirty="0">
                <a:solidFill>
                  <a:srgbClr val="25373C"/>
                </a:solidFill>
                <a:latin typeface="Consolas"/>
                <a:cs typeface="Consolas"/>
              </a:rPr>
              <a:t>,</a:t>
            </a:r>
            <a:r>
              <a:rPr lang="en-US" sz="1800" dirty="0">
                <a:solidFill>
                  <a:srgbClr val="2B4C9E"/>
                </a:solidFill>
                <a:latin typeface="Consolas"/>
                <a:cs typeface="Consolas"/>
              </a:rPr>
              <a:t>13.1</a:t>
            </a:r>
            <a:r>
              <a:rPr lang="en-US" sz="1800" dirty="0">
                <a:solidFill>
                  <a:srgbClr val="25373C"/>
                </a:solidFill>
                <a:latin typeface="Consolas"/>
                <a:cs typeface="Consolas"/>
              </a:rPr>
              <a:t>,</a:t>
            </a:r>
            <a:r>
              <a:rPr lang="en-US" sz="1800" dirty="0">
                <a:solidFill>
                  <a:srgbClr val="2B4C9E"/>
                </a:solidFill>
                <a:latin typeface="Consolas"/>
                <a:cs typeface="Consolas"/>
              </a:rPr>
              <a:t>15.0</a:t>
            </a:r>
            <a:r>
              <a:rPr lang="en-US" sz="1800" dirty="0">
                <a:solidFill>
                  <a:srgbClr val="25373C"/>
                </a:solidFill>
                <a:latin typeface="Consolas"/>
                <a:cs typeface="Consolas"/>
              </a:rPr>
              <a:t>,</a:t>
            </a:r>
            <a:r>
              <a:rPr lang="en-US" sz="1800" dirty="0">
                <a:solidFill>
                  <a:srgbClr val="2B4C9E"/>
                </a:solidFill>
                <a:latin typeface="Consolas"/>
                <a:cs typeface="Consolas"/>
              </a:rPr>
              <a:t>11.7</a:t>
            </a:r>
            <a:r>
              <a:rPr lang="en-US" sz="1800" dirty="0">
                <a:solidFill>
                  <a:srgbClr val="25373C"/>
                </a:solidFill>
                <a:latin typeface="Consolas"/>
                <a:cs typeface="Consolas"/>
              </a:rPr>
              <a:t>,</a:t>
            </a:r>
            <a:r>
              <a:rPr lang="en-US" sz="1800" dirty="0">
                <a:solidFill>
                  <a:srgbClr val="2B4C9E"/>
                </a:solidFill>
                <a:latin typeface="Consolas"/>
                <a:cs typeface="Consolas"/>
              </a:rPr>
              <a:t>15.3</a:t>
            </a:r>
            <a:r>
              <a:rPr lang="en-US" sz="1800" dirty="0">
                <a:solidFill>
                  <a:srgbClr val="25373C"/>
                </a:solidFill>
                <a:latin typeface="Consolas"/>
                <a:cs typeface="Consolas"/>
              </a:rPr>
              <a:t>,</a:t>
            </a:r>
            <a:r>
              <a:rPr lang="en-US" sz="1800" dirty="0">
                <a:solidFill>
                  <a:srgbClr val="2B4C9E"/>
                </a:solidFill>
                <a:latin typeface="Consolas"/>
                <a:cs typeface="Consolas"/>
              </a:rPr>
              <a:t>14.4</a:t>
            </a:r>
            <a:r>
              <a:rPr lang="en-US" sz="1800" dirty="0">
                <a:solidFill>
                  <a:srgbClr val="25373C"/>
                </a:solidFill>
                <a:latin typeface="Consolas"/>
                <a:cs typeface="Consolas"/>
              </a:rPr>
              <a:t>,</a:t>
            </a:r>
          </a:p>
          <a:p>
            <a:pPr algn="l">
              <a:lnSpc>
                <a:spcPts val="2250"/>
              </a:lnSpc>
            </a:pPr>
            <a:r>
              <a:rPr lang="en-US" sz="1800" dirty="0">
                <a:solidFill>
                  <a:srgbClr val="25373C"/>
                </a:solidFill>
                <a:latin typeface="Consolas"/>
                <a:cs typeface="Consolas"/>
              </a:rPr>
              <a:t>              </a:t>
            </a:r>
            <a:r>
              <a:rPr lang="en-US" sz="1800" dirty="0">
                <a:solidFill>
                  <a:srgbClr val="2B4C9E"/>
                </a:solidFill>
                <a:latin typeface="Consolas"/>
                <a:cs typeface="Consolas"/>
              </a:rPr>
              <a:t>14.4</a:t>
            </a:r>
            <a:r>
              <a:rPr lang="en-US" sz="1800" dirty="0">
                <a:solidFill>
                  <a:srgbClr val="25373C"/>
                </a:solidFill>
                <a:latin typeface="Consolas"/>
                <a:cs typeface="Consolas"/>
              </a:rPr>
              <a:t>,</a:t>
            </a:r>
            <a:r>
              <a:rPr lang="en-US" sz="1800" dirty="0">
                <a:solidFill>
                  <a:srgbClr val="2B4C9E"/>
                </a:solidFill>
                <a:latin typeface="Consolas"/>
                <a:cs typeface="Consolas"/>
              </a:rPr>
              <a:t>12.7</a:t>
            </a:r>
            <a:r>
              <a:rPr lang="en-US" sz="1800" dirty="0">
                <a:solidFill>
                  <a:srgbClr val="25373C"/>
                </a:solidFill>
                <a:latin typeface="Consolas"/>
                <a:cs typeface="Consolas"/>
              </a:rPr>
              <a:t>,</a:t>
            </a:r>
            <a:r>
              <a:rPr lang="en-US" sz="1800" dirty="0">
                <a:solidFill>
                  <a:srgbClr val="2B4C9E"/>
                </a:solidFill>
                <a:latin typeface="Consolas"/>
                <a:cs typeface="Consolas"/>
              </a:rPr>
              <a:t>11.7</a:t>
            </a:r>
            <a:r>
              <a:rPr lang="en-US" sz="1800" dirty="0">
                <a:solidFill>
                  <a:srgbClr val="25373C"/>
                </a:solidFill>
                <a:latin typeface="Consolas"/>
                <a:cs typeface="Consolas"/>
              </a:rPr>
              <a:t>,</a:t>
            </a:r>
            <a:r>
              <a:rPr lang="en-US" sz="1800" dirty="0">
                <a:solidFill>
                  <a:srgbClr val="2B4C9E"/>
                </a:solidFill>
                <a:latin typeface="Consolas"/>
                <a:cs typeface="Consolas"/>
              </a:rPr>
              <a:t>11.9</a:t>
            </a:r>
            <a:r>
              <a:rPr lang="en-US" sz="1800" dirty="0">
                <a:solidFill>
                  <a:srgbClr val="25373C"/>
                </a:solidFill>
                <a:latin typeface="Consolas"/>
                <a:cs typeface="Consolas"/>
              </a:rPr>
              <a:t>,</a:t>
            </a:r>
            <a:r>
              <a:rPr lang="en-US" sz="1800" dirty="0">
                <a:solidFill>
                  <a:srgbClr val="2B4C9E"/>
                </a:solidFill>
                <a:latin typeface="Consolas"/>
                <a:cs typeface="Consolas"/>
              </a:rPr>
              <a:t>15.9</a:t>
            </a:r>
            <a:r>
              <a:rPr lang="en-US" sz="1800" dirty="0">
                <a:solidFill>
                  <a:srgbClr val="25373C"/>
                </a:solidFill>
                <a:latin typeface="Consolas"/>
                <a:cs typeface="Consolas"/>
              </a:rPr>
              <a:t>,</a:t>
            </a:r>
            <a:r>
              <a:rPr lang="en-US" sz="1800" dirty="0">
                <a:solidFill>
                  <a:srgbClr val="2B4C9E"/>
                </a:solidFill>
                <a:latin typeface="Consolas"/>
                <a:cs typeface="Consolas"/>
              </a:rPr>
              <a:t>13.4</a:t>
            </a:r>
            <a:r>
              <a:rPr lang="en-US" sz="1800" dirty="0">
                <a:solidFill>
                  <a:srgbClr val="25373C"/>
                </a:solidFill>
                <a:latin typeface="Consolas"/>
                <a:cs typeface="Consolas"/>
              </a:rPr>
              <a:t>,</a:t>
            </a:r>
            <a:r>
              <a:rPr lang="en-US" sz="1800" dirty="0">
                <a:solidFill>
                  <a:srgbClr val="2B4C9E"/>
                </a:solidFill>
                <a:latin typeface="Consolas"/>
                <a:cs typeface="Consolas"/>
              </a:rPr>
              <a:t>14.0</a:t>
            </a:r>
            <a:r>
              <a:rPr lang="en-US" sz="1800" dirty="0">
                <a:solidFill>
                  <a:srgbClr val="25373C"/>
                </a:solidFill>
                <a:latin typeface="Consolas"/>
                <a:cs typeface="Consolas"/>
              </a:rPr>
              <a:t>,</a:t>
            </a:r>
            <a:r>
              <a:rPr lang="en-US" sz="1800" dirty="0">
                <a:solidFill>
                  <a:srgbClr val="2B4C9E"/>
                </a:solidFill>
                <a:latin typeface="Consolas"/>
                <a:cs typeface="Consolas"/>
              </a:rPr>
              <a:t>13.9</a:t>
            </a:r>
            <a:r>
              <a:rPr lang="en-US" sz="1800" dirty="0">
                <a:solidFill>
                  <a:srgbClr val="25373C"/>
                </a:solidFill>
                <a:latin typeface="Consolas"/>
                <a:cs typeface="Consolas"/>
              </a:rPr>
              <a:t>,</a:t>
            </a:r>
            <a:r>
              <a:rPr lang="en-US" sz="1800" dirty="0">
                <a:solidFill>
                  <a:srgbClr val="2B4C9E"/>
                </a:solidFill>
                <a:latin typeface="Consolas"/>
                <a:cs typeface="Consolas"/>
              </a:rPr>
              <a:t>12.9</a:t>
            </a:r>
            <a:r>
              <a:rPr lang="en-US" sz="1800" dirty="0">
                <a:solidFill>
                  <a:srgbClr val="25373C"/>
                </a:solidFill>
                <a:latin typeface="Consolas"/>
                <a:cs typeface="Consolas"/>
              </a:rPr>
              <a:t>,</a:t>
            </a:r>
            <a:r>
              <a:rPr lang="en-US" sz="1800" dirty="0">
                <a:solidFill>
                  <a:srgbClr val="2B4C9E"/>
                </a:solidFill>
                <a:latin typeface="Consolas"/>
                <a:cs typeface="Consolas"/>
              </a:rPr>
              <a:t>15.1</a:t>
            </a:r>
            <a:r>
              <a:rPr lang="en-US" sz="1800" dirty="0">
                <a:solidFill>
                  <a:srgbClr val="25373C"/>
                </a:solidFill>
                <a:latin typeface="Consolas"/>
                <a:cs typeface="Consolas"/>
              </a:rPr>
              <a:t>,</a:t>
            </a:r>
            <a:r>
              <a:rPr lang="en-US" sz="1800" dirty="0">
                <a:solidFill>
                  <a:srgbClr val="2B4C9E"/>
                </a:solidFill>
                <a:latin typeface="Consolas"/>
                <a:cs typeface="Consolas"/>
              </a:rPr>
              <a:t>13.0</a:t>
            </a:r>
            <a:r>
              <a:rPr lang="en-US" sz="1800" dirty="0">
                <a:solidFill>
                  <a:srgbClr val="25373C"/>
                </a:solidFill>
                <a:latin typeface="Consolas"/>
                <a:cs typeface="Consolas"/>
              </a:rPr>
              <a:t>)</a:t>
            </a:r>
          </a:p>
          <a:p>
            <a:pPr algn="l">
              <a:lnSpc>
                <a:spcPts val="2250"/>
              </a:lnSpc>
            </a:pPr>
            <a:r>
              <a:rPr lang="en-US" sz="1800" dirty="0">
                <a:solidFill>
                  <a:srgbClr val="25373C"/>
                </a:solidFill>
                <a:latin typeface="Consolas"/>
                <a:cs typeface="Consolas"/>
              </a:rPr>
              <a:t>rainfall = </a:t>
            </a:r>
            <a:r>
              <a:rPr lang="en-US" sz="1800" dirty="0">
                <a:solidFill>
                  <a:srgbClr val="2B4C9E"/>
                </a:solidFill>
                <a:latin typeface="Consolas"/>
                <a:cs typeface="Consolas"/>
              </a:rPr>
              <a:t>c</a:t>
            </a:r>
            <a:r>
              <a:rPr lang="en-US" sz="1800" dirty="0">
                <a:solidFill>
                  <a:srgbClr val="25373C"/>
                </a:solidFill>
                <a:latin typeface="Consolas"/>
                <a:cs typeface="Consolas"/>
              </a:rPr>
              <a:t>(</a:t>
            </a:r>
            <a:r>
              <a:rPr lang="en-US" sz="1800" dirty="0">
                <a:solidFill>
                  <a:srgbClr val="2B4C9E"/>
                </a:solidFill>
                <a:latin typeface="Consolas"/>
                <a:cs typeface="Consolas"/>
              </a:rPr>
              <a:t>67</a:t>
            </a:r>
            <a:r>
              <a:rPr lang="en-US" sz="1800" dirty="0">
                <a:solidFill>
                  <a:srgbClr val="25373C"/>
                </a:solidFill>
                <a:latin typeface="Consolas"/>
                <a:cs typeface="Consolas"/>
              </a:rPr>
              <a:t>,</a:t>
            </a:r>
            <a:r>
              <a:rPr lang="en-US" sz="1800" dirty="0">
                <a:solidFill>
                  <a:srgbClr val="2B4C9E"/>
                </a:solidFill>
                <a:latin typeface="Consolas"/>
                <a:cs typeface="Consolas"/>
              </a:rPr>
              <a:t>52</a:t>
            </a:r>
            <a:r>
              <a:rPr lang="en-US" sz="1800" dirty="0">
                <a:solidFill>
                  <a:srgbClr val="25373C"/>
                </a:solidFill>
                <a:latin typeface="Consolas"/>
                <a:cs typeface="Consolas"/>
              </a:rPr>
              <a:t>,</a:t>
            </a:r>
            <a:r>
              <a:rPr lang="en-US" sz="1800" dirty="0">
                <a:solidFill>
                  <a:srgbClr val="2B4C9E"/>
                </a:solidFill>
                <a:latin typeface="Consolas"/>
                <a:cs typeface="Consolas"/>
              </a:rPr>
              <a:t>88</a:t>
            </a:r>
            <a:r>
              <a:rPr lang="en-US" sz="1800" dirty="0">
                <a:solidFill>
                  <a:srgbClr val="25373C"/>
                </a:solidFill>
                <a:latin typeface="Consolas"/>
                <a:cs typeface="Consolas"/>
              </a:rPr>
              <a:t>,</a:t>
            </a:r>
            <a:r>
              <a:rPr lang="en-US" sz="1800" dirty="0">
                <a:solidFill>
                  <a:srgbClr val="2B4C9E"/>
                </a:solidFill>
                <a:latin typeface="Consolas"/>
                <a:cs typeface="Consolas"/>
              </a:rPr>
              <a:t>61</a:t>
            </a:r>
            <a:r>
              <a:rPr lang="en-US" sz="1800" dirty="0">
                <a:solidFill>
                  <a:srgbClr val="25373C"/>
                </a:solidFill>
                <a:latin typeface="Consolas"/>
                <a:cs typeface="Consolas"/>
              </a:rPr>
              <a:t>,</a:t>
            </a:r>
            <a:r>
              <a:rPr lang="en-US" sz="1800" dirty="0">
                <a:solidFill>
                  <a:srgbClr val="2B4C9E"/>
                </a:solidFill>
                <a:latin typeface="Consolas"/>
                <a:cs typeface="Consolas"/>
              </a:rPr>
              <a:t>32</a:t>
            </a:r>
            <a:r>
              <a:rPr lang="en-US" sz="1800" dirty="0">
                <a:solidFill>
                  <a:srgbClr val="25373C"/>
                </a:solidFill>
                <a:latin typeface="Consolas"/>
                <a:cs typeface="Consolas"/>
              </a:rPr>
              <a:t>,</a:t>
            </a:r>
            <a:r>
              <a:rPr lang="en-US" sz="1800" dirty="0">
                <a:solidFill>
                  <a:srgbClr val="2B4C9E"/>
                </a:solidFill>
                <a:latin typeface="Consolas"/>
                <a:cs typeface="Consolas"/>
              </a:rPr>
              <a:t>36</a:t>
            </a:r>
            <a:r>
              <a:rPr lang="en-US" sz="1800" dirty="0">
                <a:solidFill>
                  <a:srgbClr val="25373C"/>
                </a:solidFill>
                <a:latin typeface="Consolas"/>
                <a:cs typeface="Consolas"/>
              </a:rPr>
              <a:t>,</a:t>
            </a:r>
            <a:r>
              <a:rPr lang="en-US" sz="1800" dirty="0">
                <a:solidFill>
                  <a:srgbClr val="2B4C9E"/>
                </a:solidFill>
                <a:latin typeface="Consolas"/>
                <a:cs typeface="Consolas"/>
              </a:rPr>
              <a:t>72</a:t>
            </a:r>
            <a:r>
              <a:rPr lang="en-US" sz="1800" dirty="0">
                <a:solidFill>
                  <a:srgbClr val="25373C"/>
                </a:solidFill>
                <a:latin typeface="Consolas"/>
                <a:cs typeface="Consolas"/>
              </a:rPr>
              <a:t>,</a:t>
            </a:r>
            <a:r>
              <a:rPr lang="en-US" sz="1800" dirty="0">
                <a:solidFill>
                  <a:srgbClr val="2B4C9E"/>
                </a:solidFill>
                <a:latin typeface="Consolas"/>
                <a:cs typeface="Consolas"/>
              </a:rPr>
              <a:t>43</a:t>
            </a:r>
            <a:r>
              <a:rPr lang="en-US" sz="1800" dirty="0">
                <a:solidFill>
                  <a:srgbClr val="25373C"/>
                </a:solidFill>
                <a:latin typeface="Consolas"/>
                <a:cs typeface="Consolas"/>
              </a:rPr>
              <a:t>,</a:t>
            </a:r>
            <a:r>
              <a:rPr lang="en-US" sz="1800" dirty="0">
                <a:solidFill>
                  <a:srgbClr val="2B4C9E"/>
                </a:solidFill>
                <a:latin typeface="Consolas"/>
                <a:cs typeface="Consolas"/>
              </a:rPr>
              <a:t>92</a:t>
            </a:r>
            <a:r>
              <a:rPr lang="en-US" sz="1800" dirty="0">
                <a:solidFill>
                  <a:srgbClr val="25373C"/>
                </a:solidFill>
                <a:latin typeface="Consolas"/>
                <a:cs typeface="Consolas"/>
              </a:rPr>
              <a:t>,</a:t>
            </a:r>
            <a:r>
              <a:rPr lang="en-US" sz="1800" dirty="0">
                <a:solidFill>
                  <a:srgbClr val="2B4C9E"/>
                </a:solidFill>
                <a:latin typeface="Consolas"/>
                <a:cs typeface="Consolas"/>
              </a:rPr>
              <a:t>32</a:t>
            </a:r>
            <a:r>
              <a:rPr lang="en-US" sz="1800" dirty="0">
                <a:solidFill>
                  <a:srgbClr val="25373C"/>
                </a:solidFill>
                <a:latin typeface="Consolas"/>
                <a:cs typeface="Consolas"/>
              </a:rPr>
              <a:t>,</a:t>
            </a:r>
            <a:r>
              <a:rPr lang="en-US" sz="1800" dirty="0">
                <a:solidFill>
                  <a:srgbClr val="2B4C9E"/>
                </a:solidFill>
                <a:latin typeface="Consolas"/>
                <a:cs typeface="Consolas"/>
              </a:rPr>
              <a:t>86</a:t>
            </a:r>
            <a:r>
              <a:rPr lang="en-US" sz="1800" dirty="0">
                <a:solidFill>
                  <a:srgbClr val="25373C"/>
                </a:solidFill>
                <a:latin typeface="Consolas"/>
                <a:cs typeface="Consolas"/>
              </a:rPr>
              <a:t>,</a:t>
            </a:r>
            <a:r>
              <a:rPr lang="en-US" sz="1800" dirty="0">
                <a:solidFill>
                  <a:srgbClr val="2B4C9E"/>
                </a:solidFill>
                <a:latin typeface="Consolas"/>
                <a:cs typeface="Consolas"/>
              </a:rPr>
              <a:t>28</a:t>
            </a:r>
            <a:r>
              <a:rPr lang="en-US" sz="1800" dirty="0">
                <a:solidFill>
                  <a:srgbClr val="25373C"/>
                </a:solidFill>
                <a:latin typeface="Consolas"/>
                <a:cs typeface="Consolas"/>
              </a:rPr>
              <a:t>,</a:t>
            </a:r>
            <a:r>
              <a:rPr lang="en-US" sz="1800" dirty="0">
                <a:solidFill>
                  <a:srgbClr val="2B4C9E"/>
                </a:solidFill>
                <a:latin typeface="Consolas"/>
                <a:cs typeface="Consolas"/>
              </a:rPr>
              <a:t>57</a:t>
            </a:r>
            <a:r>
              <a:rPr lang="en-US" sz="1800" dirty="0">
                <a:solidFill>
                  <a:srgbClr val="25373C"/>
                </a:solidFill>
                <a:latin typeface="Consolas"/>
                <a:cs typeface="Consolas"/>
              </a:rPr>
              <a:t>,</a:t>
            </a:r>
            <a:r>
              <a:rPr lang="en-US" sz="1800" dirty="0">
                <a:solidFill>
                  <a:srgbClr val="2B4C9E"/>
                </a:solidFill>
                <a:latin typeface="Consolas"/>
                <a:cs typeface="Consolas"/>
              </a:rPr>
              <a:t>55</a:t>
            </a:r>
            <a:r>
              <a:rPr lang="en-US" sz="1800" dirty="0">
                <a:solidFill>
                  <a:srgbClr val="25373C"/>
                </a:solidFill>
                <a:latin typeface="Consolas"/>
                <a:cs typeface="Consolas"/>
              </a:rPr>
              <a:t>,</a:t>
            </a:r>
            <a:r>
              <a:rPr lang="en-US" sz="1800" dirty="0">
                <a:solidFill>
                  <a:srgbClr val="2B4C9E"/>
                </a:solidFill>
                <a:latin typeface="Consolas"/>
                <a:cs typeface="Consolas"/>
              </a:rPr>
              <a:t>66</a:t>
            </a:r>
            <a:r>
              <a:rPr lang="en-US" sz="1800" dirty="0">
                <a:solidFill>
                  <a:srgbClr val="25373C"/>
                </a:solidFill>
                <a:latin typeface="Consolas"/>
                <a:cs typeface="Consolas"/>
              </a:rPr>
              <a:t>,</a:t>
            </a:r>
            <a:r>
              <a:rPr lang="en-US" sz="1800" dirty="0">
                <a:solidFill>
                  <a:srgbClr val="2B4C9E"/>
                </a:solidFill>
                <a:latin typeface="Consolas"/>
                <a:cs typeface="Consolas"/>
              </a:rPr>
              <a:t>26</a:t>
            </a:r>
            <a:r>
              <a:rPr lang="en-US" sz="1800" dirty="0">
                <a:solidFill>
                  <a:srgbClr val="25373C"/>
                </a:solidFill>
                <a:latin typeface="Consolas"/>
                <a:cs typeface="Consolas"/>
              </a:rPr>
              <a:t>,</a:t>
            </a:r>
            <a:r>
              <a:rPr lang="en-US" sz="1800" dirty="0">
                <a:solidFill>
                  <a:srgbClr val="2B4C9E"/>
                </a:solidFill>
                <a:latin typeface="Consolas"/>
                <a:cs typeface="Consolas"/>
              </a:rPr>
              <a:t>28</a:t>
            </a:r>
            <a:r>
              <a:rPr lang="en-US" sz="1800" dirty="0">
                <a:solidFill>
                  <a:srgbClr val="25373C"/>
                </a:solidFill>
                <a:latin typeface="Consolas"/>
                <a:cs typeface="Consolas"/>
              </a:rPr>
              <a:t>,</a:t>
            </a:r>
            <a:r>
              <a:rPr lang="en-US" sz="1800" dirty="0">
                <a:solidFill>
                  <a:srgbClr val="2B4C9E"/>
                </a:solidFill>
                <a:latin typeface="Consolas"/>
                <a:cs typeface="Consolas"/>
              </a:rPr>
              <a:t>96</a:t>
            </a:r>
            <a:r>
              <a:rPr lang="en-US" sz="1800" dirty="0">
                <a:solidFill>
                  <a:srgbClr val="25373C"/>
                </a:solidFill>
                <a:latin typeface="Consolas"/>
                <a:cs typeface="Consolas"/>
              </a:rPr>
              <a:t>,</a:t>
            </a:r>
            <a:r>
              <a:rPr lang="en-US" sz="1800" dirty="0">
                <a:solidFill>
                  <a:srgbClr val="2B4C9E"/>
                </a:solidFill>
                <a:latin typeface="Consolas"/>
                <a:cs typeface="Consolas"/>
              </a:rPr>
              <a:t>48</a:t>
            </a:r>
            <a:r>
              <a:rPr lang="en-US" sz="1800" dirty="0">
                <a:solidFill>
                  <a:srgbClr val="25373C"/>
                </a:solidFill>
                <a:latin typeface="Consolas"/>
                <a:cs typeface="Consolas"/>
              </a:rPr>
              <a:t>,</a:t>
            </a:r>
          </a:p>
          <a:p>
            <a:pPr algn="l">
              <a:lnSpc>
                <a:spcPts val="2250"/>
              </a:lnSpc>
            </a:pPr>
            <a:r>
              <a:rPr lang="en-US" sz="1800" dirty="0">
                <a:solidFill>
                  <a:srgbClr val="25373C"/>
                </a:solidFill>
                <a:latin typeface="Consolas"/>
                <a:cs typeface="Consolas"/>
              </a:rPr>
              <a:t>                                                          </a:t>
            </a:r>
            <a:r>
              <a:rPr lang="en-US" sz="1800" dirty="0">
                <a:solidFill>
                  <a:srgbClr val="2B4C9E"/>
                </a:solidFill>
                <a:latin typeface="Consolas"/>
                <a:cs typeface="Consolas"/>
              </a:rPr>
              <a:t>90</a:t>
            </a:r>
            <a:r>
              <a:rPr lang="en-US" sz="1800" dirty="0">
                <a:solidFill>
                  <a:srgbClr val="25373C"/>
                </a:solidFill>
                <a:latin typeface="Consolas"/>
                <a:cs typeface="Consolas"/>
              </a:rPr>
              <a:t>,</a:t>
            </a:r>
            <a:r>
              <a:rPr lang="en-US" sz="1800" dirty="0">
                <a:solidFill>
                  <a:srgbClr val="2B4C9E"/>
                </a:solidFill>
                <a:latin typeface="Consolas"/>
                <a:cs typeface="Consolas"/>
              </a:rPr>
              <a:t>86</a:t>
            </a:r>
            <a:r>
              <a:rPr lang="en-US" sz="1800" dirty="0">
                <a:solidFill>
                  <a:srgbClr val="25373C"/>
                </a:solidFill>
                <a:latin typeface="Consolas"/>
                <a:cs typeface="Consolas"/>
              </a:rPr>
              <a:t>,</a:t>
            </a:r>
            <a:r>
              <a:rPr lang="en-US" sz="1800" dirty="0">
                <a:solidFill>
                  <a:srgbClr val="2B4C9E"/>
                </a:solidFill>
                <a:latin typeface="Consolas"/>
                <a:cs typeface="Consolas"/>
              </a:rPr>
              <a:t>78</a:t>
            </a:r>
            <a:r>
              <a:rPr lang="en-US" sz="1800" dirty="0">
                <a:solidFill>
                  <a:srgbClr val="25373C"/>
                </a:solidFill>
                <a:latin typeface="Consolas"/>
                <a:cs typeface="Consolas"/>
              </a:rPr>
              <a:t>,</a:t>
            </a:r>
            <a:r>
              <a:rPr lang="en-US" sz="1800" dirty="0">
                <a:solidFill>
                  <a:srgbClr val="2B4C9E"/>
                </a:solidFill>
                <a:latin typeface="Consolas"/>
                <a:cs typeface="Consolas"/>
              </a:rPr>
              <a:t>87</a:t>
            </a:r>
            <a:r>
              <a:rPr lang="en-US" sz="1800" dirty="0">
                <a:solidFill>
                  <a:srgbClr val="25373C"/>
                </a:solidFill>
                <a:latin typeface="Consolas"/>
                <a:cs typeface="Consolas"/>
              </a:rPr>
              <a:t>)</a:t>
            </a:r>
          </a:p>
          <a:p>
            <a:pPr algn="l">
              <a:lnSpc>
                <a:spcPts val="2250"/>
              </a:lnSpc>
            </a:pPr>
            <a:endParaRPr sz="1800" dirty="0"/>
          </a:p>
          <a:p>
            <a:pPr algn="l">
              <a:lnSpc>
                <a:spcPts val="2250"/>
              </a:lnSpc>
            </a:pPr>
            <a:r>
              <a:rPr lang="en-US" sz="1800" dirty="0">
                <a:solidFill>
                  <a:srgbClr val="25373C"/>
                </a:solidFill>
                <a:latin typeface="Consolas"/>
                <a:cs typeface="Consolas"/>
              </a:rPr>
              <a:t>year = </a:t>
            </a:r>
            <a:r>
              <a:rPr lang="en-US" sz="1800" dirty="0">
                <a:solidFill>
                  <a:srgbClr val="2B4C9E"/>
                </a:solidFill>
                <a:latin typeface="Consolas"/>
                <a:cs typeface="Consolas"/>
              </a:rPr>
              <a:t>seq</a:t>
            </a:r>
            <a:r>
              <a:rPr lang="en-US" sz="1800" dirty="0">
                <a:solidFill>
                  <a:srgbClr val="25373C"/>
                </a:solidFill>
                <a:latin typeface="Consolas"/>
                <a:cs typeface="Consolas"/>
              </a:rPr>
              <a:t>(</a:t>
            </a:r>
            <a:r>
              <a:rPr lang="en-US" sz="1800" dirty="0">
                <a:solidFill>
                  <a:srgbClr val="2B4C9E"/>
                </a:solidFill>
                <a:latin typeface="Consolas"/>
                <a:cs typeface="Consolas"/>
              </a:rPr>
              <a:t>1</a:t>
            </a:r>
            <a:r>
              <a:rPr lang="en-US" sz="1800" dirty="0">
                <a:solidFill>
                  <a:srgbClr val="25373C"/>
                </a:solidFill>
                <a:latin typeface="Consolas"/>
                <a:cs typeface="Consolas"/>
              </a:rPr>
              <a:t>,</a:t>
            </a:r>
            <a:r>
              <a:rPr lang="en-US" sz="1800" dirty="0">
                <a:solidFill>
                  <a:srgbClr val="2B4C9E"/>
                </a:solidFill>
                <a:latin typeface="Consolas"/>
                <a:cs typeface="Consolas"/>
              </a:rPr>
              <a:t>length</a:t>
            </a:r>
            <a:r>
              <a:rPr lang="en-US" sz="1800" dirty="0">
                <a:solidFill>
                  <a:srgbClr val="25373C"/>
                </a:solidFill>
                <a:latin typeface="Consolas"/>
                <a:cs typeface="Consolas"/>
              </a:rPr>
              <a:t>(nbchicks))</a:t>
            </a:r>
          </a:p>
        </p:txBody>
      </p:sp>
      <p:sp>
        <p:nvSpPr>
          <p:cNvPr id="904" name="PageNum"/>
          <p:cNvSpPr/>
          <p:nvPr/>
        </p:nvSpPr>
        <p:spPr>
          <a:xfrm>
            <a:off x="10604500" y="6324600"/>
            <a:ext cx="1206500" cy="304800"/>
          </a:xfrm>
          <a:prstGeom prst="rect">
            <a:avLst/>
          </a:prstGeom>
          <a:noFill/>
        </p:spPr>
        <p:txBody>
          <a:bodyPr wrap="none" lIns="0" tIns="0" rIns="0" bIns="0" anchor="ctr"/>
          <a:lstStyle/>
          <a:p>
            <a:pPr algn="r"/>
            <a:r>
              <a:rPr lang="en-US" sz="1400" dirty="0">
                <a:solidFill>
                  <a:srgbClr val="808080"/>
                </a:solidFill>
              </a:rPr>
              <a:t>286</a:t>
            </a:r>
          </a:p>
        </p:txBody>
      </p:sp>
    </p:spTree>
    <p:extLst>
      <p:ext uri="{BB962C8B-B14F-4D97-AF65-F5344CB8AC3E}">
        <p14:creationId xmlns:p14="http://schemas.microsoft.com/office/powerpoint/2010/main" val="3553683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HeaderBar"/>
          <p:cNvSpPr/>
          <p:nvPr/>
        </p:nvSpPr>
        <p:spPr>
          <a:xfrm>
            <a:off x="0" y="0"/>
            <a:ext cx="12192000" cy="787400"/>
          </a:xfrm>
          <a:prstGeom prst="rect">
            <a:avLst/>
          </a:prstGeom>
          <a:solidFill>
            <a:srgbClr val="23373B"/>
          </a:solidFill>
          <a:ln>
            <a:noFill/>
          </a:ln>
        </p:spPr>
        <p:txBody>
          <a:bodyPr/>
          <a:lstStyle/>
          <a:p>
            <a:endParaRPr/>
          </a:p>
        </p:txBody>
      </p:sp>
      <p:sp>
        <p:nvSpPr>
          <p:cNvPr id="903" name="TitleTxt"/>
          <p:cNvSpPr/>
          <p:nvPr/>
        </p:nvSpPr>
        <p:spPr>
          <a:xfrm>
            <a:off x="381000" y="0"/>
            <a:ext cx="11557000" cy="787400"/>
          </a:xfrm>
          <a:prstGeom prst="rect">
            <a:avLst/>
          </a:prstGeom>
          <a:noFill/>
        </p:spPr>
        <p:txBody>
          <a:bodyPr wrap="square" lIns="0" tIns="0" rIns="0" bIns="0" anchor="ctr"/>
          <a:lstStyle/>
          <a:p>
            <a:pPr algn="l"/>
            <a:r>
              <a:rPr lang="en-US" sz="2000" b="1" dirty="0">
                <a:solidFill>
                  <a:srgbClr val="FFFFFF"/>
                </a:solidFill>
              </a:rPr>
              <a:t>Standard GLM on proportions</a:t>
            </a:r>
          </a:p>
        </p:txBody>
      </p:sp>
      <p:sp>
        <p:nvSpPr>
          <p:cNvPr id="902" name="MathTxt"/>
          <p:cNvSpPr/>
          <p:nvPr/>
        </p:nvSpPr>
        <p:spPr>
          <a:xfrm>
            <a:off x="1016000" y="889000"/>
            <a:ext cx="10160000" cy="5334000"/>
          </a:xfrm>
          <a:prstGeom prst="rect">
            <a:avLst/>
          </a:prstGeom>
          <a:noFill/>
        </p:spPr>
        <p:txBody>
          <a:bodyPr wrap="square" lIns="0" tIns="0" rIns="0" bIns="0" anchor="ctr"/>
          <a:lstStyle/>
          <a:p>
            <a:pPr algn="ctr">
              <a:lnSpc>
                <a:spcPts val="4200"/>
              </a:lnSpc>
              <a:spcAft>
                <a:spcPts val="600"/>
              </a:spcAft>
            </a:pPr>
            <a:r>
              <a:rPr lang="en-US" sz="2600" dirty="0">
                <a:solidFill>
                  <a:srgbClr val="25373C"/>
                </a:solidFill>
              </a:rPr>
              <a:t>nbchicks</a:t>
            </a:r>
            <a:r>
              <a:rPr lang="en-US" sz="1800" i="1" baseline="-25000" dirty="0">
                <a:solidFill>
                  <a:srgbClr val="25373C"/>
                </a:solidFill>
              </a:rPr>
              <a:t>i</a:t>
            </a:r>
            <a:r>
              <a:rPr lang="en-US" sz="2600" dirty="0">
                <a:solidFill>
                  <a:srgbClr val="25373C"/>
                </a:solidFill>
              </a:rPr>
              <a:t> ∼ Binomial(nbpairs</a:t>
            </a:r>
            <a:r>
              <a:rPr lang="en-US" sz="1800" i="1" baseline="-25000" dirty="0">
                <a:solidFill>
                  <a:srgbClr val="25373C"/>
                </a:solidFill>
              </a:rPr>
              <a:t>i</a:t>
            </a:r>
            <a:r>
              <a:rPr lang="en-US" sz="2600" dirty="0">
                <a:solidFill>
                  <a:srgbClr val="25373C"/>
                </a:solidFill>
              </a:rPr>
              <a:t>, </a:t>
            </a:r>
            <a:r>
              <a:rPr lang="en-US" sz="2600" i="1" dirty="0">
                <a:solidFill>
                  <a:srgbClr val="25373C"/>
                </a:solidFill>
              </a:rPr>
              <a:t>p</a:t>
            </a:r>
            <a:r>
              <a:rPr lang="en-US" sz="1800" i="1" baseline="-25000" dirty="0">
                <a:solidFill>
                  <a:srgbClr val="25373C"/>
                </a:solidFill>
              </a:rPr>
              <a:t>i</a:t>
            </a:r>
            <a:r>
              <a:rPr lang="en-US" sz="2600" dirty="0">
                <a:solidFill>
                  <a:srgbClr val="25373C"/>
                </a:solidFill>
              </a:rPr>
              <a:t>)</a:t>
            </a:r>
          </a:p>
          <a:p>
            <a:pPr algn="ctr">
              <a:lnSpc>
                <a:spcPts val="4200"/>
              </a:lnSpc>
              <a:spcAft>
                <a:spcPts val="600"/>
              </a:spcAft>
            </a:pPr>
            <a:r>
              <a:rPr lang="en-US" sz="2600" dirty="0">
                <a:solidFill>
                  <a:srgbClr val="25373C"/>
                </a:solidFill>
              </a:rPr>
              <a:t>logit(</a:t>
            </a:r>
            <a:r>
              <a:rPr lang="en-US" sz="2600" i="1" dirty="0">
                <a:solidFill>
                  <a:srgbClr val="25373C"/>
                </a:solidFill>
              </a:rPr>
              <a:t>p</a:t>
            </a:r>
            <a:r>
              <a:rPr lang="en-US" sz="1800" i="1" baseline="-25000" dirty="0">
                <a:solidFill>
                  <a:srgbClr val="25373C"/>
                </a:solidFill>
              </a:rPr>
              <a:t>i</a:t>
            </a:r>
            <a:r>
              <a:rPr lang="en-US" sz="2600" dirty="0">
                <a:solidFill>
                  <a:srgbClr val="25373C"/>
                </a:solidFill>
              </a:rPr>
              <a:t>) = </a:t>
            </a:r>
            <a:r>
              <a:rPr lang="en-US" sz="2600" i="1" dirty="0">
                <a:solidFill>
                  <a:srgbClr val="25373C"/>
                </a:solidFill>
              </a:rPr>
              <a:t>β</a:t>
            </a:r>
            <a:r>
              <a:rPr lang="en-US" sz="1800" baseline="-25000" dirty="0">
                <a:solidFill>
                  <a:srgbClr val="25373C"/>
                </a:solidFill>
              </a:rPr>
              <a:t>0</a:t>
            </a:r>
            <a:r>
              <a:rPr lang="en-US" sz="2600" dirty="0">
                <a:solidFill>
                  <a:srgbClr val="25373C"/>
                </a:solidFill>
              </a:rPr>
              <a:t> + </a:t>
            </a:r>
            <a:r>
              <a:rPr lang="en-US" sz="2600" i="1" dirty="0">
                <a:solidFill>
                  <a:srgbClr val="25373C"/>
                </a:solidFill>
              </a:rPr>
              <a:t>β</a:t>
            </a:r>
            <a:r>
              <a:rPr lang="en-US" sz="1800" baseline="-25000" dirty="0">
                <a:solidFill>
                  <a:srgbClr val="25373C"/>
                </a:solidFill>
              </a:rPr>
              <a:t>1</a:t>
            </a:r>
            <a:r>
              <a:rPr lang="en-US" sz="2600" dirty="0">
                <a:solidFill>
                  <a:srgbClr val="25373C"/>
                </a:solidFill>
              </a:rPr>
              <a:t> temp</a:t>
            </a:r>
            <a:r>
              <a:rPr lang="en-US" sz="1800" i="1" baseline="-25000" dirty="0">
                <a:solidFill>
                  <a:srgbClr val="25373C"/>
                </a:solidFill>
              </a:rPr>
              <a:t>i</a:t>
            </a:r>
            <a:r>
              <a:rPr lang="en-US" sz="2600" dirty="0">
                <a:solidFill>
                  <a:srgbClr val="25373C"/>
                </a:solidFill>
              </a:rPr>
              <a:t> + </a:t>
            </a:r>
            <a:r>
              <a:rPr lang="en-US" sz="2600" i="1" dirty="0">
                <a:solidFill>
                  <a:srgbClr val="25373C"/>
                </a:solidFill>
              </a:rPr>
              <a:t>β</a:t>
            </a:r>
            <a:r>
              <a:rPr lang="en-US" sz="1800" baseline="-25000" dirty="0">
                <a:solidFill>
                  <a:srgbClr val="25373C"/>
                </a:solidFill>
              </a:rPr>
              <a:t>2</a:t>
            </a:r>
            <a:r>
              <a:rPr lang="en-US" sz="2600" dirty="0">
                <a:solidFill>
                  <a:srgbClr val="25373C"/>
                </a:solidFill>
              </a:rPr>
              <a:t> rainfall</a:t>
            </a:r>
            <a:r>
              <a:rPr lang="en-US" sz="1800" i="1" baseline="-25000" dirty="0">
                <a:solidFill>
                  <a:srgbClr val="25373C"/>
                </a:solidFill>
              </a:rPr>
              <a:t>i</a:t>
            </a:r>
          </a:p>
        </p:txBody>
      </p:sp>
      <p:sp>
        <p:nvSpPr>
          <p:cNvPr id="904" name="PageNum"/>
          <p:cNvSpPr/>
          <p:nvPr/>
        </p:nvSpPr>
        <p:spPr>
          <a:xfrm>
            <a:off x="10604500" y="6324600"/>
            <a:ext cx="1206500" cy="304800"/>
          </a:xfrm>
          <a:prstGeom prst="rect">
            <a:avLst/>
          </a:prstGeom>
          <a:noFill/>
        </p:spPr>
        <p:txBody>
          <a:bodyPr wrap="none" lIns="0" tIns="0" rIns="0" bIns="0" anchor="ctr"/>
          <a:lstStyle/>
          <a:p>
            <a:pPr algn="r"/>
            <a:r>
              <a:rPr lang="en-US" sz="1400" dirty="0">
                <a:solidFill>
                  <a:srgbClr val="808080"/>
                </a:solidFill>
              </a:rPr>
              <a:t>287</a:t>
            </a:r>
          </a:p>
        </p:txBody>
      </p:sp>
    </p:spTree>
    <p:extLst>
      <p:ext uri="{BB962C8B-B14F-4D97-AF65-F5344CB8AC3E}">
        <p14:creationId xmlns:p14="http://schemas.microsoft.com/office/powerpoint/2010/main" val="29976355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A467FB3-0E34-AE4B-7A05-C550B4EB0FAD}"/>
              </a:ext>
            </a:extLst>
          </p:cNvPr>
          <p:cNvSpPr>
            <a:spLocks noGrp="1" noChangeArrowheads="1"/>
          </p:cNvSpPr>
          <p:nvPr>
            <p:ph type="title"/>
          </p:nvPr>
        </p:nvSpPr>
        <p:spPr>
          <a:xfrm>
            <a:off x="1349230" y="5704930"/>
            <a:ext cx="9438843" cy="1143000"/>
          </a:xfrm>
        </p:spPr>
        <p:txBody>
          <a:bodyPr>
            <a:normAutofit fontScale="90000"/>
          </a:bodyPr>
          <a:lstStyle/>
          <a:p>
            <a:pPr algn="ctr" eaLnBrk="1" hangingPunct="1">
              <a:defRPr/>
            </a:pPr>
            <a:r>
              <a:rPr lang="en-US" altLang="en-US" sz="4000" dirty="0"/>
              <a:t>What if we have substantial additional interannual variation not explained by weather?</a:t>
            </a:r>
          </a:p>
        </p:txBody>
      </p:sp>
      <p:sp>
        <p:nvSpPr>
          <p:cNvPr id="901" name="CodeBg"/>
          <p:cNvSpPr/>
          <p:nvPr/>
        </p:nvSpPr>
        <p:spPr>
          <a:xfrm>
            <a:off x="533400" y="1752600"/>
            <a:ext cx="9271000" cy="2921000"/>
          </a:xfrm>
          <a:prstGeom prst="rect">
            <a:avLst/>
          </a:prstGeom>
          <a:solidFill>
            <a:srgbClr val="F4F4F4"/>
          </a:solidFill>
          <a:ln>
            <a:noFill/>
          </a:ln>
        </p:spPr>
        <p:txBody>
          <a:bodyPr/>
          <a:lstStyle/>
          <a:p>
            <a:endParaRPr/>
          </a:p>
        </p:txBody>
      </p:sp>
      <p:sp>
        <p:nvSpPr>
          <p:cNvPr id="900" name="HeaderBar"/>
          <p:cNvSpPr/>
          <p:nvPr/>
        </p:nvSpPr>
        <p:spPr>
          <a:xfrm>
            <a:off x="0" y="0"/>
            <a:ext cx="12192000" cy="787400"/>
          </a:xfrm>
          <a:prstGeom prst="rect">
            <a:avLst/>
          </a:prstGeom>
          <a:solidFill>
            <a:srgbClr val="23373B"/>
          </a:solidFill>
          <a:ln>
            <a:noFill/>
          </a:ln>
        </p:spPr>
        <p:txBody>
          <a:bodyPr/>
          <a:lstStyle/>
          <a:p>
            <a:endParaRPr/>
          </a:p>
        </p:txBody>
      </p:sp>
      <p:sp>
        <p:nvSpPr>
          <p:cNvPr id="903" name="TitleTxt"/>
          <p:cNvSpPr/>
          <p:nvPr/>
        </p:nvSpPr>
        <p:spPr>
          <a:xfrm>
            <a:off x="381000" y="0"/>
            <a:ext cx="11557000" cy="787400"/>
          </a:xfrm>
          <a:prstGeom prst="rect">
            <a:avLst/>
          </a:prstGeom>
          <a:noFill/>
        </p:spPr>
        <p:txBody>
          <a:bodyPr wrap="square" lIns="0" tIns="0" rIns="0" bIns="0" anchor="ctr"/>
          <a:lstStyle/>
          <a:p>
            <a:pPr algn="l"/>
            <a:r>
              <a:rPr lang="en-US" sz="2000" b="1" dirty="0">
                <a:solidFill>
                  <a:srgbClr val="FFFFFF"/>
                </a:solidFill>
              </a:rPr>
              <a:t>Standard GLM on proportions in R</a:t>
            </a:r>
          </a:p>
        </p:txBody>
      </p:sp>
      <p:sp>
        <p:nvSpPr>
          <p:cNvPr id="902" name="CodeTxt"/>
          <p:cNvSpPr/>
          <p:nvPr/>
        </p:nvSpPr>
        <p:spPr>
          <a:xfrm>
            <a:off x="736600" y="1905000"/>
            <a:ext cx="10922000" cy="2667000"/>
          </a:xfrm>
          <a:prstGeom prst="rect">
            <a:avLst/>
          </a:prstGeom>
          <a:noFill/>
        </p:spPr>
        <p:txBody>
          <a:bodyPr wrap="none" lIns="0" tIns="0" rIns="0" bIns="0" anchor="t"/>
          <a:lstStyle/>
          <a:p>
            <a:pPr algn="l">
              <a:lnSpc>
                <a:spcPts val="2050"/>
              </a:lnSpc>
            </a:pPr>
            <a:r>
              <a:rPr lang="en-US" sz="1600" dirty="0">
                <a:solidFill>
                  <a:srgbClr val="25373C"/>
                </a:solidFill>
                <a:latin typeface="Consolas"/>
                <a:cs typeface="Consolas"/>
              </a:rPr>
              <a:t>stork_glm &lt;- </a:t>
            </a:r>
            <a:r>
              <a:rPr lang="en-US" sz="1600" dirty="0">
                <a:solidFill>
                  <a:srgbClr val="2B4C9E"/>
                </a:solidFill>
                <a:latin typeface="Consolas"/>
                <a:cs typeface="Consolas"/>
              </a:rPr>
              <a:t>glm</a:t>
            </a:r>
            <a:r>
              <a:rPr lang="en-US" sz="1600" dirty="0">
                <a:solidFill>
                  <a:srgbClr val="25373C"/>
                </a:solidFill>
                <a:latin typeface="Consolas"/>
                <a:cs typeface="Consolas"/>
              </a:rPr>
              <a:t>(</a:t>
            </a:r>
            <a:r>
              <a:rPr lang="en-US" sz="1600" dirty="0">
                <a:solidFill>
                  <a:srgbClr val="2B4C9E"/>
                </a:solidFill>
                <a:latin typeface="Consolas"/>
                <a:cs typeface="Consolas"/>
              </a:rPr>
              <a:t>cbind</a:t>
            </a:r>
            <a:r>
              <a:rPr lang="en-US" sz="1600" dirty="0">
                <a:solidFill>
                  <a:srgbClr val="25373C"/>
                </a:solidFill>
                <a:latin typeface="Consolas"/>
                <a:cs typeface="Consolas"/>
              </a:rPr>
              <a:t>(nbchicks,nbpairs</a:t>
            </a:r>
            <a:r>
              <a:rPr lang="en-US" sz="1600" dirty="0">
                <a:solidFill>
                  <a:srgbClr val="C1671E"/>
                </a:solidFill>
                <a:latin typeface="Consolas"/>
                <a:cs typeface="Consolas"/>
              </a:rPr>
              <a:t>-</a:t>
            </a:r>
            <a:r>
              <a:rPr lang="en-US" sz="1600" dirty="0">
                <a:solidFill>
                  <a:srgbClr val="25373C"/>
                </a:solidFill>
                <a:latin typeface="Consolas"/>
                <a:cs typeface="Consolas"/>
              </a:rPr>
              <a:t>nbchicks) </a:t>
            </a:r>
            <a:r>
              <a:rPr lang="en-US" sz="1600" dirty="0">
                <a:solidFill>
                  <a:srgbClr val="C1671E"/>
                </a:solidFill>
                <a:latin typeface="Consolas"/>
                <a:cs typeface="Consolas"/>
              </a:rPr>
              <a:t>~</a:t>
            </a:r>
            <a:r>
              <a:rPr lang="en-US" sz="1600" dirty="0">
                <a:solidFill>
                  <a:srgbClr val="25373C"/>
                </a:solidFill>
                <a:latin typeface="Consolas"/>
                <a:cs typeface="Consolas"/>
              </a:rPr>
              <a:t> temp </a:t>
            </a:r>
            <a:r>
              <a:rPr lang="en-US" sz="1600" dirty="0">
                <a:solidFill>
                  <a:srgbClr val="C1671E"/>
                </a:solidFill>
                <a:latin typeface="Consolas"/>
                <a:cs typeface="Consolas"/>
              </a:rPr>
              <a:t>+</a:t>
            </a:r>
            <a:r>
              <a:rPr lang="en-US" sz="1600" dirty="0">
                <a:solidFill>
                  <a:srgbClr val="25373C"/>
                </a:solidFill>
                <a:latin typeface="Consolas"/>
                <a:cs typeface="Consolas"/>
              </a:rPr>
              <a:t> rainfall,</a:t>
            </a:r>
          </a:p>
          <a:p>
            <a:pPr algn="l">
              <a:lnSpc>
                <a:spcPts val="2050"/>
              </a:lnSpc>
            </a:pPr>
            <a:r>
              <a:rPr lang="en-US" sz="1600" dirty="0">
                <a:solidFill>
                  <a:srgbClr val="25373C"/>
                </a:solidFill>
                <a:latin typeface="Consolas"/>
                <a:cs typeface="Consolas"/>
              </a:rPr>
              <a:t>                                                   </a:t>
            </a:r>
            <a:r>
              <a:rPr lang="en-US" sz="1600" dirty="0">
                <a:solidFill>
                  <a:srgbClr val="2B4C9E"/>
                </a:solidFill>
                <a:latin typeface="Consolas"/>
                <a:cs typeface="Consolas"/>
              </a:rPr>
              <a:t>family</a:t>
            </a:r>
            <a:r>
              <a:rPr lang="en-US" sz="1600" dirty="0">
                <a:solidFill>
                  <a:srgbClr val="25373C"/>
                </a:solidFill>
                <a:latin typeface="Consolas"/>
                <a:cs typeface="Consolas"/>
              </a:rPr>
              <a:t> = binomial)</a:t>
            </a:r>
          </a:p>
          <a:p>
            <a:pPr algn="l">
              <a:lnSpc>
                <a:spcPts val="2050"/>
              </a:lnSpc>
            </a:pPr>
            <a:r>
              <a:rPr lang="en-US" sz="1600" dirty="0">
                <a:solidFill>
                  <a:srgbClr val="2B4C9E"/>
                </a:solidFill>
                <a:latin typeface="Consolas"/>
                <a:cs typeface="Consolas"/>
              </a:rPr>
              <a:t>tidy</a:t>
            </a:r>
            <a:r>
              <a:rPr lang="en-US" sz="1600" dirty="0">
                <a:solidFill>
                  <a:srgbClr val="25373C"/>
                </a:solidFill>
                <a:latin typeface="Consolas"/>
                <a:cs typeface="Consolas"/>
              </a:rPr>
              <a:t>(stork_glm)</a:t>
            </a:r>
          </a:p>
          <a:p>
            <a:pPr algn="l">
              <a:lnSpc>
                <a:spcPts val="2050"/>
              </a:lnSpc>
            </a:pPr>
            <a:r>
              <a:rPr lang="en-US" sz="1600" i="1" dirty="0">
                <a:solidFill>
                  <a:srgbClr val="9E6A28"/>
                </a:solidFill>
                <a:latin typeface="Consolas"/>
                <a:cs typeface="Consolas"/>
              </a:rPr>
              <a:t>#&gt; # A tibble: 3 x 5</a:t>
            </a:r>
          </a:p>
          <a:p>
            <a:pPr algn="l">
              <a:lnSpc>
                <a:spcPts val="2050"/>
              </a:lnSpc>
            </a:pPr>
            <a:r>
              <a:rPr lang="en-US" sz="1600" i="1" dirty="0">
                <a:solidFill>
                  <a:srgbClr val="9E6A28"/>
                </a:solidFill>
                <a:latin typeface="Consolas"/>
                <a:cs typeface="Consolas"/>
              </a:rPr>
              <a:t>#&gt;   term        estimate std.error statistic p.value</a:t>
            </a:r>
          </a:p>
          <a:p>
            <a:pPr algn="l">
              <a:lnSpc>
                <a:spcPts val="2050"/>
              </a:lnSpc>
            </a:pPr>
            <a:r>
              <a:rPr lang="en-US" sz="1600" i="1" dirty="0">
                <a:solidFill>
                  <a:srgbClr val="9E6A28"/>
                </a:solidFill>
                <a:latin typeface="Consolas"/>
                <a:cs typeface="Consolas"/>
              </a:rPr>
              <a:t>#&gt;   &lt;chr&gt;          &lt;dbl&gt;     &lt;dbl&gt;     &lt;dbl&gt;   &lt;dbl&gt;</a:t>
            </a:r>
          </a:p>
          <a:p>
            <a:pPr algn="l">
              <a:lnSpc>
                <a:spcPts val="2050"/>
              </a:lnSpc>
            </a:pPr>
            <a:r>
              <a:rPr lang="en-US" sz="1600" i="1" dirty="0">
                <a:solidFill>
                  <a:srgbClr val="9E6A28"/>
                </a:solidFill>
                <a:latin typeface="Consolas"/>
                <a:cs typeface="Consolas"/>
              </a:rPr>
              <a:t>#&gt; 1 (Intercept)   1.62      0.629     2.58   0.00999</a:t>
            </a:r>
          </a:p>
          <a:p>
            <a:pPr algn="l">
              <a:lnSpc>
                <a:spcPts val="2050"/>
              </a:lnSpc>
            </a:pPr>
            <a:r>
              <a:rPr lang="en-US" sz="1600" i="1" dirty="0">
                <a:solidFill>
                  <a:srgbClr val="9E6A28"/>
                </a:solidFill>
                <a:latin typeface="Consolas"/>
                <a:cs typeface="Consolas"/>
              </a:rPr>
              <a:t>#&gt; 2 temp          0.0239    0.0465    0.515  0.607</a:t>
            </a:r>
          </a:p>
          <a:p>
            <a:pPr algn="l">
              <a:lnSpc>
                <a:spcPts val="2050"/>
              </a:lnSpc>
            </a:pPr>
            <a:r>
              <a:rPr lang="en-US" sz="1600" i="1" dirty="0">
                <a:solidFill>
                  <a:srgbClr val="9E6A28"/>
                </a:solidFill>
                <a:latin typeface="Consolas"/>
                <a:cs typeface="Consolas"/>
              </a:rPr>
              <a:t>#&gt; 3 rainfall     -0.00656   0.00260  -2.52   0.0116</a:t>
            </a:r>
          </a:p>
        </p:txBody>
      </p:sp>
      <p:sp>
        <p:nvSpPr>
          <p:cNvPr id="904" name="PageNum"/>
          <p:cNvSpPr/>
          <p:nvPr/>
        </p:nvSpPr>
        <p:spPr>
          <a:xfrm>
            <a:off x="10604500" y="6324600"/>
            <a:ext cx="1206500" cy="304800"/>
          </a:xfrm>
          <a:prstGeom prst="rect">
            <a:avLst/>
          </a:prstGeom>
          <a:noFill/>
        </p:spPr>
        <p:txBody>
          <a:bodyPr wrap="none" lIns="0" tIns="0" rIns="0" bIns="0" anchor="ctr"/>
          <a:lstStyle/>
          <a:p>
            <a:pPr algn="r"/>
            <a:r>
              <a:rPr lang="en-US" sz="1400" dirty="0">
                <a:solidFill>
                  <a:srgbClr val="808080"/>
                </a:solidFill>
              </a:rPr>
              <a:t>288</a:t>
            </a:r>
          </a:p>
        </p:txBody>
      </p:sp>
    </p:spTree>
    <p:extLst>
      <p:ext uri="{BB962C8B-B14F-4D97-AF65-F5344CB8AC3E}">
        <p14:creationId xmlns:p14="http://schemas.microsoft.com/office/powerpoint/2010/main" val="1208293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HeaderBar"/>
          <p:cNvSpPr/>
          <p:nvPr/>
        </p:nvSpPr>
        <p:spPr>
          <a:xfrm>
            <a:off x="0" y="0"/>
            <a:ext cx="12192000" cy="787400"/>
          </a:xfrm>
          <a:prstGeom prst="rect">
            <a:avLst/>
          </a:prstGeom>
          <a:solidFill>
            <a:srgbClr val="23373B"/>
          </a:solidFill>
          <a:ln>
            <a:noFill/>
          </a:ln>
        </p:spPr>
        <p:txBody>
          <a:bodyPr/>
          <a:lstStyle/>
          <a:p>
            <a:endParaRPr/>
          </a:p>
        </p:txBody>
      </p:sp>
      <p:sp>
        <p:nvSpPr>
          <p:cNvPr id="903" name="TitleTxt"/>
          <p:cNvSpPr/>
          <p:nvPr/>
        </p:nvSpPr>
        <p:spPr>
          <a:xfrm>
            <a:off x="381000" y="0"/>
            <a:ext cx="11557000" cy="787400"/>
          </a:xfrm>
          <a:prstGeom prst="rect">
            <a:avLst/>
          </a:prstGeom>
          <a:noFill/>
        </p:spPr>
        <p:txBody>
          <a:bodyPr wrap="square" lIns="0" tIns="0" rIns="0" bIns="0" anchor="ctr"/>
          <a:lstStyle/>
          <a:p>
            <a:pPr algn="l"/>
            <a:r>
              <a:rPr lang="en-US" sz="2000" b="1" dirty="0">
                <a:solidFill>
                  <a:srgbClr val="FFFFFF"/>
                </a:solidFill>
              </a:rPr>
              <a:t>GLMM on proportions with year as a random effect</a:t>
            </a:r>
          </a:p>
        </p:txBody>
      </p:sp>
      <p:sp>
        <p:nvSpPr>
          <p:cNvPr id="902" name="MathTxt"/>
          <p:cNvSpPr/>
          <p:nvPr/>
        </p:nvSpPr>
        <p:spPr>
          <a:xfrm>
            <a:off x="1016000" y="889000"/>
            <a:ext cx="10160000" cy="5334000"/>
          </a:xfrm>
          <a:prstGeom prst="rect">
            <a:avLst/>
          </a:prstGeom>
          <a:noFill/>
        </p:spPr>
        <p:txBody>
          <a:bodyPr wrap="square" lIns="0" tIns="0" rIns="0" bIns="0" anchor="ctr"/>
          <a:lstStyle/>
          <a:p>
            <a:pPr algn="ctr">
              <a:lnSpc>
                <a:spcPts val="4200"/>
              </a:lnSpc>
              <a:spcAft>
                <a:spcPts val="600"/>
              </a:spcAft>
            </a:pPr>
            <a:r>
              <a:rPr lang="en-US" sz="2600" dirty="0">
                <a:solidFill>
                  <a:srgbClr val="25373C"/>
                </a:solidFill>
              </a:rPr>
              <a:t>nbchicks</a:t>
            </a:r>
            <a:r>
              <a:rPr lang="en-US" sz="1800" i="1" baseline="-25000" dirty="0">
                <a:solidFill>
                  <a:srgbClr val="25373C"/>
                </a:solidFill>
              </a:rPr>
              <a:t>i</a:t>
            </a:r>
            <a:r>
              <a:rPr lang="en-US" sz="2600" dirty="0">
                <a:solidFill>
                  <a:srgbClr val="25373C"/>
                </a:solidFill>
              </a:rPr>
              <a:t> ∼ Binomial(nbpairs</a:t>
            </a:r>
            <a:r>
              <a:rPr lang="en-US" sz="1800" i="1" baseline="-25000" dirty="0">
                <a:solidFill>
                  <a:srgbClr val="25373C"/>
                </a:solidFill>
              </a:rPr>
              <a:t>i</a:t>
            </a:r>
            <a:r>
              <a:rPr lang="en-US" sz="2600" dirty="0">
                <a:solidFill>
                  <a:srgbClr val="25373C"/>
                </a:solidFill>
              </a:rPr>
              <a:t>, </a:t>
            </a:r>
            <a:r>
              <a:rPr lang="en-US" sz="2600" i="1" dirty="0">
                <a:solidFill>
                  <a:srgbClr val="25373C"/>
                </a:solidFill>
              </a:rPr>
              <a:t>p</a:t>
            </a:r>
            <a:r>
              <a:rPr lang="en-US" sz="1800" i="1" baseline="-25000" dirty="0">
                <a:solidFill>
                  <a:srgbClr val="25373C"/>
                </a:solidFill>
              </a:rPr>
              <a:t>i</a:t>
            </a:r>
            <a:r>
              <a:rPr lang="en-US" sz="2600" dirty="0">
                <a:solidFill>
                  <a:srgbClr val="25373C"/>
                </a:solidFill>
              </a:rPr>
              <a:t>)</a:t>
            </a:r>
          </a:p>
          <a:p>
            <a:pPr algn="ctr">
              <a:lnSpc>
                <a:spcPts val="4200"/>
              </a:lnSpc>
              <a:spcAft>
                <a:spcPts val="600"/>
              </a:spcAft>
            </a:pPr>
            <a:r>
              <a:rPr lang="en-US" sz="2600" dirty="0">
                <a:solidFill>
                  <a:srgbClr val="25373C"/>
                </a:solidFill>
              </a:rPr>
              <a:t>logit(</a:t>
            </a:r>
            <a:r>
              <a:rPr lang="en-US" sz="2600" i="1" dirty="0">
                <a:solidFill>
                  <a:srgbClr val="25373C"/>
                </a:solidFill>
              </a:rPr>
              <a:t>p</a:t>
            </a:r>
            <a:r>
              <a:rPr lang="en-US" sz="1800" i="1" baseline="-25000" dirty="0">
                <a:solidFill>
                  <a:srgbClr val="25373C"/>
                </a:solidFill>
              </a:rPr>
              <a:t>i</a:t>
            </a:r>
            <a:r>
              <a:rPr lang="en-US" sz="2600" dirty="0">
                <a:solidFill>
                  <a:srgbClr val="25373C"/>
                </a:solidFill>
              </a:rPr>
              <a:t>) = </a:t>
            </a:r>
            <a:r>
              <a:rPr lang="en-US" sz="2600" i="1" dirty="0">
                <a:solidFill>
                  <a:srgbClr val="25373C"/>
                </a:solidFill>
              </a:rPr>
              <a:t>β</a:t>
            </a:r>
            <a:r>
              <a:rPr lang="en-US" sz="1800" i="1" baseline="-25000" dirty="0">
                <a:solidFill>
                  <a:srgbClr val="25373C"/>
                </a:solidFill>
              </a:rPr>
              <a:t>0i</a:t>
            </a:r>
            <a:r>
              <a:rPr lang="en-US" sz="2600" dirty="0">
                <a:solidFill>
                  <a:srgbClr val="25373C"/>
                </a:solidFill>
              </a:rPr>
              <a:t> + </a:t>
            </a:r>
            <a:r>
              <a:rPr lang="en-US" sz="2600" i="1" dirty="0">
                <a:solidFill>
                  <a:srgbClr val="25373C"/>
                </a:solidFill>
              </a:rPr>
              <a:t>β</a:t>
            </a:r>
            <a:r>
              <a:rPr lang="en-US" sz="1800" baseline="-25000" dirty="0">
                <a:solidFill>
                  <a:srgbClr val="25373C"/>
                </a:solidFill>
              </a:rPr>
              <a:t>1</a:t>
            </a:r>
            <a:r>
              <a:rPr lang="en-US" sz="2600" dirty="0">
                <a:solidFill>
                  <a:srgbClr val="25373C"/>
                </a:solidFill>
              </a:rPr>
              <a:t> temp</a:t>
            </a:r>
            <a:r>
              <a:rPr lang="en-US" sz="1800" i="1" baseline="-25000" dirty="0">
                <a:solidFill>
                  <a:srgbClr val="25373C"/>
                </a:solidFill>
              </a:rPr>
              <a:t>i</a:t>
            </a:r>
            <a:r>
              <a:rPr lang="en-US" sz="2600" dirty="0">
                <a:solidFill>
                  <a:srgbClr val="25373C"/>
                </a:solidFill>
              </a:rPr>
              <a:t> + </a:t>
            </a:r>
            <a:r>
              <a:rPr lang="en-US" sz="2600" i="1" dirty="0">
                <a:solidFill>
                  <a:srgbClr val="25373C"/>
                </a:solidFill>
              </a:rPr>
              <a:t>β</a:t>
            </a:r>
            <a:r>
              <a:rPr lang="en-US" sz="1800" baseline="-25000" dirty="0">
                <a:solidFill>
                  <a:srgbClr val="25373C"/>
                </a:solidFill>
              </a:rPr>
              <a:t>2</a:t>
            </a:r>
            <a:r>
              <a:rPr lang="en-US" sz="2600" dirty="0">
                <a:solidFill>
                  <a:srgbClr val="25373C"/>
                </a:solidFill>
              </a:rPr>
              <a:t> rainfall</a:t>
            </a:r>
            <a:r>
              <a:rPr lang="en-US" sz="1800" i="1" baseline="-25000" dirty="0">
                <a:solidFill>
                  <a:srgbClr val="25373C"/>
                </a:solidFill>
              </a:rPr>
              <a:t>i</a:t>
            </a:r>
          </a:p>
          <a:p>
            <a:pPr algn="ctr">
              <a:lnSpc>
                <a:spcPts val="4200"/>
              </a:lnSpc>
              <a:spcAft>
                <a:spcPts val="600"/>
              </a:spcAft>
            </a:pPr>
            <a:r>
              <a:rPr lang="en-US" sz="2600" i="1" dirty="0">
                <a:solidFill>
                  <a:srgbClr val="25373C"/>
                </a:solidFill>
              </a:rPr>
              <a:t>β</a:t>
            </a:r>
            <a:r>
              <a:rPr lang="en-US" sz="1800" i="1" baseline="-25000" dirty="0">
                <a:solidFill>
                  <a:srgbClr val="25373C"/>
                </a:solidFill>
              </a:rPr>
              <a:t>0i</a:t>
            </a:r>
            <a:r>
              <a:rPr lang="en-US" sz="2600" dirty="0">
                <a:solidFill>
                  <a:srgbClr val="25373C"/>
                </a:solidFill>
              </a:rPr>
              <a:t> ∼ Normal(</a:t>
            </a:r>
            <a:r>
              <a:rPr lang="en-US" sz="2600" i="1" dirty="0">
                <a:solidFill>
                  <a:srgbClr val="25373C"/>
                </a:solidFill>
              </a:rPr>
              <a:t>μ</a:t>
            </a:r>
            <a:r>
              <a:rPr lang="en-US" sz="1800" i="1" baseline="-25000" dirty="0">
                <a:solidFill>
                  <a:srgbClr val="25373C"/>
                </a:solidFill>
              </a:rPr>
              <a:t>y</a:t>
            </a:r>
            <a:r>
              <a:rPr lang="en-US" sz="2600" dirty="0">
                <a:solidFill>
                  <a:srgbClr val="25373C"/>
                </a:solidFill>
              </a:rPr>
              <a:t>, </a:t>
            </a:r>
            <a:r>
              <a:rPr lang="en-US" sz="2600" i="1" dirty="0">
                <a:solidFill>
                  <a:srgbClr val="25373C"/>
                </a:solidFill>
              </a:rPr>
              <a:t>σ</a:t>
            </a:r>
            <a:r>
              <a:rPr lang="en-US" sz="1800" baseline="30000" dirty="0">
                <a:solidFill>
                  <a:srgbClr val="25373C"/>
                </a:solidFill>
              </a:rPr>
              <a:t>2</a:t>
            </a:r>
            <a:r>
              <a:rPr lang="en-US" sz="1800" i="1" baseline="-25000" dirty="0">
                <a:solidFill>
                  <a:srgbClr val="25373C"/>
                </a:solidFill>
              </a:rPr>
              <a:t>y</a:t>
            </a:r>
            <a:r>
              <a:rPr lang="en-US" sz="2600" dirty="0">
                <a:solidFill>
                  <a:srgbClr val="25373C"/>
                </a:solidFill>
              </a:rPr>
              <a:t>)</a:t>
            </a:r>
          </a:p>
        </p:txBody>
      </p:sp>
      <p:sp>
        <p:nvSpPr>
          <p:cNvPr id="904" name="PageNum"/>
          <p:cNvSpPr/>
          <p:nvPr/>
        </p:nvSpPr>
        <p:spPr>
          <a:xfrm>
            <a:off x="10604500" y="6324600"/>
            <a:ext cx="1206500" cy="304800"/>
          </a:xfrm>
          <a:prstGeom prst="rect">
            <a:avLst/>
          </a:prstGeom>
          <a:noFill/>
        </p:spPr>
        <p:txBody>
          <a:bodyPr wrap="none" lIns="0" tIns="0" rIns="0" bIns="0" anchor="ctr"/>
          <a:lstStyle/>
          <a:p>
            <a:pPr algn="r"/>
            <a:r>
              <a:rPr lang="en-US" sz="1400" dirty="0">
                <a:solidFill>
                  <a:srgbClr val="808080"/>
                </a:solidFill>
              </a:rPr>
              <a:t>289</a:t>
            </a:r>
          </a:p>
        </p:txBody>
      </p:sp>
    </p:spTree>
    <p:extLst>
      <p:ext uri="{BB962C8B-B14F-4D97-AF65-F5344CB8AC3E}">
        <p14:creationId xmlns:p14="http://schemas.microsoft.com/office/powerpoint/2010/main" val="13950939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 name="CodeBg"/>
          <p:cNvSpPr/>
          <p:nvPr/>
        </p:nvSpPr>
        <p:spPr>
          <a:xfrm>
            <a:off x="533400" y="3708400"/>
            <a:ext cx="10541000" cy="990600"/>
          </a:xfrm>
          <a:prstGeom prst="rect">
            <a:avLst/>
          </a:prstGeom>
          <a:solidFill>
            <a:srgbClr val="F4F4F4"/>
          </a:solidFill>
          <a:ln>
            <a:noFill/>
          </a:ln>
        </p:spPr>
        <p:txBody>
          <a:bodyPr/>
          <a:lstStyle/>
          <a:p>
            <a:endParaRPr/>
          </a:p>
        </p:txBody>
      </p:sp>
      <p:sp>
        <p:nvSpPr>
          <p:cNvPr id="900" name="HeaderBar"/>
          <p:cNvSpPr/>
          <p:nvPr/>
        </p:nvSpPr>
        <p:spPr>
          <a:xfrm>
            <a:off x="0" y="0"/>
            <a:ext cx="12192000" cy="787400"/>
          </a:xfrm>
          <a:prstGeom prst="rect">
            <a:avLst/>
          </a:prstGeom>
          <a:solidFill>
            <a:srgbClr val="23373B"/>
          </a:solidFill>
          <a:ln>
            <a:noFill/>
          </a:ln>
        </p:spPr>
        <p:txBody>
          <a:bodyPr/>
          <a:lstStyle/>
          <a:p>
            <a:endParaRPr/>
          </a:p>
        </p:txBody>
      </p:sp>
      <p:sp>
        <p:nvSpPr>
          <p:cNvPr id="903" name="TitleTxt"/>
          <p:cNvSpPr/>
          <p:nvPr/>
        </p:nvSpPr>
        <p:spPr>
          <a:xfrm>
            <a:off x="381000" y="0"/>
            <a:ext cx="11557000" cy="787400"/>
          </a:xfrm>
          <a:prstGeom prst="rect">
            <a:avLst/>
          </a:prstGeom>
          <a:noFill/>
        </p:spPr>
        <p:txBody>
          <a:bodyPr wrap="square" lIns="0" tIns="0" rIns="0" bIns="0" anchor="ctr"/>
          <a:lstStyle/>
          <a:p>
            <a:pPr algn="l"/>
            <a:r>
              <a:rPr lang="en-US" sz="2000" b="1" dirty="0">
                <a:solidFill>
                  <a:srgbClr val="FFFFFF"/>
                </a:solidFill>
              </a:rPr>
              <a:t>GLMM on proportions with year as a random effect in R</a:t>
            </a:r>
          </a:p>
        </p:txBody>
      </p:sp>
      <p:sp>
        <p:nvSpPr>
          <p:cNvPr id="902" name="CodeTxt"/>
          <p:cNvSpPr/>
          <p:nvPr/>
        </p:nvSpPr>
        <p:spPr>
          <a:xfrm>
            <a:off x="736600" y="3835400"/>
            <a:ext cx="10922000" cy="762000"/>
          </a:xfrm>
          <a:prstGeom prst="rect">
            <a:avLst/>
          </a:prstGeom>
          <a:noFill/>
        </p:spPr>
        <p:txBody>
          <a:bodyPr wrap="none" lIns="0" tIns="0" rIns="0" bIns="0" anchor="t"/>
          <a:lstStyle/>
          <a:p>
            <a:pPr algn="l">
              <a:lnSpc>
                <a:spcPts val="2300"/>
              </a:lnSpc>
            </a:pPr>
            <a:r>
              <a:rPr lang="en-US" sz="1800" dirty="0">
                <a:solidFill>
                  <a:srgbClr val="25373C"/>
                </a:solidFill>
                <a:latin typeface="Consolas"/>
                <a:cs typeface="Consolas"/>
              </a:rPr>
              <a:t>m &lt;- </a:t>
            </a:r>
            <a:r>
              <a:rPr lang="en-US" sz="1800" dirty="0">
                <a:solidFill>
                  <a:srgbClr val="2B4C9E"/>
                </a:solidFill>
                <a:latin typeface="Consolas"/>
                <a:cs typeface="Consolas"/>
              </a:rPr>
              <a:t>glmer</a:t>
            </a:r>
            <a:r>
              <a:rPr lang="en-US" sz="1800" dirty="0">
                <a:solidFill>
                  <a:srgbClr val="25373C"/>
                </a:solidFill>
                <a:latin typeface="Consolas"/>
                <a:cs typeface="Consolas"/>
              </a:rPr>
              <a:t>(</a:t>
            </a:r>
            <a:r>
              <a:rPr lang="en-US" sz="1800" dirty="0">
                <a:solidFill>
                  <a:srgbClr val="2B4C9E"/>
                </a:solidFill>
                <a:latin typeface="Consolas"/>
                <a:cs typeface="Consolas"/>
              </a:rPr>
              <a:t>cbind</a:t>
            </a:r>
            <a:r>
              <a:rPr lang="en-US" sz="1800" dirty="0">
                <a:solidFill>
                  <a:srgbClr val="25373C"/>
                </a:solidFill>
                <a:latin typeface="Consolas"/>
                <a:cs typeface="Consolas"/>
              </a:rPr>
              <a:t>(nbchicks,nbpairs</a:t>
            </a:r>
            <a:r>
              <a:rPr lang="en-US" sz="1800" dirty="0">
                <a:solidFill>
                  <a:srgbClr val="C1671E"/>
                </a:solidFill>
                <a:latin typeface="Consolas"/>
                <a:cs typeface="Consolas"/>
              </a:rPr>
              <a:t>-</a:t>
            </a:r>
            <a:r>
              <a:rPr lang="en-US" sz="1800" dirty="0">
                <a:solidFill>
                  <a:srgbClr val="25373C"/>
                </a:solidFill>
                <a:latin typeface="Consolas"/>
                <a:cs typeface="Consolas"/>
              </a:rPr>
              <a:t>nbchicks) </a:t>
            </a:r>
            <a:r>
              <a:rPr lang="en-US" sz="1800" dirty="0">
                <a:solidFill>
                  <a:srgbClr val="C1671E"/>
                </a:solidFill>
                <a:latin typeface="Consolas"/>
                <a:cs typeface="Consolas"/>
              </a:rPr>
              <a:t>~</a:t>
            </a:r>
            <a:r>
              <a:rPr lang="en-US" sz="1800" dirty="0">
                <a:solidFill>
                  <a:srgbClr val="25373C"/>
                </a:solidFill>
                <a:latin typeface="Consolas"/>
                <a:cs typeface="Consolas"/>
              </a:rPr>
              <a:t> temp </a:t>
            </a:r>
            <a:r>
              <a:rPr lang="en-US" sz="1800" dirty="0">
                <a:solidFill>
                  <a:srgbClr val="C1671E"/>
                </a:solidFill>
                <a:latin typeface="Consolas"/>
                <a:cs typeface="Consolas"/>
              </a:rPr>
              <a:t>+</a:t>
            </a:r>
            <a:r>
              <a:rPr lang="en-US" sz="1800" dirty="0">
                <a:solidFill>
                  <a:srgbClr val="25373C"/>
                </a:solidFill>
                <a:latin typeface="Consolas"/>
                <a:cs typeface="Consolas"/>
              </a:rPr>
              <a:t> rainfall</a:t>
            </a:r>
          </a:p>
          <a:p>
            <a:pPr algn="l">
              <a:lnSpc>
                <a:spcPts val="2300"/>
              </a:lnSpc>
            </a:pPr>
            <a:r>
              <a:rPr lang="en-US" sz="1800" dirty="0">
                <a:solidFill>
                  <a:srgbClr val="25373C"/>
                </a:solidFill>
                <a:latin typeface="Consolas"/>
                <a:cs typeface="Consolas"/>
              </a:rPr>
              <a:t>                             </a:t>
            </a:r>
            <a:r>
              <a:rPr lang="en-US" sz="1800" dirty="0">
                <a:solidFill>
                  <a:srgbClr val="C1671E"/>
                </a:solidFill>
                <a:latin typeface="Consolas"/>
                <a:cs typeface="Consolas"/>
              </a:rPr>
              <a:t>+</a:t>
            </a:r>
            <a:r>
              <a:rPr lang="en-US" sz="1800" dirty="0">
                <a:solidFill>
                  <a:srgbClr val="25373C"/>
                </a:solidFill>
                <a:latin typeface="Consolas"/>
                <a:cs typeface="Consolas"/>
              </a:rPr>
              <a:t> (</a:t>
            </a:r>
            <a:r>
              <a:rPr lang="en-US" sz="1800" dirty="0">
                <a:solidFill>
                  <a:srgbClr val="2B4C9E"/>
                </a:solidFill>
                <a:latin typeface="Consolas"/>
                <a:cs typeface="Consolas"/>
              </a:rPr>
              <a:t>1</a:t>
            </a:r>
            <a:r>
              <a:rPr lang="en-US" sz="1800" dirty="0">
                <a:solidFill>
                  <a:srgbClr val="25373C"/>
                </a:solidFill>
                <a:latin typeface="Consolas"/>
                <a:cs typeface="Consolas"/>
              </a:rPr>
              <a:t> | year), </a:t>
            </a:r>
            <a:r>
              <a:rPr lang="en-US" sz="1800" dirty="0">
                <a:solidFill>
                  <a:srgbClr val="2B4C9E"/>
                </a:solidFill>
                <a:latin typeface="Consolas"/>
                <a:cs typeface="Consolas"/>
              </a:rPr>
              <a:t>family</a:t>
            </a:r>
            <a:r>
              <a:rPr lang="en-US" sz="1800" dirty="0">
                <a:solidFill>
                  <a:srgbClr val="25373C"/>
                </a:solidFill>
                <a:latin typeface="Consolas"/>
                <a:cs typeface="Consolas"/>
              </a:rPr>
              <a:t> = binomial)</a:t>
            </a:r>
          </a:p>
        </p:txBody>
      </p:sp>
      <p:sp>
        <p:nvSpPr>
          <p:cNvPr id="904" name="PageNum"/>
          <p:cNvSpPr/>
          <p:nvPr/>
        </p:nvSpPr>
        <p:spPr>
          <a:xfrm>
            <a:off x="10604500" y="6324600"/>
            <a:ext cx="1206500" cy="304800"/>
          </a:xfrm>
          <a:prstGeom prst="rect">
            <a:avLst/>
          </a:prstGeom>
          <a:noFill/>
        </p:spPr>
        <p:txBody>
          <a:bodyPr wrap="none" lIns="0" tIns="0" rIns="0" bIns="0" anchor="ctr"/>
          <a:lstStyle/>
          <a:p>
            <a:pPr algn="r"/>
            <a:r>
              <a:rPr lang="en-US" sz="1400" dirty="0">
                <a:solidFill>
                  <a:srgbClr val="808080"/>
                </a:solidFill>
              </a:rPr>
              <a:t>290</a:t>
            </a:r>
          </a:p>
        </p:txBody>
      </p:sp>
    </p:spTree>
    <p:extLst>
      <p:ext uri="{BB962C8B-B14F-4D97-AF65-F5344CB8AC3E}">
        <p14:creationId xmlns:p14="http://schemas.microsoft.com/office/powerpoint/2010/main" val="29615049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HeaderBar"/>
          <p:cNvSpPr/>
          <p:nvPr/>
        </p:nvSpPr>
        <p:spPr>
          <a:xfrm>
            <a:off x="0" y="0"/>
            <a:ext cx="12192000" cy="787400"/>
          </a:xfrm>
          <a:prstGeom prst="rect">
            <a:avLst/>
          </a:prstGeom>
          <a:solidFill>
            <a:srgbClr val="23373B"/>
          </a:solidFill>
          <a:ln>
            <a:noFill/>
          </a:ln>
        </p:spPr>
        <p:txBody>
          <a:bodyPr/>
          <a:lstStyle/>
          <a:p>
            <a:endParaRPr/>
          </a:p>
        </p:txBody>
      </p:sp>
      <p:sp>
        <p:nvSpPr>
          <p:cNvPr id="903" name="TitleTxt"/>
          <p:cNvSpPr/>
          <p:nvPr/>
        </p:nvSpPr>
        <p:spPr>
          <a:xfrm>
            <a:off x="381000" y="0"/>
            <a:ext cx="11557000" cy="787400"/>
          </a:xfrm>
          <a:prstGeom prst="rect">
            <a:avLst/>
          </a:prstGeom>
          <a:noFill/>
        </p:spPr>
        <p:txBody>
          <a:bodyPr wrap="square" lIns="0" tIns="0" rIns="0" bIns="0" anchor="ctr"/>
          <a:lstStyle/>
          <a:p>
            <a:pPr algn="l"/>
            <a:r>
              <a:rPr lang="en-US" sz="2000" b="1" dirty="0">
                <a:solidFill>
                  <a:srgbClr val="FFFFFF"/>
                </a:solidFill>
              </a:rPr>
              <a:t>GLMM on proportions with year as a random effect in R</a:t>
            </a:r>
          </a:p>
        </p:txBody>
      </p:sp>
      <p:sp>
        <p:nvSpPr>
          <p:cNvPr id="902" name="CodeTxt"/>
          <p:cNvSpPr/>
          <p:nvPr/>
        </p:nvSpPr>
        <p:spPr>
          <a:xfrm>
            <a:off x="736600" y="1168400"/>
            <a:ext cx="11176000" cy="4953000"/>
          </a:xfrm>
          <a:prstGeom prst="rect">
            <a:avLst/>
          </a:prstGeom>
          <a:noFill/>
        </p:spPr>
        <p:txBody>
          <a:bodyPr wrap="none" lIns="0" tIns="0" rIns="0" bIns="0" anchor="t"/>
          <a:lstStyle/>
          <a:p>
            <a:pPr algn="l">
              <a:lnSpc>
                <a:spcPts val="2000"/>
              </a:lnSpc>
            </a:pPr>
            <a:r>
              <a:rPr lang="en-US" sz="1600" dirty="0">
                <a:solidFill>
                  <a:srgbClr val="333333"/>
                </a:solidFill>
                <a:latin typeface="Consolas"/>
                <a:cs typeface="Consolas"/>
              </a:rPr>
              <a:t>#&gt; Generalized linear mixed model fit by maximum likelihood (Laplace</a:t>
            </a:r>
          </a:p>
          <a:p>
            <a:pPr algn="l">
              <a:lnSpc>
                <a:spcPts val="2000"/>
              </a:lnSpc>
            </a:pPr>
            <a:r>
              <a:rPr lang="en-US" sz="1600" dirty="0">
                <a:solidFill>
                  <a:srgbClr val="333333"/>
                </a:solidFill>
                <a:latin typeface="Consolas"/>
                <a:cs typeface="Consolas"/>
              </a:rPr>
              <a:t>#&gt;   Approximation) [glmerMod]</a:t>
            </a:r>
          </a:p>
          <a:p>
            <a:pPr algn="l">
              <a:lnSpc>
                <a:spcPts val="2000"/>
              </a:lnSpc>
            </a:pPr>
            <a:r>
              <a:rPr lang="en-US" sz="1600" dirty="0">
                <a:solidFill>
                  <a:srgbClr val="333333"/>
                </a:solidFill>
                <a:latin typeface="Consolas"/>
                <a:cs typeface="Consolas"/>
              </a:rPr>
              <a:t>#&gt;  Family: binomial  ( logit )</a:t>
            </a:r>
          </a:p>
          <a:p>
            <a:pPr algn="l">
              <a:lnSpc>
                <a:spcPts val="2000"/>
              </a:lnSpc>
            </a:pPr>
            <a:r>
              <a:rPr lang="en-US" sz="1600" dirty="0">
                <a:solidFill>
                  <a:srgbClr val="333333"/>
                </a:solidFill>
                <a:latin typeface="Consolas"/>
                <a:cs typeface="Consolas"/>
              </a:rPr>
              <a:t>#&gt; Formula: cbind(nbchicks, nbpairs - nbchicks) ~ temp + rainfall + (1 |</a:t>
            </a:r>
          </a:p>
          <a:p>
            <a:pPr algn="l">
              <a:lnSpc>
                <a:spcPts val="2000"/>
              </a:lnSpc>
            </a:pPr>
            <a:r>
              <a:rPr lang="en-US" sz="1600" dirty="0">
                <a:solidFill>
                  <a:srgbClr val="333333"/>
                </a:solidFill>
                <a:latin typeface="Consolas"/>
                <a:cs typeface="Consolas"/>
              </a:rPr>
              <a:t>#&gt;     year)</a:t>
            </a:r>
          </a:p>
          <a:p>
            <a:pPr algn="l">
              <a:lnSpc>
                <a:spcPts val="2000"/>
              </a:lnSpc>
            </a:pPr>
            <a:r>
              <a:rPr lang="en-US" sz="1600" dirty="0">
                <a:solidFill>
                  <a:srgbClr val="333333"/>
                </a:solidFill>
                <a:latin typeface="Consolas"/>
                <a:cs typeface="Consolas"/>
              </a:rPr>
              <a:t>#&gt;      AIC      BIC   logLik deviance df.resid</a:t>
            </a:r>
          </a:p>
          <a:p>
            <a:pPr algn="l">
              <a:lnSpc>
                <a:spcPts val="2000"/>
              </a:lnSpc>
            </a:pPr>
            <a:r>
              <a:rPr lang="en-US" sz="1600" dirty="0">
                <a:solidFill>
                  <a:srgbClr val="333333"/>
                </a:solidFill>
                <a:latin typeface="Consolas"/>
                <a:cs typeface="Consolas"/>
              </a:rPr>
              <a:t>#&gt; 159.7418 164.2838 -75.8709 151.7418       19</a:t>
            </a:r>
          </a:p>
          <a:p>
            <a:pPr algn="l">
              <a:lnSpc>
                <a:spcPts val="2000"/>
              </a:lnSpc>
            </a:pPr>
            <a:r>
              <a:rPr lang="en-US" sz="1600" dirty="0">
                <a:solidFill>
                  <a:srgbClr val="333333"/>
                </a:solidFill>
                <a:latin typeface="Consolas"/>
                <a:cs typeface="Consolas"/>
              </a:rPr>
              <a:t>#&gt; Random effects:</a:t>
            </a:r>
          </a:p>
          <a:p>
            <a:pPr algn="l">
              <a:lnSpc>
                <a:spcPts val="2000"/>
              </a:lnSpc>
            </a:pPr>
            <a:r>
              <a:rPr lang="en-US" sz="1600" dirty="0">
                <a:solidFill>
                  <a:srgbClr val="333333"/>
                </a:solidFill>
                <a:latin typeface="Consolas"/>
                <a:cs typeface="Consolas"/>
              </a:rPr>
              <a:t>#&gt;  Groups Name        Std.Dev.</a:t>
            </a:r>
          </a:p>
          <a:p>
            <a:pPr algn="l">
              <a:lnSpc>
                <a:spcPts val="2000"/>
              </a:lnSpc>
            </a:pPr>
            <a:r>
              <a:rPr lang="en-US" sz="1600" dirty="0">
                <a:solidFill>
                  <a:srgbClr val="333333"/>
                </a:solidFill>
                <a:latin typeface="Consolas"/>
                <a:cs typeface="Consolas"/>
              </a:rPr>
              <a:t>#&gt;  year   (Intercept) 0.478</a:t>
            </a:r>
          </a:p>
          <a:p>
            <a:pPr algn="l">
              <a:lnSpc>
                <a:spcPts val="2000"/>
              </a:lnSpc>
            </a:pPr>
            <a:r>
              <a:rPr lang="en-US" sz="1600" dirty="0">
                <a:solidFill>
                  <a:srgbClr val="333333"/>
                </a:solidFill>
                <a:latin typeface="Consolas"/>
                <a:cs typeface="Consolas"/>
              </a:rPr>
              <a:t>#&gt; Number of obs: 23, groups:  year, 23</a:t>
            </a:r>
          </a:p>
          <a:p>
            <a:pPr algn="l">
              <a:lnSpc>
                <a:spcPts val="2000"/>
              </a:lnSpc>
            </a:pPr>
            <a:r>
              <a:rPr lang="en-US" sz="1600" dirty="0">
                <a:solidFill>
                  <a:srgbClr val="333333"/>
                </a:solidFill>
                <a:latin typeface="Consolas"/>
                <a:cs typeface="Consolas"/>
              </a:rPr>
              <a:t>#&gt; Fixed Effects:</a:t>
            </a:r>
          </a:p>
          <a:p>
            <a:pPr algn="l">
              <a:lnSpc>
                <a:spcPts val="2000"/>
              </a:lnSpc>
            </a:pPr>
            <a:r>
              <a:rPr lang="en-US" sz="1600" dirty="0">
                <a:solidFill>
                  <a:srgbClr val="333333"/>
                </a:solidFill>
                <a:latin typeface="Consolas"/>
                <a:cs typeface="Consolas"/>
              </a:rPr>
              <a:t>#&gt; (Intercept)         temp     rainfall</a:t>
            </a:r>
          </a:p>
          <a:p>
            <a:pPr algn="l">
              <a:lnSpc>
                <a:spcPts val="2000"/>
              </a:lnSpc>
            </a:pPr>
            <a:r>
              <a:rPr lang="en-US" sz="1600" dirty="0">
                <a:solidFill>
                  <a:srgbClr val="333333"/>
                </a:solidFill>
                <a:latin typeface="Consolas"/>
                <a:cs typeface="Consolas"/>
              </a:rPr>
              <a:t>#&gt;    2.478277    -0.026616    -0.008226</a:t>
            </a:r>
          </a:p>
        </p:txBody>
      </p:sp>
      <p:sp>
        <p:nvSpPr>
          <p:cNvPr id="904" name="PageNum"/>
          <p:cNvSpPr/>
          <p:nvPr/>
        </p:nvSpPr>
        <p:spPr>
          <a:xfrm>
            <a:off x="10604500" y="6324600"/>
            <a:ext cx="1206500" cy="304800"/>
          </a:xfrm>
          <a:prstGeom prst="rect">
            <a:avLst/>
          </a:prstGeom>
          <a:noFill/>
        </p:spPr>
        <p:txBody>
          <a:bodyPr wrap="none" lIns="0" tIns="0" rIns="0" bIns="0" anchor="ctr"/>
          <a:lstStyle/>
          <a:p>
            <a:pPr algn="r"/>
            <a:r>
              <a:rPr lang="en-US" sz="1400" dirty="0">
                <a:solidFill>
                  <a:srgbClr val="808080"/>
                </a:solidFill>
              </a:rPr>
              <a:t>291</a:t>
            </a:r>
          </a:p>
        </p:txBody>
      </p:sp>
    </p:spTree>
    <p:extLst>
      <p:ext uri="{BB962C8B-B14F-4D97-AF65-F5344CB8AC3E}">
        <p14:creationId xmlns:p14="http://schemas.microsoft.com/office/powerpoint/2010/main" val="7358197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terpillar (dot-and-line) plot of the estimated yearly random intercepts from the mixed model, from the R output labelled '$year'. The horizontal axis is the intercept deviation from the overall mean, running from about -1.0 to +1.3; each row is one year (years 1 to about 22). A blue dot marks each year's estimated random intercept and a horizontal line shows its confidence interval. Years are sorted from the highest intercept at the top (year 4, near +0.8) down to the lowest at the bottom (year 2, near -1.0). Most intervals overlap zero, showing how much the baseline response varies from year to year around the population mean.">
            <a:extLst>
              <a:ext uri="{FF2B5EF4-FFF2-40B4-BE49-F238E27FC236}">
                <a16:creationId xmlns:a16="http://schemas.microsoft.com/office/drawing/2014/main" id="{7EC840DE-74EB-9A64-2A0C-F3E4C394A337}"/>
              </a:ext>
            </a:extLst>
          </p:cNvPr>
          <p:cNvPicPr>
            <a:picLocks noChangeAspect="1"/>
          </p:cNvPicPr>
          <p:nvPr/>
        </p:nvPicPr>
        <p:blipFill>
          <a:blip r:embed="rId2"/>
          <a:stretch>
            <a:fillRect/>
          </a:stretch>
        </p:blipFill>
        <p:spPr>
          <a:xfrm>
            <a:off x="0" y="0"/>
            <a:ext cx="12192000" cy="6847930"/>
          </a:xfrm>
          <a:prstGeom prst="rect">
            <a:avLst/>
          </a:prstGeom>
        </p:spPr>
      </p:pic>
    </p:spTree>
    <p:extLst>
      <p:ext uri="{BB962C8B-B14F-4D97-AF65-F5344CB8AC3E}">
        <p14:creationId xmlns:p14="http://schemas.microsoft.com/office/powerpoint/2010/main" val="8178919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214099"/>
            <a:ext cx="12329327" cy="1143000"/>
          </a:xfrm>
        </p:spPr>
        <p:txBody>
          <a:bodyPr>
            <a:normAutofit/>
          </a:bodyPr>
          <a:lstStyle/>
          <a:p>
            <a:pPr algn="ctr" eaLnBrk="1" hangingPunct="1">
              <a:defRPr/>
            </a:pPr>
            <a:r>
              <a:rPr lang="en-US" altLang="en-US" sz="4000" dirty="0"/>
              <a:t>Example 2 – Nonlinear mixed model for length and age</a:t>
            </a:r>
            <a:endParaRPr lang="en-US" altLang="en-US" sz="2800" dirty="0"/>
          </a:p>
        </p:txBody>
      </p:sp>
      <p:sp>
        <p:nvSpPr>
          <p:cNvPr id="22531" name="Rectangle 8"/>
          <p:cNvSpPr>
            <a:spLocks noGrp="1" noChangeArrowheads="1"/>
          </p:cNvSpPr>
          <p:nvPr>
            <p:ph type="body" idx="1"/>
          </p:nvPr>
        </p:nvSpPr>
        <p:spPr>
          <a:xfrm>
            <a:off x="1524001" y="902923"/>
            <a:ext cx="9144000" cy="4953000"/>
          </a:xfrm>
        </p:spPr>
        <p:txBody>
          <a:bodyPr/>
          <a:lstStyle/>
          <a:p>
            <a:pPr eaLnBrk="1" hangingPunct="1">
              <a:defRPr/>
            </a:pPr>
            <a:r>
              <a:rPr lang="en-US" altLang="en-US" dirty="0"/>
              <a:t>We shall assume that:</a:t>
            </a:r>
          </a:p>
          <a:p>
            <a:pPr lvl="1" eaLnBrk="1" hangingPunct="1">
              <a:defRPr/>
            </a:pPr>
            <a:r>
              <a:rPr lang="en-US" altLang="en-US" dirty="0"/>
              <a:t>Growth follows a von </a:t>
            </a:r>
            <a:r>
              <a:rPr lang="en-US" altLang="en-US" dirty="0" err="1"/>
              <a:t>Bertalanffy</a:t>
            </a:r>
            <a:r>
              <a:rPr lang="en-US" altLang="en-US" dirty="0"/>
              <a:t> growth equation</a:t>
            </a:r>
          </a:p>
          <a:p>
            <a:pPr lvl="1" eaLnBrk="1" hangingPunct="1">
              <a:defRPr/>
            </a:pPr>
            <a:endParaRPr lang="en-US" altLang="en-US" dirty="0"/>
          </a:p>
          <a:p>
            <a:pPr lvl="1" eaLnBrk="1" hangingPunct="1">
              <a:defRPr/>
            </a:pPr>
            <a:endParaRPr lang="en-US" altLang="en-US" i="1" dirty="0"/>
          </a:p>
        </p:txBody>
      </p:sp>
      <p:pic>
        <p:nvPicPr>
          <p:cNvPr id="79876" name="Picture 1" descr="von Bertalanffy growth curve: Total Length in mm (y) versus Age (x, 0 to 12). Points scatter around a curve rising then leveling at asymptote L-infinity (dashed line); t0 marked at length zer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702375"/>
            <a:ext cx="4338638"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TextBox 79876"/>
          <p:cNvSpPr txBox="1"/>
          <p:nvPr/>
        </p:nvSpPr>
        <p:spPr>
          <a:xfrm>
            <a:off x="3445565" y="2144577"/>
            <a:ext cx="4991585" cy="369332"/>
          </a:xfrm>
          <a:prstGeom prst="rect">
            <a:avLst/>
          </a:prstGeom>
          <a:noFill/>
        </p:spPr>
        <p:txBody>
          <a:bodyPr wrap="square" lIns="0" tIns="0" rIns="0" bIns="0" anchor="ctr">
            <a:spAutoFit/>
          </a:bodyPr>
          <a:lstStyle/>
          <a:p>
            <a:r>
              <a:rPr sz="2400" dirty="0">
                <a:latin typeface="Cambria"/>
              </a:rPr>
              <a:t>ℓ</a:t>
            </a:r>
            <a:r>
              <a:rPr sz="2400" baseline="-25000" dirty="0" err="1">
                <a:latin typeface="Cambria"/>
              </a:rPr>
              <a:t>i,j</a:t>
            </a:r>
            <a:r>
              <a:rPr sz="2400" dirty="0">
                <a:latin typeface="Cambria"/>
              </a:rPr>
              <a:t> = ℓ</a:t>
            </a:r>
            <a:r>
              <a:rPr sz="2400" baseline="-25000" dirty="0">
                <a:latin typeface="Cambria"/>
              </a:rPr>
              <a:t>∞,</a:t>
            </a:r>
            <a:r>
              <a:rPr sz="2400" baseline="-25000" dirty="0" err="1">
                <a:latin typeface="Cambria"/>
              </a:rPr>
              <a:t>i</a:t>
            </a:r>
            <a:r>
              <a:rPr sz="2400" dirty="0">
                <a:latin typeface="Cambria"/>
              </a:rPr>
              <a:t>(1 − exp(−</a:t>
            </a:r>
            <a:r>
              <a:rPr sz="2400" dirty="0" err="1">
                <a:latin typeface="Cambria"/>
              </a:rPr>
              <a:t>κ</a:t>
            </a:r>
            <a:r>
              <a:rPr sz="2400" dirty="0">
                <a:latin typeface="Cambria"/>
              </a:rPr>
              <a:t>(</a:t>
            </a:r>
            <a:r>
              <a:rPr sz="2400" dirty="0" err="1">
                <a:latin typeface="Cambria"/>
              </a:rPr>
              <a:t>a</a:t>
            </a:r>
            <a:r>
              <a:rPr sz="2400" baseline="-25000" dirty="0" err="1">
                <a:latin typeface="Cambria"/>
              </a:rPr>
              <a:t>i,j</a:t>
            </a:r>
            <a:r>
              <a:rPr sz="2400" dirty="0">
                <a:latin typeface="Cambria"/>
              </a:rPr>
              <a:t> − t</a:t>
            </a:r>
            <a:r>
              <a:rPr sz="2400" baseline="-25000" dirty="0">
                <a:latin typeface="Cambria"/>
              </a:rPr>
              <a:t>0</a:t>
            </a:r>
            <a:r>
              <a:rPr sz="2400" dirty="0">
                <a:latin typeface="Cambria"/>
              </a:rPr>
              <a:t>))) + </a:t>
            </a:r>
            <a:r>
              <a:rPr sz="2400" dirty="0" err="1">
                <a:latin typeface="Cambria"/>
              </a:rPr>
              <a:t>ε</a:t>
            </a:r>
            <a:r>
              <a:rPr sz="2400" baseline="-25000" dirty="0" err="1">
                <a:latin typeface="Cambria"/>
              </a:rPr>
              <a:t>i,j</a:t>
            </a:r>
            <a:endParaRPr sz="2400" baseline="-25000" dirty="0">
              <a:latin typeface="Cambria"/>
            </a:endParaRPr>
          </a:p>
        </p:txBody>
      </p:sp>
    </p:spTree>
    <p:extLst>
      <p:ext uri="{BB962C8B-B14F-4D97-AF65-F5344CB8AC3E}">
        <p14:creationId xmlns:p14="http://schemas.microsoft.com/office/powerpoint/2010/main" val="184595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defRPr/>
            </a:pPr>
            <a:r>
              <a:rPr lang="en-US" altLang="en-US" dirty="0"/>
              <a:t>Three Options for Structured Data</a:t>
            </a:r>
          </a:p>
        </p:txBody>
      </p:sp>
      <p:sp>
        <p:nvSpPr>
          <p:cNvPr id="18435" name="Rectangle 3"/>
          <p:cNvSpPr>
            <a:spLocks noGrp="1" noChangeArrowheads="1"/>
          </p:cNvSpPr>
          <p:nvPr>
            <p:ph type="body" idx="1"/>
          </p:nvPr>
        </p:nvSpPr>
        <p:spPr>
          <a:xfrm>
            <a:off x="1159565" y="2107165"/>
            <a:ext cx="10041835" cy="4114800"/>
          </a:xfrm>
        </p:spPr>
        <p:txBody>
          <a:bodyPr/>
          <a:lstStyle/>
          <a:p>
            <a:pPr eaLnBrk="1" hangingPunct="1">
              <a:lnSpc>
                <a:spcPct val="90000"/>
              </a:lnSpc>
              <a:defRPr/>
            </a:pPr>
            <a:r>
              <a:rPr lang="en-US" altLang="en-US" dirty="0"/>
              <a:t>Your options are:</a:t>
            </a:r>
          </a:p>
          <a:p>
            <a:pPr lvl="1" eaLnBrk="1" hangingPunct="1">
              <a:lnSpc>
                <a:spcPct val="90000"/>
              </a:lnSpc>
              <a:defRPr/>
            </a:pPr>
            <a:r>
              <a:rPr lang="en-US" altLang="en-US" dirty="0"/>
              <a:t>1. </a:t>
            </a:r>
            <a:r>
              <a:rPr lang="en-US" altLang="en-US" dirty="0">
                <a:solidFill>
                  <a:srgbClr val="0070C0"/>
                </a:solidFill>
              </a:rPr>
              <a:t>Complete pooling</a:t>
            </a:r>
            <a:r>
              <a:rPr lang="en-US" altLang="en-US" dirty="0"/>
              <a:t>: Pool density estimates from all streams for analysis </a:t>
            </a:r>
          </a:p>
          <a:p>
            <a:pPr lvl="1" eaLnBrk="1" hangingPunct="1">
              <a:lnSpc>
                <a:spcPct val="90000"/>
              </a:lnSpc>
              <a:defRPr/>
            </a:pPr>
            <a:r>
              <a:rPr lang="en-US" altLang="en-US" dirty="0"/>
              <a:t>2. </a:t>
            </a:r>
            <a:r>
              <a:rPr lang="en-US" altLang="en-US" dirty="0">
                <a:solidFill>
                  <a:srgbClr val="0070C0"/>
                </a:solidFill>
              </a:rPr>
              <a:t>No pooling</a:t>
            </a:r>
            <a:r>
              <a:rPr lang="en-US" altLang="en-US" dirty="0"/>
              <a:t>: Include a factor for each stream. This will estimate a separate parameter for each stock.</a:t>
            </a:r>
          </a:p>
          <a:p>
            <a:pPr lvl="1" eaLnBrk="1" hangingPunct="1">
              <a:lnSpc>
                <a:spcPct val="90000"/>
              </a:lnSpc>
              <a:defRPr/>
            </a:pPr>
            <a:r>
              <a:rPr lang="en-US" altLang="en-US" dirty="0"/>
              <a:t>3. </a:t>
            </a:r>
            <a:r>
              <a:rPr lang="en-US" altLang="en-US" dirty="0">
                <a:solidFill>
                  <a:srgbClr val="0070C0"/>
                </a:solidFill>
              </a:rPr>
              <a:t>Partial pooling</a:t>
            </a:r>
            <a:r>
              <a:rPr lang="en-US" altLang="en-US" dirty="0"/>
              <a:t>: Model the factor as a random effect with some variance around the mean among streams. This separates variation within streams (j = 3 observations) and variation among streams (</a:t>
            </a:r>
            <a:r>
              <a:rPr lang="en-US" altLang="en-US" dirty="0" err="1"/>
              <a:t>i</a:t>
            </a:r>
            <a:r>
              <a:rPr lang="en-US" altLang="en-US" dirty="0"/>
              <a:t> = 6 streams)</a:t>
            </a:r>
          </a:p>
        </p:txBody>
      </p:sp>
    </p:spTree>
    <p:extLst>
      <p:ext uri="{BB962C8B-B14F-4D97-AF65-F5344CB8AC3E}">
        <p14:creationId xmlns:p14="http://schemas.microsoft.com/office/powerpoint/2010/main" val="295156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590800" y="43070"/>
            <a:ext cx="7793038" cy="1143000"/>
          </a:xfrm>
        </p:spPr>
        <p:txBody>
          <a:bodyPr/>
          <a:lstStyle/>
          <a:p>
            <a:pPr algn="ctr" eaLnBrk="1" hangingPunct="1">
              <a:defRPr/>
            </a:pPr>
            <a:r>
              <a:rPr lang="en-US" altLang="en-US" sz="4000" dirty="0"/>
              <a:t>Example – length and age</a:t>
            </a:r>
            <a:endParaRPr lang="en-US" altLang="en-US" sz="2800" dirty="0"/>
          </a:p>
        </p:txBody>
      </p:sp>
      <p:sp>
        <p:nvSpPr>
          <p:cNvPr id="22531" name="Rectangle 8"/>
          <p:cNvSpPr>
            <a:spLocks noGrp="1" noChangeArrowheads="1"/>
          </p:cNvSpPr>
          <p:nvPr>
            <p:ph type="body" idx="1"/>
          </p:nvPr>
        </p:nvSpPr>
        <p:spPr>
          <a:xfrm>
            <a:off x="1524000" y="1262270"/>
            <a:ext cx="9634330" cy="4953000"/>
          </a:xfrm>
        </p:spPr>
        <p:txBody>
          <a:bodyPr/>
          <a:lstStyle/>
          <a:p>
            <a:pPr eaLnBrk="1" hangingPunct="1">
              <a:defRPr/>
            </a:pPr>
            <a:r>
              <a:rPr lang="en-US" altLang="en-US" dirty="0"/>
              <a:t>We shall assume that:</a:t>
            </a:r>
          </a:p>
          <a:p>
            <a:pPr lvl="1" eaLnBrk="1" hangingPunct="1">
              <a:defRPr/>
            </a:pPr>
            <a:r>
              <a:rPr lang="en-US" altLang="en-US" dirty="0"/>
              <a:t>Growth follows a von </a:t>
            </a:r>
            <a:r>
              <a:rPr lang="en-US" altLang="en-US" dirty="0" err="1"/>
              <a:t>Bertalanffy</a:t>
            </a:r>
            <a:r>
              <a:rPr lang="en-US" altLang="en-US" dirty="0"/>
              <a:t> growth equation</a:t>
            </a:r>
          </a:p>
          <a:p>
            <a:pPr lvl="1" eaLnBrk="1" hangingPunct="1">
              <a:defRPr/>
            </a:pPr>
            <a:endParaRPr lang="en-US" altLang="en-US" dirty="0"/>
          </a:p>
          <a:p>
            <a:pPr lvl="1" eaLnBrk="1" hangingPunct="1">
              <a:defRPr/>
            </a:pPr>
            <a:endParaRPr lang="en-US" altLang="en-US" i="1" dirty="0"/>
          </a:p>
          <a:p>
            <a:pPr lvl="1" eaLnBrk="1" hangingPunct="1">
              <a:defRPr/>
            </a:pPr>
            <a:r>
              <a:rPr lang="en-US" altLang="en-US" i="1" dirty="0"/>
              <a:t>t</a:t>
            </a:r>
            <a:r>
              <a:rPr lang="en-US" altLang="en-US" baseline="-25000" dirty="0"/>
              <a:t>0</a:t>
            </a:r>
            <a:r>
              <a:rPr lang="en-US" altLang="en-US" dirty="0"/>
              <a:t> and κ are the same for all animals in the population while the asymptotic size differs among individuals.</a:t>
            </a:r>
          </a:p>
          <a:p>
            <a:pPr lvl="1" eaLnBrk="1" hangingPunct="1">
              <a:defRPr/>
            </a:pPr>
            <a:endParaRPr lang="en-US" altLang="en-US" dirty="0">
              <a:sym typeface="Symbol" charset="2"/>
            </a:endParaRPr>
          </a:p>
          <a:p>
            <a:pPr lvl="1" eaLnBrk="1" hangingPunct="1">
              <a:defRPr/>
            </a:pPr>
            <a:r>
              <a:rPr lang="en-US" altLang="en-US" dirty="0">
                <a:sym typeface="Symbol" charset="2"/>
              </a:rPr>
              <a:t>There is normally distributed error.</a:t>
            </a:r>
          </a:p>
          <a:p>
            <a:pPr lvl="1" eaLnBrk="1" hangingPunct="1">
              <a:defRPr/>
            </a:pPr>
            <a:endParaRPr lang="en-US" altLang="en-US" dirty="0">
              <a:sym typeface="Symbol" charset="2"/>
            </a:endParaRPr>
          </a:p>
          <a:p>
            <a:pPr lvl="1" eaLnBrk="1" hangingPunct="1">
              <a:defRPr/>
            </a:pPr>
            <a:r>
              <a:rPr lang="en-US" altLang="en-US" dirty="0"/>
              <a:t>R can be used to fit non-linear mixed effects models (function </a:t>
            </a:r>
            <a:r>
              <a:rPr lang="en-US" altLang="en-US" i="1" dirty="0" err="1"/>
              <a:t>nlme</a:t>
            </a:r>
            <a:r>
              <a:rPr lang="en-US" altLang="en-US" dirty="0"/>
              <a:t>). </a:t>
            </a:r>
          </a:p>
          <a:p>
            <a:pPr lvl="1" eaLnBrk="1" hangingPunct="1">
              <a:defRPr/>
            </a:pPr>
            <a:endParaRPr lang="en-US" altLang="en-US" dirty="0">
              <a:sym typeface="Symbol" charset="2"/>
            </a:endParaRPr>
          </a:p>
        </p:txBody>
      </p:sp>
      <p:sp>
        <p:nvSpPr>
          <p:cNvPr id="22532" name="TextBox 22531"/>
          <p:cNvSpPr txBox="1"/>
          <p:nvPr/>
        </p:nvSpPr>
        <p:spPr>
          <a:xfrm>
            <a:off x="3604592" y="2342390"/>
            <a:ext cx="4461498" cy="369332"/>
          </a:xfrm>
          <a:prstGeom prst="rect">
            <a:avLst/>
          </a:prstGeom>
          <a:noFill/>
        </p:spPr>
        <p:txBody>
          <a:bodyPr wrap="square" lIns="0" tIns="0" rIns="0" bIns="0" anchor="ctr">
            <a:spAutoFit/>
          </a:bodyPr>
          <a:lstStyle/>
          <a:p>
            <a:r>
              <a:rPr sz="2400" dirty="0">
                <a:latin typeface="Cambria"/>
              </a:rPr>
              <a:t>ℓ</a:t>
            </a:r>
            <a:r>
              <a:rPr sz="2400" baseline="-25000" dirty="0" err="1">
                <a:latin typeface="Cambria"/>
              </a:rPr>
              <a:t>i,j</a:t>
            </a:r>
            <a:r>
              <a:rPr sz="2400" dirty="0">
                <a:latin typeface="Cambria"/>
              </a:rPr>
              <a:t> = ℓ</a:t>
            </a:r>
            <a:r>
              <a:rPr sz="2400" baseline="-25000" dirty="0">
                <a:latin typeface="Cambria"/>
              </a:rPr>
              <a:t>∞,</a:t>
            </a:r>
            <a:r>
              <a:rPr sz="2400" baseline="-25000" dirty="0" err="1">
                <a:latin typeface="Cambria"/>
              </a:rPr>
              <a:t>i</a:t>
            </a:r>
            <a:r>
              <a:rPr sz="2400" dirty="0">
                <a:latin typeface="Cambria"/>
              </a:rPr>
              <a:t>(1 − exp(−</a:t>
            </a:r>
            <a:r>
              <a:rPr sz="2400" dirty="0" err="1">
                <a:latin typeface="Cambria"/>
              </a:rPr>
              <a:t>κ</a:t>
            </a:r>
            <a:r>
              <a:rPr sz="2400" dirty="0">
                <a:latin typeface="Cambria"/>
              </a:rPr>
              <a:t>(</a:t>
            </a:r>
            <a:r>
              <a:rPr sz="2400" dirty="0" err="1">
                <a:latin typeface="Cambria"/>
              </a:rPr>
              <a:t>a</a:t>
            </a:r>
            <a:r>
              <a:rPr sz="2400" baseline="-25000" dirty="0" err="1">
                <a:latin typeface="Cambria"/>
              </a:rPr>
              <a:t>i,j</a:t>
            </a:r>
            <a:r>
              <a:rPr sz="2400" dirty="0">
                <a:latin typeface="Cambria"/>
              </a:rPr>
              <a:t> − t</a:t>
            </a:r>
            <a:r>
              <a:rPr sz="2400" baseline="-25000" dirty="0">
                <a:latin typeface="Cambria"/>
              </a:rPr>
              <a:t>0</a:t>
            </a:r>
            <a:r>
              <a:rPr sz="2400" dirty="0">
                <a:latin typeface="Cambria"/>
              </a:rPr>
              <a:t>))) + </a:t>
            </a:r>
            <a:r>
              <a:rPr sz="2400" dirty="0" err="1">
                <a:latin typeface="Cambria"/>
              </a:rPr>
              <a:t>ε</a:t>
            </a:r>
            <a:r>
              <a:rPr sz="2400" baseline="-25000" dirty="0" err="1">
                <a:latin typeface="Cambria"/>
              </a:rPr>
              <a:t>i,j</a:t>
            </a:r>
            <a:endParaRPr sz="2400" baseline="-25000" dirty="0">
              <a:latin typeface="Cambria"/>
            </a:endParaRPr>
          </a:p>
        </p:txBody>
      </p:sp>
    </p:spTree>
    <p:extLst>
      <p:ext uri="{BB962C8B-B14F-4D97-AF65-F5344CB8AC3E}">
        <p14:creationId xmlns:p14="http://schemas.microsoft.com/office/powerpoint/2010/main" val="221561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38400" y="-273050"/>
            <a:ext cx="7793038" cy="1143000"/>
          </a:xfrm>
        </p:spPr>
        <p:txBody>
          <a:bodyPr/>
          <a:lstStyle/>
          <a:p>
            <a:pPr algn="ctr" eaLnBrk="1" hangingPunct="1">
              <a:defRPr/>
            </a:pPr>
            <a:r>
              <a:rPr lang="en-US" altLang="en-US" sz="4000" dirty="0"/>
              <a:t>Example – length and age</a:t>
            </a:r>
            <a:endParaRPr lang="en-US" altLang="en-US" sz="2800" dirty="0"/>
          </a:p>
        </p:txBody>
      </p:sp>
      <p:sp>
        <p:nvSpPr>
          <p:cNvPr id="83975" name="Text Box 12"/>
          <p:cNvSpPr txBox="1">
            <a:spLocks noChangeArrowheads="1"/>
          </p:cNvSpPr>
          <p:nvPr/>
        </p:nvSpPr>
        <p:spPr bwMode="auto">
          <a:xfrm>
            <a:off x="595187" y="2879642"/>
            <a:ext cx="3162404"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The response variable</a:t>
            </a:r>
          </a:p>
        </p:txBody>
      </p:sp>
      <p:sp>
        <p:nvSpPr>
          <p:cNvPr id="83976" name="Text Box 13"/>
          <p:cNvSpPr txBox="1">
            <a:spLocks noChangeArrowheads="1"/>
          </p:cNvSpPr>
          <p:nvPr/>
        </p:nvSpPr>
        <p:spPr bwMode="auto">
          <a:xfrm>
            <a:off x="2918427" y="3758501"/>
            <a:ext cx="2683491"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The random effect</a:t>
            </a:r>
          </a:p>
        </p:txBody>
      </p:sp>
      <p:sp>
        <p:nvSpPr>
          <p:cNvPr id="83977" name="Text Box 14"/>
          <p:cNvSpPr txBox="1">
            <a:spLocks noChangeArrowheads="1"/>
          </p:cNvSpPr>
          <p:nvPr/>
        </p:nvSpPr>
        <p:spPr bwMode="auto">
          <a:xfrm>
            <a:off x="7262141" y="3032000"/>
            <a:ext cx="2436564"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The fixed effects</a:t>
            </a:r>
          </a:p>
        </p:txBody>
      </p:sp>
      <p:sp>
        <p:nvSpPr>
          <p:cNvPr id="83978" name="Line 15"/>
          <p:cNvSpPr>
            <a:spLocks noChangeShapeType="1"/>
          </p:cNvSpPr>
          <p:nvPr/>
        </p:nvSpPr>
        <p:spPr bwMode="auto">
          <a:xfrm flipV="1">
            <a:off x="2301933" y="2452532"/>
            <a:ext cx="99060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3979" name="Line 16"/>
          <p:cNvSpPr>
            <a:spLocks noChangeShapeType="1"/>
          </p:cNvSpPr>
          <p:nvPr/>
        </p:nvSpPr>
        <p:spPr bwMode="auto">
          <a:xfrm flipV="1">
            <a:off x="4290991" y="2498311"/>
            <a:ext cx="152400" cy="1219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3980" name="Line 17"/>
          <p:cNvSpPr>
            <a:spLocks noChangeShapeType="1"/>
          </p:cNvSpPr>
          <p:nvPr/>
        </p:nvSpPr>
        <p:spPr bwMode="auto">
          <a:xfrm flipH="1" flipV="1">
            <a:off x="6096000" y="2420425"/>
            <a:ext cx="1676400" cy="609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3981" name="Text Box 18"/>
          <p:cNvSpPr txBox="1">
            <a:spLocks noChangeArrowheads="1"/>
          </p:cNvSpPr>
          <p:nvPr/>
        </p:nvSpPr>
        <p:spPr bwMode="auto">
          <a:xfrm>
            <a:off x="6252570" y="4062385"/>
            <a:ext cx="2019142"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The covariate</a:t>
            </a:r>
          </a:p>
        </p:txBody>
      </p:sp>
      <p:sp>
        <p:nvSpPr>
          <p:cNvPr id="83982" name="Line 19"/>
          <p:cNvSpPr>
            <a:spLocks noChangeShapeType="1"/>
          </p:cNvSpPr>
          <p:nvPr/>
        </p:nvSpPr>
        <p:spPr bwMode="auto">
          <a:xfrm flipH="1" flipV="1">
            <a:off x="6433778" y="2573458"/>
            <a:ext cx="457200" cy="1447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3983" name="Line 20"/>
          <p:cNvSpPr>
            <a:spLocks noChangeShapeType="1"/>
          </p:cNvSpPr>
          <p:nvPr/>
        </p:nvSpPr>
        <p:spPr bwMode="auto">
          <a:xfrm flipH="1" flipV="1">
            <a:off x="7075488" y="2406752"/>
            <a:ext cx="990600" cy="609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3984" name="TextBox 83983"/>
          <p:cNvSpPr txBox="1"/>
          <p:nvPr/>
        </p:nvSpPr>
        <p:spPr>
          <a:xfrm>
            <a:off x="3578088" y="2037420"/>
            <a:ext cx="4488000" cy="369332"/>
          </a:xfrm>
          <a:prstGeom prst="rect">
            <a:avLst/>
          </a:prstGeom>
          <a:noFill/>
        </p:spPr>
        <p:txBody>
          <a:bodyPr wrap="square" lIns="0" tIns="0" rIns="0" bIns="0" anchor="ctr">
            <a:spAutoFit/>
          </a:bodyPr>
          <a:lstStyle/>
          <a:p>
            <a:r>
              <a:rPr sz="2400">
                <a:latin typeface="Cambria"/>
              </a:rPr>
              <a:t>ℓ</a:t>
            </a:r>
            <a:r>
              <a:rPr sz="2400" baseline="-25000">
                <a:latin typeface="Cambria"/>
              </a:rPr>
              <a:t>i,j</a:t>
            </a:r>
            <a:r>
              <a:rPr sz="2400">
                <a:latin typeface="Cambria"/>
              </a:rPr>
              <a:t> = ℓ</a:t>
            </a:r>
            <a:r>
              <a:rPr sz="2400" baseline="-25000">
                <a:latin typeface="Cambria"/>
              </a:rPr>
              <a:t>∞,i</a:t>
            </a:r>
            <a:r>
              <a:rPr sz="2400">
                <a:latin typeface="Cambria"/>
              </a:rPr>
              <a:t>(1 − exp(−κ(a</a:t>
            </a:r>
            <a:r>
              <a:rPr sz="2400" baseline="-25000">
                <a:latin typeface="Cambria"/>
              </a:rPr>
              <a:t>i,j</a:t>
            </a:r>
            <a:r>
              <a:rPr sz="2400">
                <a:latin typeface="Cambria"/>
              </a:rPr>
              <a:t> − t</a:t>
            </a:r>
            <a:r>
              <a:rPr sz="2400" baseline="-25000">
                <a:latin typeface="Cambria"/>
              </a:rPr>
              <a:t>0</a:t>
            </a:r>
            <a:r>
              <a:rPr sz="2400">
                <a:latin typeface="Cambria"/>
              </a:rPr>
              <a:t>))) + ε</a:t>
            </a:r>
            <a:r>
              <a:rPr sz="2400" baseline="-25000">
                <a:latin typeface="Cambria"/>
              </a:rPr>
              <a:t>i,j</a:t>
            </a:r>
          </a:p>
        </p:txBody>
      </p:sp>
      <p:sp>
        <p:nvSpPr>
          <p:cNvPr id="2" name="Text Box 13">
            <a:extLst>
              <a:ext uri="{FF2B5EF4-FFF2-40B4-BE49-F238E27FC236}">
                <a16:creationId xmlns:a16="http://schemas.microsoft.com/office/drawing/2014/main" id="{6735AA1C-782D-6A34-CE70-C335F277F513}"/>
              </a:ext>
            </a:extLst>
          </p:cNvPr>
          <p:cNvSpPr txBox="1">
            <a:spLocks noChangeArrowheads="1"/>
          </p:cNvSpPr>
          <p:nvPr/>
        </p:nvSpPr>
        <p:spPr bwMode="auto">
          <a:xfrm>
            <a:off x="9173453" y="1098061"/>
            <a:ext cx="2683491" cy="46166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dirty="0"/>
              <a:t>Residual variation</a:t>
            </a:r>
          </a:p>
        </p:txBody>
      </p:sp>
      <p:sp>
        <p:nvSpPr>
          <p:cNvPr id="3" name="Line 16">
            <a:extLst>
              <a:ext uri="{FF2B5EF4-FFF2-40B4-BE49-F238E27FC236}">
                <a16:creationId xmlns:a16="http://schemas.microsoft.com/office/drawing/2014/main" id="{72E21257-D116-9370-BA07-414556AEF6C2}"/>
              </a:ext>
            </a:extLst>
          </p:cNvPr>
          <p:cNvSpPr>
            <a:spLocks noChangeShapeType="1"/>
          </p:cNvSpPr>
          <p:nvPr/>
        </p:nvSpPr>
        <p:spPr bwMode="auto">
          <a:xfrm flipH="1">
            <a:off x="7885114" y="1548722"/>
            <a:ext cx="2683493" cy="48869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906666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(Background)</a:t>
            </a:r>
          </a:p>
        </p:txBody>
      </p:sp>
      <p:sp>
        <p:nvSpPr>
          <p:cNvPr id="30723" name="Rectangle 3"/>
          <p:cNvSpPr>
            <a:spLocks noGrp="1" noChangeArrowheads="1"/>
          </p:cNvSpPr>
          <p:nvPr>
            <p:ph type="body" idx="1"/>
          </p:nvPr>
        </p:nvSpPr>
        <p:spPr>
          <a:xfrm>
            <a:off x="1905000" y="2017714"/>
            <a:ext cx="8574088" cy="3316287"/>
          </a:xfrm>
        </p:spPr>
        <p:txBody>
          <a:bodyPr/>
          <a:lstStyle/>
          <a:p>
            <a:pPr eaLnBrk="1" hangingPunct="1">
              <a:defRPr/>
            </a:pPr>
            <a:r>
              <a:rPr lang="en-US" altLang="en-US"/>
              <a:t>We have 10 subjects (animals).</a:t>
            </a:r>
          </a:p>
          <a:p>
            <a:pPr eaLnBrk="1" hangingPunct="1">
              <a:defRPr/>
            </a:pPr>
            <a:r>
              <a:rPr lang="en-US" altLang="en-US" dirty="0"/>
              <a:t>Each animal is measured 10 times between age 1 and age 10.</a:t>
            </a:r>
          </a:p>
          <a:p>
            <a:pPr eaLnBrk="1" hangingPunct="1">
              <a:defRPr/>
            </a:pPr>
            <a:r>
              <a:rPr lang="en-US" altLang="en-US" dirty="0"/>
              <a:t>Growth follows a von </a:t>
            </a:r>
            <a:r>
              <a:rPr lang="en-US" altLang="en-US" dirty="0" err="1"/>
              <a:t>Bertalanffy</a:t>
            </a:r>
            <a:r>
              <a:rPr lang="en-US" altLang="en-US" dirty="0"/>
              <a:t> growth equation where the asymptotic size is subject-specific and the growth rate and age at zero size are the same across subjects.</a:t>
            </a:r>
          </a:p>
        </p:txBody>
      </p:sp>
    </p:spTree>
    <p:extLst>
      <p:ext uri="{BB962C8B-B14F-4D97-AF65-F5344CB8AC3E}">
        <p14:creationId xmlns:p14="http://schemas.microsoft.com/office/powerpoint/2010/main" val="1462988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14600" y="130175"/>
            <a:ext cx="7793038" cy="1143000"/>
          </a:xfrm>
        </p:spPr>
        <p:txBody>
          <a:bodyPr>
            <a:normAutofit fontScale="90000"/>
          </a:bodyPr>
          <a:lstStyle/>
          <a:p>
            <a:pPr algn="ctr" eaLnBrk="1" hangingPunct="1">
              <a:defRPr/>
            </a:pPr>
            <a:r>
              <a:rPr lang="en-US" altLang="en-US" sz="4000"/>
              <a:t>Fitting Length and Age Data</a:t>
            </a:r>
            <a:br>
              <a:rPr lang="en-US" altLang="en-US" sz="4000"/>
            </a:br>
            <a:r>
              <a:rPr lang="en-US" altLang="en-US" sz="4000"/>
              <a:t>(The basic data)</a:t>
            </a:r>
          </a:p>
        </p:txBody>
      </p:sp>
      <p:pic>
        <p:nvPicPr>
          <p:cNvPr id="88067" name="Picture 10" descr="Scatterplot of the length-and-age data (Total Length versus Age) for the growth model where asymptotic size L-infinity varies by individual; vector graphic could not be rendered for exact val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300" y="1520826"/>
            <a:ext cx="5219700" cy="521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Box 1"/>
          <p:cNvSpPr txBox="1">
            <a:spLocks noChangeArrowheads="1"/>
          </p:cNvSpPr>
          <p:nvPr/>
        </p:nvSpPr>
        <p:spPr bwMode="auto">
          <a:xfrm>
            <a:off x="8382000" y="2362201"/>
            <a:ext cx="23939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spcBef>
                <a:spcPct val="0"/>
              </a:spcBef>
              <a:buClrTx/>
              <a:buSzTx/>
              <a:buFontTx/>
              <a:buNone/>
            </a:pPr>
            <a:r>
              <a:rPr lang="en-US" altLang="en-US" sz="1800"/>
              <a:t>Let L-inf (saturation) vary by individual</a:t>
            </a:r>
          </a:p>
        </p:txBody>
      </p:sp>
    </p:spTree>
    <p:extLst>
      <p:ext uri="{BB962C8B-B14F-4D97-AF65-F5344CB8AC3E}">
        <p14:creationId xmlns:p14="http://schemas.microsoft.com/office/powerpoint/2010/main" val="1831194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(Standard non-linear model-I)</a:t>
            </a:r>
          </a:p>
        </p:txBody>
      </p:sp>
      <p:sp>
        <p:nvSpPr>
          <p:cNvPr id="90114" name="Rectangle 6"/>
          <p:cNvSpPr>
            <a:spLocks noChangeArrowheads="1"/>
          </p:cNvSpPr>
          <p:nvPr/>
        </p:nvSpPr>
        <p:spPr bwMode="auto">
          <a:xfrm>
            <a:off x="1875388" y="2209800"/>
            <a:ext cx="62552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1400" b="1"/>
              <a:t>lm1 &lt;- nls(formula=Length~Linf*(1-exp(-1*Kappa*(Age-Tzero))),</a:t>
            </a:r>
          </a:p>
          <a:p>
            <a:pPr algn="ctr" eaLnBrk="1" hangingPunct="1">
              <a:spcBef>
                <a:spcPct val="0"/>
              </a:spcBef>
              <a:buClrTx/>
              <a:buSzTx/>
              <a:buFontTx/>
              <a:buNone/>
            </a:pPr>
            <a:r>
              <a:rPr lang="en-US" altLang="en-US" sz="1400" b="1"/>
              <a:t>data=AgeLen, start=c(Linf=100,Kappa=0.2,Tzero=0))</a:t>
            </a:r>
          </a:p>
        </p:txBody>
      </p:sp>
      <p:sp>
        <p:nvSpPr>
          <p:cNvPr id="90115" name="Text Box 7"/>
          <p:cNvSpPr txBox="1">
            <a:spLocks noChangeArrowheads="1"/>
          </p:cNvSpPr>
          <p:nvPr/>
        </p:nvSpPr>
        <p:spPr bwMode="auto">
          <a:xfrm>
            <a:off x="1875388" y="3449096"/>
            <a:ext cx="396547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eaLnBrk="1" hangingPunct="1">
              <a:spcBef>
                <a:spcPct val="0"/>
              </a:spcBef>
              <a:buClrTx/>
              <a:buSzTx/>
              <a:buFontTx/>
              <a:buNone/>
            </a:pPr>
            <a:r>
              <a:rPr lang="en-US" altLang="en-US" sz="2400" dirty="0"/>
              <a:t>There is evidence in the </a:t>
            </a:r>
          </a:p>
          <a:p>
            <a:pPr eaLnBrk="1" hangingPunct="1">
              <a:spcBef>
                <a:spcPct val="0"/>
              </a:spcBef>
              <a:buClrTx/>
              <a:buSzTx/>
              <a:buFontTx/>
              <a:buNone/>
            </a:pPr>
            <a:r>
              <a:rPr lang="en-US" altLang="en-US" sz="2400" dirty="0"/>
              <a:t>residuals for model-</a:t>
            </a:r>
          </a:p>
          <a:p>
            <a:pPr eaLnBrk="1" hangingPunct="1">
              <a:spcBef>
                <a:spcPct val="0"/>
              </a:spcBef>
              <a:buClrTx/>
              <a:buSzTx/>
              <a:buFontTx/>
              <a:buNone/>
            </a:pPr>
            <a:r>
              <a:rPr lang="en-US" altLang="en-US" sz="2400" dirty="0" err="1"/>
              <a:t>mispecification</a:t>
            </a:r>
            <a:r>
              <a:rPr lang="en-US" altLang="en-US" sz="2400" dirty="0"/>
              <a:t>. This is</a:t>
            </a:r>
          </a:p>
          <a:p>
            <a:pPr eaLnBrk="1" hangingPunct="1">
              <a:spcBef>
                <a:spcPct val="0"/>
              </a:spcBef>
              <a:buClrTx/>
              <a:buSzTx/>
              <a:buFontTx/>
              <a:buNone/>
            </a:pPr>
            <a:r>
              <a:rPr lang="en-US" altLang="en-US" sz="2400" dirty="0"/>
              <a:t>not heteroscedastic errors </a:t>
            </a:r>
          </a:p>
          <a:p>
            <a:pPr eaLnBrk="1" hangingPunct="1">
              <a:spcBef>
                <a:spcPct val="0"/>
              </a:spcBef>
              <a:buClrTx/>
              <a:buSzTx/>
              <a:buFontTx/>
              <a:buChar char="-"/>
            </a:pPr>
            <a:r>
              <a:rPr lang="en-US" altLang="en-US" sz="2400" dirty="0"/>
              <a:t>rather it is correlation </a:t>
            </a:r>
          </a:p>
          <a:p>
            <a:pPr eaLnBrk="1" hangingPunct="1">
              <a:spcBef>
                <a:spcPct val="0"/>
              </a:spcBef>
              <a:buClrTx/>
              <a:buSzTx/>
              <a:buFontTx/>
              <a:buNone/>
            </a:pPr>
            <a:r>
              <a:rPr lang="en-US" altLang="en-US" sz="2400" dirty="0"/>
              <a:t>among observations for the </a:t>
            </a:r>
          </a:p>
          <a:p>
            <a:pPr eaLnBrk="1" hangingPunct="1">
              <a:spcBef>
                <a:spcPct val="0"/>
              </a:spcBef>
              <a:buClrTx/>
              <a:buSzTx/>
              <a:buFontTx/>
              <a:buNone/>
            </a:pPr>
            <a:r>
              <a:rPr lang="en-US" altLang="en-US" sz="2400" dirty="0"/>
              <a:t>same animal.</a:t>
            </a:r>
          </a:p>
        </p:txBody>
      </p:sp>
      <p:pic>
        <p:nvPicPr>
          <p:cNvPr id="90116" name="Picture 9" descr="Residual diagnostic plot from the standard nonlinear least-squares von Bertalanffy fit, showing model misspecification from within-animal correlation rather than heteroscedasticity; vector graphic could not be rendered for exact val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760664"/>
            <a:ext cx="4103688" cy="409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603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(Standard non-linear model-II)</a:t>
            </a:r>
          </a:p>
        </p:txBody>
      </p:sp>
      <p:sp>
        <p:nvSpPr>
          <p:cNvPr id="92162" name="Rectangle 7"/>
          <p:cNvSpPr>
            <a:spLocks noChangeArrowheads="1"/>
          </p:cNvSpPr>
          <p:nvPr/>
        </p:nvSpPr>
        <p:spPr bwMode="auto">
          <a:xfrm>
            <a:off x="1752600" y="2133601"/>
            <a:ext cx="7488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1800" b="1" dirty="0"/>
              <a:t>boxplot(split(residuals(lm1),</a:t>
            </a:r>
            <a:r>
              <a:rPr lang="en-US" altLang="en-US" sz="1800" b="1" dirty="0" err="1"/>
              <a:t>AgeLen$Subject</a:t>
            </a:r>
            <a:r>
              <a:rPr lang="en-US" altLang="en-US" sz="1800" b="1" dirty="0"/>
              <a:t>),</a:t>
            </a:r>
            <a:r>
              <a:rPr lang="en-US" altLang="en-US" sz="1800" b="1" dirty="0" err="1"/>
              <a:t>ylab</a:t>
            </a:r>
            <a:r>
              <a:rPr lang="en-US" altLang="en-US" sz="1800" b="1" dirty="0"/>
              <a:t>="Residual",</a:t>
            </a:r>
          </a:p>
        </p:txBody>
      </p:sp>
      <p:sp>
        <p:nvSpPr>
          <p:cNvPr id="92163" name="Rectangle 8"/>
          <p:cNvSpPr>
            <a:spLocks noChangeArrowheads="1"/>
          </p:cNvSpPr>
          <p:nvPr/>
        </p:nvSpPr>
        <p:spPr bwMode="auto">
          <a:xfrm>
            <a:off x="1812926" y="2438401"/>
            <a:ext cx="3292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000" b="1"/>
              <a:t>xlab="Subject",csi=0.2)</a:t>
            </a:r>
          </a:p>
        </p:txBody>
      </p:sp>
      <p:pic>
        <p:nvPicPr>
          <p:cNvPr id="92164" name="Picture 10" descr="Boxplots of residuals by Subject from the standard nonlinear fit. Residual medians shift from about -8 to +8 across subjects, showing within-animal correlation the model mis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444750"/>
            <a:ext cx="4419600" cy="441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24842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838200" y="60668"/>
            <a:ext cx="10515600" cy="1325563"/>
          </a:xfrm>
        </p:spPr>
        <p:txBody>
          <a:bodyPr/>
          <a:lstStyle/>
          <a:p>
            <a:pPr algn="ctr" eaLnBrk="1" hangingPunct="1">
              <a:defRPr/>
            </a:pPr>
            <a:r>
              <a:rPr lang="en-US" altLang="en-US" dirty="0"/>
              <a:t>The NLME Function-I</a:t>
            </a:r>
          </a:p>
        </p:txBody>
      </p:sp>
      <p:sp>
        <p:nvSpPr>
          <p:cNvPr id="55299" name="Rectangle 3"/>
          <p:cNvSpPr>
            <a:spLocks noGrp="1" noChangeArrowheads="1"/>
          </p:cNvSpPr>
          <p:nvPr>
            <p:ph type="body" idx="1"/>
          </p:nvPr>
        </p:nvSpPr>
        <p:spPr>
          <a:xfrm>
            <a:off x="149087" y="1524000"/>
            <a:ext cx="12042913" cy="4518026"/>
          </a:xfrm>
        </p:spPr>
        <p:txBody>
          <a:bodyPr/>
          <a:lstStyle/>
          <a:p>
            <a:pPr eaLnBrk="1" hangingPunct="1">
              <a:defRPr/>
            </a:pPr>
            <a:r>
              <a:rPr lang="en-US" altLang="en-US" sz="2400" dirty="0"/>
              <a:t>The NLME function has several options:</a:t>
            </a:r>
          </a:p>
          <a:p>
            <a:pPr eaLnBrk="1" hangingPunct="1">
              <a:buFont typeface="Wingdings" charset="2"/>
              <a:buNone/>
              <a:defRPr/>
            </a:pPr>
            <a:endParaRPr lang="en-US" altLang="en-US" sz="1600" b="1" dirty="0"/>
          </a:p>
          <a:p>
            <a:pPr eaLnBrk="1" hangingPunct="1">
              <a:buFont typeface="Wingdings" charset="2"/>
              <a:buNone/>
              <a:defRPr/>
            </a:pPr>
            <a:r>
              <a:rPr lang="en-US" altLang="en-US" sz="1800" b="1" dirty="0" err="1"/>
              <a:t>nlme</a:t>
            </a:r>
            <a:r>
              <a:rPr lang="en-US" altLang="en-US" sz="1800" b="1" dirty="0"/>
              <a:t>(model, data, fixed, random, groups, start, correlation, weights, subset, </a:t>
            </a:r>
            <a:r>
              <a:rPr lang="en-US" altLang="en-US" sz="1800" b="1" dirty="0" err="1"/>
              <a:t>method,na.action,naPattern</a:t>
            </a:r>
            <a:r>
              <a:rPr lang="en-US" altLang="en-US" sz="1800" b="1" dirty="0"/>
              <a:t>, </a:t>
            </a:r>
            <a:r>
              <a:rPr lang="en-US" altLang="en-US" sz="1800" b="1" dirty="0" err="1"/>
              <a:t>control,verbose</a:t>
            </a:r>
            <a:r>
              <a:rPr lang="en-US" altLang="en-US" sz="1800" b="1" dirty="0"/>
              <a:t>) </a:t>
            </a:r>
          </a:p>
          <a:p>
            <a:pPr eaLnBrk="1" hangingPunct="1">
              <a:buFont typeface="Wingdings" charset="2"/>
              <a:buNone/>
              <a:defRPr/>
            </a:pPr>
            <a:endParaRPr lang="en-US" altLang="en-US" sz="1600" b="1" dirty="0"/>
          </a:p>
          <a:p>
            <a:pPr eaLnBrk="1" hangingPunct="1">
              <a:defRPr/>
            </a:pPr>
            <a:r>
              <a:rPr lang="en-US" altLang="en-US" sz="2400" dirty="0">
                <a:solidFill>
                  <a:schemeClr val="hlink"/>
                </a:solidFill>
              </a:rPr>
              <a:t>model</a:t>
            </a:r>
            <a:r>
              <a:rPr lang="en-US" altLang="en-US" sz="2400" dirty="0"/>
              <a:t>: “response ~ </a:t>
            </a:r>
            <a:r>
              <a:rPr lang="en-US" altLang="en-US" sz="2400" dirty="0" err="1"/>
              <a:t>fn</a:t>
            </a:r>
            <a:r>
              <a:rPr lang="en-US" altLang="en-US" sz="2400" dirty="0"/>
              <a:t>(fixed effects)” </a:t>
            </a:r>
          </a:p>
          <a:p>
            <a:pPr eaLnBrk="1" hangingPunct="1">
              <a:defRPr/>
            </a:pPr>
            <a:endParaRPr lang="en-US" altLang="en-US" sz="2400" dirty="0">
              <a:solidFill>
                <a:schemeClr val="hlink"/>
              </a:solidFill>
            </a:endParaRPr>
          </a:p>
          <a:p>
            <a:pPr eaLnBrk="1" hangingPunct="1">
              <a:defRPr/>
            </a:pPr>
            <a:r>
              <a:rPr lang="en-US" altLang="en-US" sz="2400" dirty="0">
                <a:solidFill>
                  <a:schemeClr val="hlink"/>
                </a:solidFill>
              </a:rPr>
              <a:t>fixed</a:t>
            </a:r>
            <a:r>
              <a:rPr lang="en-US" altLang="en-US" sz="2400" dirty="0"/>
              <a:t>: “fixed = c(fix1~var1,fix2~var2)”. </a:t>
            </a:r>
          </a:p>
          <a:p>
            <a:pPr lvl="1" eaLnBrk="1" hangingPunct="1">
              <a:defRPr/>
            </a:pPr>
            <a:r>
              <a:rPr lang="en-US" altLang="en-US" sz="2000" dirty="0"/>
              <a:t>There are several ways to specify the fixed effects structure.</a:t>
            </a:r>
          </a:p>
          <a:p>
            <a:pPr eaLnBrk="1" hangingPunct="1">
              <a:defRPr/>
            </a:pPr>
            <a:endParaRPr lang="en-US" altLang="en-US" sz="2400" dirty="0"/>
          </a:p>
        </p:txBody>
      </p:sp>
      <p:sp>
        <p:nvSpPr>
          <p:cNvPr id="2" name="Rectangle 3">
            <a:extLst>
              <a:ext uri="{FF2B5EF4-FFF2-40B4-BE49-F238E27FC236}">
                <a16:creationId xmlns:a16="http://schemas.microsoft.com/office/drawing/2014/main" id="{1865D661-838B-E398-EE2C-BEF2E70C9DC8}"/>
              </a:ext>
            </a:extLst>
          </p:cNvPr>
          <p:cNvSpPr txBox="1">
            <a:spLocks noChangeArrowheads="1"/>
          </p:cNvSpPr>
          <p:nvPr/>
        </p:nvSpPr>
        <p:spPr>
          <a:xfrm>
            <a:off x="149086" y="4121427"/>
            <a:ext cx="12042913" cy="28083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endParaRPr lang="en-US" altLang="en-US" sz="2400" dirty="0">
              <a:solidFill>
                <a:schemeClr val="hlink"/>
              </a:solidFill>
            </a:endParaRPr>
          </a:p>
          <a:p>
            <a:pPr>
              <a:defRPr/>
            </a:pPr>
            <a:endParaRPr lang="en-US" altLang="en-US" sz="2400" dirty="0">
              <a:solidFill>
                <a:schemeClr val="hlink"/>
              </a:solidFill>
            </a:endParaRPr>
          </a:p>
          <a:p>
            <a:pPr>
              <a:defRPr/>
            </a:pPr>
            <a:r>
              <a:rPr lang="en-US" altLang="en-US" sz="2400" dirty="0">
                <a:solidFill>
                  <a:schemeClr val="hlink"/>
                </a:solidFill>
              </a:rPr>
              <a:t>random</a:t>
            </a:r>
            <a:r>
              <a:rPr lang="en-US" altLang="en-US" sz="2400" dirty="0"/>
              <a:t>: “random=c(rnd1 ~ var1, rnd1 ~ 1)”. Leaving out a “random” specification implies all fixed effects have an associated random effect.</a:t>
            </a:r>
          </a:p>
          <a:p>
            <a:pPr>
              <a:defRPr/>
            </a:pPr>
            <a:r>
              <a:rPr lang="en-US" altLang="en-US" sz="2400" dirty="0">
                <a:solidFill>
                  <a:schemeClr val="hlink"/>
                </a:solidFill>
              </a:rPr>
              <a:t>start</a:t>
            </a:r>
            <a:r>
              <a:rPr lang="en-US" altLang="en-US" sz="2400" dirty="0"/>
              <a:t>: “start = c(fix1=x1,fix2=x2,..)” – the initial values for the fixed parameters of the model.</a:t>
            </a:r>
          </a:p>
          <a:p>
            <a:pPr marL="0" indent="0">
              <a:buFont typeface="Arial"/>
              <a:buNone/>
              <a:defRPr/>
            </a:pPr>
            <a:endParaRPr lang="en-US" altLang="en-US" sz="2400" dirty="0"/>
          </a:p>
          <a:p>
            <a:pPr>
              <a:defRPr/>
            </a:pPr>
            <a:endParaRPr lang="en-US" altLang="en-US" sz="3600" dirty="0"/>
          </a:p>
        </p:txBody>
      </p:sp>
    </p:spTree>
    <p:extLst>
      <p:ext uri="{BB962C8B-B14F-4D97-AF65-F5344CB8AC3E}">
        <p14:creationId xmlns:p14="http://schemas.microsoft.com/office/powerpoint/2010/main" val="20025095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eaLnBrk="1" hangingPunct="1">
              <a:defRPr/>
            </a:pPr>
            <a:r>
              <a:rPr lang="en-US" altLang="en-US"/>
              <a:t>The NLME Function-II</a:t>
            </a:r>
          </a:p>
        </p:txBody>
      </p:sp>
      <p:sp>
        <p:nvSpPr>
          <p:cNvPr id="57347" name="Rectangle 3"/>
          <p:cNvSpPr>
            <a:spLocks noGrp="1" noChangeArrowheads="1"/>
          </p:cNvSpPr>
          <p:nvPr>
            <p:ph type="body" idx="1"/>
          </p:nvPr>
        </p:nvSpPr>
        <p:spPr>
          <a:xfrm>
            <a:off x="838200" y="2024405"/>
            <a:ext cx="10515600" cy="4351338"/>
          </a:xfrm>
        </p:spPr>
        <p:txBody>
          <a:bodyPr/>
          <a:lstStyle/>
          <a:p>
            <a:pPr eaLnBrk="1" hangingPunct="1">
              <a:defRPr/>
            </a:pPr>
            <a:endParaRPr lang="en-US" altLang="en-US" sz="2400" dirty="0">
              <a:solidFill>
                <a:schemeClr val="hlink"/>
              </a:solidFill>
            </a:endParaRPr>
          </a:p>
          <a:p>
            <a:pPr eaLnBrk="1" hangingPunct="1">
              <a:defRPr/>
            </a:pPr>
            <a:endParaRPr lang="en-US" altLang="en-US" sz="2400" dirty="0">
              <a:solidFill>
                <a:schemeClr val="hlink"/>
              </a:solidFill>
            </a:endParaRPr>
          </a:p>
          <a:p>
            <a:pPr eaLnBrk="1" hangingPunct="1">
              <a:defRPr/>
            </a:pPr>
            <a:r>
              <a:rPr lang="en-US" altLang="en-US" sz="2400" dirty="0">
                <a:solidFill>
                  <a:schemeClr val="hlink"/>
                </a:solidFill>
              </a:rPr>
              <a:t>random</a:t>
            </a:r>
            <a:r>
              <a:rPr lang="en-US" altLang="en-US" sz="2400" dirty="0"/>
              <a:t>: “random=c(rnd1 ~ var1, rnd1 ~ 1)”. Leaving out a “random” specification implies all fixed effects have an associated random effect.</a:t>
            </a:r>
          </a:p>
          <a:p>
            <a:pPr eaLnBrk="1" hangingPunct="1">
              <a:defRPr/>
            </a:pPr>
            <a:r>
              <a:rPr lang="en-US" altLang="en-US" sz="2400" dirty="0">
                <a:solidFill>
                  <a:schemeClr val="hlink"/>
                </a:solidFill>
              </a:rPr>
              <a:t>start</a:t>
            </a:r>
            <a:r>
              <a:rPr lang="en-US" altLang="en-US" sz="2400" dirty="0"/>
              <a:t>: “start = c(fix1=x1,fix2=x2,..)” – the initial values for the fixed parameters of the model.</a:t>
            </a:r>
          </a:p>
          <a:p>
            <a:pPr marL="0" indent="0" eaLnBrk="1" hangingPunct="1">
              <a:buNone/>
              <a:defRPr/>
            </a:pPr>
            <a:endParaRPr lang="en-US" altLang="en-US" sz="2400" dirty="0"/>
          </a:p>
          <a:p>
            <a:pPr eaLnBrk="1" hangingPunct="1">
              <a:defRPr/>
            </a:pPr>
            <a:endParaRPr lang="en-US" altLang="en-US" sz="3600" dirty="0"/>
          </a:p>
        </p:txBody>
      </p:sp>
      <p:sp>
        <p:nvSpPr>
          <p:cNvPr id="96259" name="Rectangle 4"/>
          <p:cNvSpPr>
            <a:spLocks noChangeArrowheads="1"/>
          </p:cNvSpPr>
          <p:nvPr/>
        </p:nvSpPr>
        <p:spPr bwMode="auto">
          <a:xfrm>
            <a:off x="2743201" y="1828801"/>
            <a:ext cx="6494463"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eaLnBrk="1" hangingPunct="1">
              <a:buFont typeface="Wingdings" charset="2"/>
              <a:buNone/>
            </a:pPr>
            <a:r>
              <a:rPr lang="en-US" altLang="en-US" sz="1800" b="1"/>
              <a:t>nlme(model, data, fixed, random, groups, </a:t>
            </a:r>
          </a:p>
          <a:p>
            <a:pPr eaLnBrk="1" hangingPunct="1">
              <a:lnSpc>
                <a:spcPct val="80000"/>
              </a:lnSpc>
              <a:spcBef>
                <a:spcPct val="0"/>
              </a:spcBef>
              <a:buFont typeface="Wingdings" charset="2"/>
              <a:buNone/>
            </a:pPr>
            <a:r>
              <a:rPr lang="en-US" altLang="en-US" sz="1800" b="1"/>
              <a:t>    start, correlation, weights, subset, method, control)</a:t>
            </a:r>
            <a:r>
              <a:rPr lang="en-US" altLang="en-US" sz="2400"/>
              <a:t> </a:t>
            </a:r>
          </a:p>
        </p:txBody>
      </p:sp>
    </p:spTree>
    <p:extLst>
      <p:ext uri="{BB962C8B-B14F-4D97-AF65-F5344CB8AC3E}">
        <p14:creationId xmlns:p14="http://schemas.microsoft.com/office/powerpoint/2010/main" val="20786460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(Non-linear mixed model-I)</a:t>
            </a:r>
          </a:p>
        </p:txBody>
      </p:sp>
      <p:sp>
        <p:nvSpPr>
          <p:cNvPr id="100354" name="Rectangle 8"/>
          <p:cNvSpPr>
            <a:spLocks noChangeArrowheads="1"/>
          </p:cNvSpPr>
          <p:nvPr/>
        </p:nvSpPr>
        <p:spPr bwMode="auto">
          <a:xfrm>
            <a:off x="2057400" y="2133600"/>
            <a:ext cx="8421688"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eaLnBrk="1" hangingPunct="1">
              <a:spcBef>
                <a:spcPct val="0"/>
              </a:spcBef>
              <a:buClrTx/>
              <a:buSzTx/>
              <a:buFontTx/>
              <a:buNone/>
            </a:pPr>
            <a:r>
              <a:rPr lang="en-US" altLang="en-US" sz="1400" b="1" dirty="0"/>
              <a:t>lm2 &lt;- </a:t>
            </a:r>
            <a:r>
              <a:rPr lang="en-US" altLang="en-US" sz="1400" b="1" dirty="0" err="1"/>
              <a:t>nlme</a:t>
            </a:r>
            <a:r>
              <a:rPr lang="en-US" altLang="en-US" sz="1400" b="1" dirty="0"/>
              <a:t>(model=</a:t>
            </a:r>
            <a:r>
              <a:rPr lang="en-US" altLang="en-US" sz="1400" b="1" dirty="0" err="1"/>
              <a:t>Length~Linf</a:t>
            </a:r>
            <a:r>
              <a:rPr lang="en-US" altLang="en-US" sz="1400" b="1" dirty="0"/>
              <a:t>*(1-exp(-1*Kappa*(Age-</a:t>
            </a:r>
            <a:r>
              <a:rPr lang="en-US" altLang="en-US" sz="1400" b="1" dirty="0" err="1"/>
              <a:t>Tzero</a:t>
            </a:r>
            <a:r>
              <a:rPr lang="en-US" altLang="en-US" sz="1400" b="1" dirty="0"/>
              <a:t>))), data=</a:t>
            </a:r>
            <a:r>
              <a:rPr lang="en-US" altLang="en-US" sz="1400" b="1" dirty="0" err="1"/>
              <a:t>AgeLen</a:t>
            </a:r>
            <a:r>
              <a:rPr lang="en-US" altLang="en-US" sz="1400" b="1" dirty="0"/>
              <a:t>,</a:t>
            </a:r>
          </a:p>
          <a:p>
            <a:pPr eaLnBrk="1" hangingPunct="1">
              <a:lnSpc>
                <a:spcPct val="80000"/>
              </a:lnSpc>
              <a:spcBef>
                <a:spcPct val="0"/>
              </a:spcBef>
              <a:buClrTx/>
              <a:buSzTx/>
              <a:buFontTx/>
              <a:buNone/>
            </a:pPr>
            <a:r>
              <a:rPr lang="en-US" altLang="en-US" sz="1400" b="1" dirty="0"/>
              <a:t>       random=Linf~1, fixed=Linf+Kappa+Tzero~1,start=c(</a:t>
            </a:r>
            <a:r>
              <a:rPr lang="en-US" altLang="en-US" sz="1400" b="1" dirty="0" err="1"/>
              <a:t>Linf</a:t>
            </a:r>
            <a:r>
              <a:rPr lang="en-US" altLang="en-US" sz="1400" b="1" dirty="0"/>
              <a:t>=100,Kappa=0.2,Tzero=0</a:t>
            </a:r>
            <a:r>
              <a:rPr lang="en-US" altLang="en-US" sz="2400" dirty="0"/>
              <a:t>))</a:t>
            </a:r>
          </a:p>
          <a:p>
            <a:pPr eaLnBrk="1" hangingPunct="1">
              <a:lnSpc>
                <a:spcPct val="80000"/>
              </a:lnSpc>
              <a:spcBef>
                <a:spcPct val="0"/>
              </a:spcBef>
              <a:buClrTx/>
              <a:buSzTx/>
              <a:buFontTx/>
              <a:buNone/>
            </a:pPr>
            <a:r>
              <a:rPr lang="en-US" altLang="en-US" sz="1400" b="1" dirty="0"/>
              <a:t>Print(lm1$modelStruct)</a:t>
            </a:r>
          </a:p>
        </p:txBody>
      </p:sp>
      <p:sp>
        <p:nvSpPr>
          <p:cNvPr id="100355" name="Text Box 9"/>
          <p:cNvSpPr txBox="1">
            <a:spLocks noChangeArrowheads="1"/>
          </p:cNvSpPr>
          <p:nvPr/>
        </p:nvSpPr>
        <p:spPr bwMode="auto">
          <a:xfrm>
            <a:off x="1905001" y="3200401"/>
            <a:ext cx="25519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eaLnBrk="1" hangingPunct="1">
              <a:spcBef>
                <a:spcPct val="0"/>
              </a:spcBef>
              <a:buClrTx/>
              <a:buSzTx/>
              <a:buFontTx/>
              <a:buNone/>
            </a:pPr>
            <a:r>
              <a:rPr lang="en-US" altLang="en-US" sz="2400"/>
              <a:t>Random effect: </a:t>
            </a:r>
          </a:p>
          <a:p>
            <a:pPr eaLnBrk="1" hangingPunct="1">
              <a:spcBef>
                <a:spcPct val="0"/>
              </a:spcBef>
              <a:buClrTx/>
              <a:buSzTx/>
              <a:buFontTx/>
              <a:buNone/>
            </a:pPr>
            <a:r>
              <a:rPr lang="en-US" altLang="en-US" sz="2400"/>
              <a:t>    Linf by subject</a:t>
            </a:r>
          </a:p>
        </p:txBody>
      </p:sp>
      <p:sp>
        <p:nvSpPr>
          <p:cNvPr id="100356" name="Text Box 10"/>
          <p:cNvSpPr txBox="1">
            <a:spLocks noChangeArrowheads="1"/>
          </p:cNvSpPr>
          <p:nvPr/>
        </p:nvSpPr>
        <p:spPr bwMode="auto">
          <a:xfrm>
            <a:off x="1905001" y="4343400"/>
            <a:ext cx="343074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eaLnBrk="1" hangingPunct="1">
              <a:spcBef>
                <a:spcPct val="0"/>
              </a:spcBef>
              <a:buClrTx/>
              <a:buSzTx/>
              <a:buFontTx/>
              <a:buNone/>
            </a:pPr>
            <a:r>
              <a:rPr lang="en-US" altLang="en-US" sz="2400"/>
              <a:t>Fixed effects: </a:t>
            </a:r>
          </a:p>
          <a:p>
            <a:pPr eaLnBrk="1" hangingPunct="1">
              <a:spcBef>
                <a:spcPct val="0"/>
              </a:spcBef>
              <a:buClrTx/>
              <a:buSzTx/>
              <a:buFontTx/>
              <a:buNone/>
            </a:pPr>
            <a:r>
              <a:rPr lang="en-US" altLang="en-US" sz="2400"/>
              <a:t>    Linf population mean</a:t>
            </a:r>
          </a:p>
          <a:p>
            <a:pPr eaLnBrk="1" hangingPunct="1">
              <a:spcBef>
                <a:spcPct val="0"/>
              </a:spcBef>
              <a:buClrTx/>
              <a:buSzTx/>
              <a:buFontTx/>
              <a:buNone/>
            </a:pPr>
            <a:r>
              <a:rPr lang="en-US" altLang="en-US" sz="2400"/>
              <a:t>    Kappa</a:t>
            </a:r>
          </a:p>
          <a:p>
            <a:pPr eaLnBrk="1" hangingPunct="1">
              <a:spcBef>
                <a:spcPct val="0"/>
              </a:spcBef>
              <a:buClrTx/>
              <a:buSzTx/>
              <a:buFontTx/>
              <a:buNone/>
            </a:pPr>
            <a:r>
              <a:rPr lang="en-US" altLang="en-US" sz="2400"/>
              <a:t>    </a:t>
            </a:r>
            <a:r>
              <a:rPr lang="en-US" altLang="en-US" sz="2400" i="1"/>
              <a:t>t</a:t>
            </a:r>
            <a:r>
              <a:rPr lang="en-US" altLang="en-US" sz="2400" baseline="-25000"/>
              <a:t>0</a:t>
            </a:r>
          </a:p>
        </p:txBody>
      </p:sp>
      <p:pic>
        <p:nvPicPr>
          <p:cNvPr id="100357" name="Picture 11" descr="Diagnostic figure for the nonlinear mixed-effects fit (random Linf by subject; fixed Linf, Kappa, Tzero); vector graphic could not be rendered for exact val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894014"/>
            <a:ext cx="3798888" cy="379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37375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(Non-linear mixed model-II)</a:t>
            </a:r>
          </a:p>
        </p:txBody>
      </p:sp>
      <p:sp>
        <p:nvSpPr>
          <p:cNvPr id="102402" name="Rectangle 6"/>
          <p:cNvSpPr>
            <a:spLocks noChangeArrowheads="1"/>
          </p:cNvSpPr>
          <p:nvPr/>
        </p:nvSpPr>
        <p:spPr bwMode="auto">
          <a:xfrm>
            <a:off x="1905000" y="2030412"/>
            <a:ext cx="49609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000" b="1"/>
              <a:t>plot(lm2,Subject ~ </a:t>
            </a:r>
            <a:r>
              <a:rPr lang="en-US" altLang="en-US" sz="2000" b="1" dirty="0" err="1"/>
              <a:t>resid</a:t>
            </a:r>
            <a:r>
              <a:rPr lang="en-US" altLang="en-US" sz="2000" b="1" dirty="0"/>
              <a:t>(.),</a:t>
            </a:r>
            <a:r>
              <a:rPr lang="en-US" altLang="en-US" sz="2000" b="1" dirty="0" err="1"/>
              <a:t>abline</a:t>
            </a:r>
            <a:r>
              <a:rPr lang="en-US" altLang="en-US" sz="2000" b="1" dirty="0"/>
              <a:t>=0)</a:t>
            </a:r>
          </a:p>
        </p:txBody>
      </p:sp>
      <p:sp>
        <p:nvSpPr>
          <p:cNvPr id="102403" name="Text Box 7"/>
          <p:cNvSpPr txBox="1">
            <a:spLocks noChangeArrowheads="1"/>
          </p:cNvSpPr>
          <p:nvPr/>
        </p:nvSpPr>
        <p:spPr bwMode="auto">
          <a:xfrm>
            <a:off x="1676401" y="3352801"/>
            <a:ext cx="33004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000"/>
              <a:t>Try “intervals (lm2)” to see </a:t>
            </a:r>
          </a:p>
          <a:p>
            <a:pPr algn="ctr" eaLnBrk="1" hangingPunct="1">
              <a:spcBef>
                <a:spcPct val="0"/>
              </a:spcBef>
              <a:buClrTx/>
              <a:buSzTx/>
              <a:buFontTx/>
              <a:buNone/>
            </a:pPr>
            <a:r>
              <a:rPr lang="en-US" altLang="en-US" sz="2000"/>
              <a:t>the confidence intervals</a:t>
            </a:r>
          </a:p>
        </p:txBody>
      </p:sp>
      <p:pic>
        <p:nvPicPr>
          <p:cNvPr id="102404" name="Picture 10" descr="Plot of residuals by Subject from the nonlinear mixed model (plot(lm2, Subject ~ resid(.))), residuals now centered near zero across subjects; vector graphic could not be rendered for exact val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0914" y="2228850"/>
            <a:ext cx="4637087"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920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6" descr="Scatterplot of fish density against stream from the complete-pooling linear model; all points share one fitted mean, so between-stream variation is visible in the scatter but unmode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262271"/>
            <a:ext cx="5410200" cy="417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7"/>
          <p:cNvSpPr>
            <a:spLocks noGrp="1" noChangeArrowheads="1"/>
          </p:cNvSpPr>
          <p:nvPr>
            <p:ph type="title"/>
          </p:nvPr>
        </p:nvSpPr>
        <p:spPr>
          <a:xfrm>
            <a:off x="1113183" y="161925"/>
            <a:ext cx="9968947" cy="1143000"/>
          </a:xfrm>
        </p:spPr>
        <p:txBody>
          <a:bodyPr>
            <a:normAutofit fontScale="90000"/>
          </a:bodyPr>
          <a:lstStyle/>
          <a:p>
            <a:pPr algn="ctr" eaLnBrk="1" hangingPunct="1">
              <a:defRPr/>
            </a:pPr>
            <a:r>
              <a:rPr lang="en-US" altLang="en-US" sz="4000" dirty="0">
                <a:solidFill>
                  <a:srgbClr val="0070C0"/>
                </a:solidFill>
              </a:rPr>
              <a:t>Complete pooling</a:t>
            </a:r>
            <a:r>
              <a:rPr lang="en-US" altLang="en-US" sz="4000" dirty="0"/>
              <a:t>: Fit of the Standard Linear Model</a:t>
            </a:r>
            <a:br>
              <a:rPr lang="en-US" altLang="en-US" sz="4000" dirty="0"/>
            </a:br>
            <a:r>
              <a:rPr lang="en-US" altLang="en-US" sz="3200" dirty="0"/>
              <a:t>(complete pooling of observations)</a:t>
            </a:r>
          </a:p>
        </p:txBody>
      </p:sp>
      <p:sp>
        <p:nvSpPr>
          <p:cNvPr id="28676" name="Text Box 10"/>
          <p:cNvSpPr txBox="1">
            <a:spLocks noChangeArrowheads="1"/>
          </p:cNvSpPr>
          <p:nvPr/>
        </p:nvSpPr>
        <p:spPr bwMode="auto">
          <a:xfrm>
            <a:off x="0" y="5288340"/>
            <a:ext cx="1199321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50000"/>
              </a:spcBef>
              <a:buClrTx/>
              <a:buSzTx/>
              <a:buFontTx/>
              <a:buNone/>
            </a:pPr>
            <a:r>
              <a:rPr lang="en-US" altLang="en-US" sz="2400" dirty="0"/>
              <a:t>This analysis attributed all the error to within-stream variation. There is between-stream variation in density but (1) we have no way to comment on it, and (2) independence violated (are 1000 measurements from 2 streams just as informative about fish density in typical stream as 10 measurements from 200 streams)</a:t>
            </a:r>
          </a:p>
        </p:txBody>
      </p:sp>
      <p:sp>
        <p:nvSpPr>
          <p:cNvPr id="9061" name="EqText6"/>
          <p:cNvSpPr/>
          <p:nvPr/>
        </p:nvSpPr>
        <p:spPr>
          <a:xfrm>
            <a:off x="1752600" y="2475948"/>
            <a:ext cx="4064000" cy="1397000"/>
          </a:xfrm>
          <a:prstGeom prst="rect">
            <a:avLst/>
          </a:prstGeom>
          <a:noFill/>
        </p:spPr>
        <p:txBody>
          <a:bodyPr wrap="square" lIns="0" tIns="0" rIns="0" bIns="0" anchor="t">
            <a:normAutofit/>
          </a:bodyPr>
          <a:lstStyle/>
          <a:p>
            <a:pPr algn="l"/>
            <a:r>
              <a:rPr lang="en-US" sz="2400" i="1" dirty="0">
                <a:latin typeface="Cambria"/>
                <a:cs typeface="Cambria"/>
              </a:rPr>
              <a:t>y</a:t>
            </a:r>
            <a:r>
              <a:rPr lang="en-US" sz="2400" i="1" baseline="-25000" dirty="0">
                <a:latin typeface="Cambria"/>
                <a:cs typeface="Cambria"/>
              </a:rPr>
              <a:t>i,j</a:t>
            </a:r>
            <a:r>
              <a:rPr lang="en-US" sz="2400" dirty="0">
                <a:latin typeface="Cambria"/>
                <a:cs typeface="Cambria"/>
              </a:rPr>
              <a:t> = </a:t>
            </a:r>
            <a:r>
              <a:rPr lang="en-US" sz="2400" i="1" dirty="0">
                <a:latin typeface="Cambria"/>
                <a:cs typeface="Cambria"/>
              </a:rPr>
              <a:t>β</a:t>
            </a:r>
            <a:r>
              <a:rPr lang="en-US" sz="2400" dirty="0">
                <a:latin typeface="Cambria"/>
                <a:cs typeface="Cambria"/>
              </a:rPr>
              <a:t> + </a:t>
            </a:r>
            <a:r>
              <a:rPr lang="en-US" sz="2400" i="1" dirty="0">
                <a:latin typeface="Cambria"/>
                <a:cs typeface="Cambria"/>
              </a:rPr>
              <a:t>ε</a:t>
            </a:r>
            <a:r>
              <a:rPr lang="en-US" sz="2400" i="1" baseline="-25000" dirty="0">
                <a:latin typeface="Cambria"/>
                <a:cs typeface="Cambria"/>
              </a:rPr>
              <a:t>i,j</a:t>
            </a:r>
          </a:p>
          <a:p>
            <a:pPr algn="l"/>
            <a:r>
              <a:rPr lang="en-US" sz="2400" i="1" dirty="0">
                <a:latin typeface="Cambria"/>
                <a:cs typeface="Cambria"/>
              </a:rPr>
              <a:t>i</a:t>
            </a:r>
            <a:r>
              <a:rPr lang="en-US" sz="2400" dirty="0">
                <a:latin typeface="Cambria"/>
                <a:cs typeface="Cambria"/>
              </a:rPr>
              <a:t> = 1,2,..,6;  </a:t>
            </a:r>
            <a:r>
              <a:rPr lang="en-US" sz="2400" i="1" dirty="0">
                <a:latin typeface="Cambria"/>
                <a:cs typeface="Cambria"/>
              </a:rPr>
              <a:t>j</a:t>
            </a:r>
            <a:r>
              <a:rPr lang="en-US" sz="2400" dirty="0">
                <a:latin typeface="Cambria"/>
                <a:cs typeface="Cambria"/>
              </a:rPr>
              <a:t> = 1,2,3</a:t>
            </a:r>
          </a:p>
          <a:p>
            <a:pPr algn="l"/>
            <a:r>
              <a:rPr lang="en-US" sz="2400" i="1" dirty="0">
                <a:latin typeface="Cambria"/>
                <a:cs typeface="Cambria"/>
              </a:rPr>
              <a:t>β̂</a:t>
            </a:r>
            <a:r>
              <a:rPr lang="en-US" sz="2400" dirty="0">
                <a:latin typeface="Cambria"/>
                <a:cs typeface="Cambria"/>
              </a:rPr>
              <a:t> = 78.63;  </a:t>
            </a:r>
            <a:r>
              <a:rPr lang="en-US" sz="2400" i="1" dirty="0">
                <a:latin typeface="Cambria"/>
                <a:cs typeface="Cambria"/>
              </a:rPr>
              <a:t>σ̂</a:t>
            </a:r>
            <a:r>
              <a:rPr lang="en-US" sz="2400" dirty="0">
                <a:latin typeface="Cambria"/>
                <a:cs typeface="Cambria"/>
              </a:rPr>
              <a:t> = 16.03</a:t>
            </a:r>
          </a:p>
        </p:txBody>
      </p:sp>
    </p:spTree>
    <p:extLst>
      <p:ext uri="{BB962C8B-B14F-4D97-AF65-F5344CB8AC3E}">
        <p14:creationId xmlns:p14="http://schemas.microsoft.com/office/powerpoint/2010/main" val="6913975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(Non-linear mixed model-III)</a:t>
            </a:r>
          </a:p>
        </p:txBody>
      </p:sp>
      <p:sp>
        <p:nvSpPr>
          <p:cNvPr id="104450" name="Rectangle 5"/>
          <p:cNvSpPr>
            <a:spLocks noChangeArrowheads="1"/>
          </p:cNvSpPr>
          <p:nvPr/>
        </p:nvSpPr>
        <p:spPr bwMode="auto">
          <a:xfrm>
            <a:off x="1828800" y="2070100"/>
            <a:ext cx="861060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eaLnBrk="1" hangingPunct="1">
              <a:spcBef>
                <a:spcPct val="0"/>
              </a:spcBef>
              <a:buClrTx/>
              <a:buSzTx/>
              <a:buFontTx/>
              <a:buNone/>
            </a:pPr>
            <a:r>
              <a:rPr lang="en-AU" altLang="en-US" sz="1400"/>
              <a:t>Nonlinear mixed-effects model fit by maximum likelihood</a:t>
            </a:r>
          </a:p>
          <a:p>
            <a:pPr eaLnBrk="1" hangingPunct="1">
              <a:spcBef>
                <a:spcPct val="0"/>
              </a:spcBef>
              <a:buClrTx/>
              <a:buSzTx/>
              <a:buFontTx/>
              <a:buNone/>
            </a:pPr>
            <a:r>
              <a:rPr lang="en-AU" altLang="en-US" sz="1400"/>
              <a:t>  Model: Length ~ Linf * (1 - exp(-1 * Kappa * (Age - Tzero))) </a:t>
            </a:r>
          </a:p>
          <a:p>
            <a:pPr eaLnBrk="1" hangingPunct="1">
              <a:spcBef>
                <a:spcPct val="0"/>
              </a:spcBef>
              <a:buClrTx/>
              <a:buSzTx/>
              <a:buFontTx/>
              <a:buNone/>
            </a:pPr>
            <a:r>
              <a:rPr lang="en-AU" altLang="en-US" sz="1400"/>
              <a:t> Data: AgeLen </a:t>
            </a:r>
          </a:p>
          <a:p>
            <a:pPr eaLnBrk="1" hangingPunct="1">
              <a:spcBef>
                <a:spcPct val="0"/>
              </a:spcBef>
              <a:buClrTx/>
              <a:buSzTx/>
              <a:buFontTx/>
              <a:buNone/>
            </a:pPr>
            <a:r>
              <a:rPr lang="en-AU" altLang="en-US" sz="1400"/>
              <a:t>        AIC       BIC   logLik</a:t>
            </a:r>
          </a:p>
          <a:p>
            <a:pPr eaLnBrk="1" hangingPunct="1">
              <a:spcBef>
                <a:spcPct val="0"/>
              </a:spcBef>
              <a:buClrTx/>
              <a:buSzTx/>
              <a:buFontTx/>
              <a:buNone/>
            </a:pPr>
            <a:r>
              <a:rPr lang="en-AU" altLang="en-US" sz="1400"/>
              <a:t>  -53.64647 -40.62062 31.82323</a:t>
            </a:r>
          </a:p>
          <a:p>
            <a:pPr eaLnBrk="1" hangingPunct="1">
              <a:spcBef>
                <a:spcPct val="0"/>
              </a:spcBef>
              <a:buClrTx/>
              <a:buSzTx/>
              <a:buFontTx/>
              <a:buNone/>
            </a:pPr>
            <a:endParaRPr lang="en-AU" altLang="en-US" sz="1400"/>
          </a:p>
          <a:p>
            <a:pPr eaLnBrk="1" hangingPunct="1">
              <a:spcBef>
                <a:spcPct val="0"/>
              </a:spcBef>
              <a:buClrTx/>
              <a:buSzTx/>
              <a:buFontTx/>
              <a:buNone/>
            </a:pPr>
            <a:r>
              <a:rPr lang="en-AU" altLang="en-US" sz="1400"/>
              <a:t>Random effects:</a:t>
            </a:r>
          </a:p>
          <a:p>
            <a:pPr eaLnBrk="1" hangingPunct="1">
              <a:spcBef>
                <a:spcPct val="0"/>
              </a:spcBef>
              <a:buClrTx/>
              <a:buSzTx/>
              <a:buFontTx/>
              <a:buNone/>
            </a:pPr>
            <a:r>
              <a:rPr lang="en-AU" altLang="en-US" sz="1400"/>
              <a:t> Formula: Linf ~ 1 | Subject</a:t>
            </a:r>
          </a:p>
          <a:p>
            <a:pPr eaLnBrk="1" hangingPunct="1">
              <a:spcBef>
                <a:spcPct val="0"/>
              </a:spcBef>
              <a:buClrTx/>
              <a:buSzTx/>
              <a:buFontTx/>
              <a:buNone/>
            </a:pPr>
            <a:r>
              <a:rPr lang="en-AU" altLang="en-US" sz="1400"/>
              <a:t>           Linf  Residual</a:t>
            </a:r>
          </a:p>
          <a:p>
            <a:pPr eaLnBrk="1" hangingPunct="1">
              <a:spcBef>
                <a:spcPct val="0"/>
              </a:spcBef>
              <a:buClrTx/>
              <a:buSzTx/>
              <a:buFontTx/>
              <a:buNone/>
            </a:pPr>
            <a:r>
              <a:rPr lang="en-AU" altLang="en-US" sz="1400"/>
              <a:t>StdDev: 8.28837 0.1060163</a:t>
            </a:r>
          </a:p>
          <a:p>
            <a:pPr eaLnBrk="1" hangingPunct="1">
              <a:spcBef>
                <a:spcPct val="0"/>
              </a:spcBef>
              <a:buClrTx/>
              <a:buSzTx/>
              <a:buFontTx/>
              <a:buNone/>
            </a:pPr>
            <a:endParaRPr lang="en-AU" altLang="en-US" sz="1400"/>
          </a:p>
          <a:p>
            <a:pPr eaLnBrk="1" hangingPunct="1">
              <a:spcBef>
                <a:spcPct val="0"/>
              </a:spcBef>
              <a:buClrTx/>
              <a:buSzTx/>
              <a:buFontTx/>
              <a:buNone/>
            </a:pPr>
            <a:r>
              <a:rPr lang="en-AU" altLang="en-US" sz="1400"/>
              <a:t>Fixed effects: Linf + Kappa + Tzero ~ 1 </a:t>
            </a:r>
          </a:p>
          <a:p>
            <a:pPr eaLnBrk="1" hangingPunct="1">
              <a:spcBef>
                <a:spcPct val="0"/>
              </a:spcBef>
              <a:buClrTx/>
              <a:buSzTx/>
              <a:buFontTx/>
              <a:buNone/>
            </a:pPr>
            <a:r>
              <a:rPr lang="en-AU" altLang="en-US" sz="1400"/>
              <a:t>         Value Std.Error DF  t-value p-value</a:t>
            </a:r>
          </a:p>
          <a:p>
            <a:pPr eaLnBrk="1" hangingPunct="1">
              <a:spcBef>
                <a:spcPct val="0"/>
              </a:spcBef>
              <a:buClrTx/>
              <a:buSzTx/>
              <a:buFontTx/>
              <a:buNone/>
            </a:pPr>
            <a:r>
              <a:rPr lang="en-AU" altLang="en-US" sz="1400"/>
              <a:t>Linf  97.02240 2.6629267 88  36.4345  0.0000</a:t>
            </a:r>
          </a:p>
          <a:p>
            <a:pPr eaLnBrk="1" hangingPunct="1">
              <a:spcBef>
                <a:spcPct val="0"/>
              </a:spcBef>
              <a:buClrTx/>
              <a:buSzTx/>
              <a:buFontTx/>
              <a:buNone/>
            </a:pPr>
            <a:r>
              <a:rPr lang="en-AU" altLang="en-US" sz="1400"/>
              <a:t>Kappa  0.19960 0.0005324 88 374.8752  0.0000</a:t>
            </a:r>
          </a:p>
          <a:p>
            <a:pPr eaLnBrk="1" hangingPunct="1">
              <a:spcBef>
                <a:spcPct val="0"/>
              </a:spcBef>
              <a:buClrTx/>
              <a:buSzTx/>
              <a:buFontTx/>
              <a:buNone/>
            </a:pPr>
            <a:r>
              <a:rPr lang="en-AU" altLang="en-US" sz="1400"/>
              <a:t>Tzero -0.00453 0.0040570 88  -1.1176  0.2668</a:t>
            </a:r>
          </a:p>
          <a:p>
            <a:pPr eaLnBrk="1" hangingPunct="1">
              <a:spcBef>
                <a:spcPct val="0"/>
              </a:spcBef>
              <a:buClrTx/>
              <a:buSzTx/>
              <a:buFontTx/>
              <a:buNone/>
            </a:pPr>
            <a:r>
              <a:rPr lang="en-AU" altLang="en-US" sz="1400"/>
              <a:t> Correlation: </a:t>
            </a:r>
          </a:p>
          <a:p>
            <a:pPr eaLnBrk="1" hangingPunct="1">
              <a:spcBef>
                <a:spcPct val="0"/>
              </a:spcBef>
              <a:buClrTx/>
              <a:buSzTx/>
              <a:buFontTx/>
              <a:buNone/>
            </a:pPr>
            <a:r>
              <a:rPr lang="en-AU" altLang="en-US" sz="1400"/>
              <a:t>      Linf   Kappa </a:t>
            </a:r>
          </a:p>
          <a:p>
            <a:pPr eaLnBrk="1" hangingPunct="1">
              <a:spcBef>
                <a:spcPct val="0"/>
              </a:spcBef>
              <a:buClrTx/>
              <a:buSzTx/>
              <a:buFontTx/>
              <a:buNone/>
            </a:pPr>
            <a:r>
              <a:rPr lang="en-AU" altLang="en-US" sz="1400"/>
              <a:t>Kappa -0.034       </a:t>
            </a:r>
          </a:p>
          <a:p>
            <a:pPr eaLnBrk="1" hangingPunct="1">
              <a:spcBef>
                <a:spcPct val="0"/>
              </a:spcBef>
              <a:buClrTx/>
              <a:buSzTx/>
              <a:buFontTx/>
              <a:buNone/>
            </a:pPr>
            <a:r>
              <a:rPr lang="en-AU" altLang="en-US" sz="1400"/>
              <a:t>Tzero -0.027  0.876</a:t>
            </a:r>
          </a:p>
          <a:p>
            <a:pPr eaLnBrk="1" hangingPunct="1">
              <a:spcBef>
                <a:spcPct val="0"/>
              </a:spcBef>
              <a:buClrTx/>
              <a:buSzTx/>
              <a:buFontTx/>
              <a:buNone/>
            </a:pPr>
            <a:endParaRPr lang="en-AU" altLang="en-US" sz="1400"/>
          </a:p>
        </p:txBody>
      </p:sp>
    </p:spTree>
    <p:extLst>
      <p:ext uri="{BB962C8B-B14F-4D97-AF65-F5344CB8AC3E}">
        <p14:creationId xmlns:p14="http://schemas.microsoft.com/office/powerpoint/2010/main" val="8741849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(Non-linear mixed model-IV)</a:t>
            </a:r>
          </a:p>
        </p:txBody>
      </p:sp>
      <p:sp>
        <p:nvSpPr>
          <p:cNvPr id="106498" name="Rectangle 8"/>
          <p:cNvSpPr>
            <a:spLocks noChangeArrowheads="1"/>
          </p:cNvSpPr>
          <p:nvPr/>
        </p:nvSpPr>
        <p:spPr bwMode="auto">
          <a:xfrm>
            <a:off x="6026460" y="5257800"/>
            <a:ext cx="46634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1400"/>
              <a:t>  </a:t>
            </a:r>
            <a:r>
              <a:rPr lang="en-US" altLang="en-US" sz="1400" b="1"/>
              <a:t>plot(LinfEst+lm2$coefficients$random$Subject,</a:t>
            </a:r>
          </a:p>
          <a:p>
            <a:pPr algn="ctr" eaLnBrk="1" hangingPunct="1">
              <a:spcBef>
                <a:spcPct val="0"/>
              </a:spcBef>
              <a:buClrTx/>
              <a:buSzTx/>
              <a:buFontTx/>
              <a:buNone/>
            </a:pPr>
            <a:r>
              <a:rPr lang="en-US" altLang="en-US" sz="1400" b="1"/>
              <a:t>pch=16,csi=0.3)</a:t>
            </a:r>
          </a:p>
        </p:txBody>
      </p:sp>
      <p:sp>
        <p:nvSpPr>
          <p:cNvPr id="106499" name="Rectangle 11"/>
          <p:cNvSpPr>
            <a:spLocks noChangeArrowheads="1"/>
          </p:cNvSpPr>
          <p:nvPr/>
        </p:nvSpPr>
        <p:spPr bwMode="auto">
          <a:xfrm>
            <a:off x="2133600" y="2362200"/>
            <a:ext cx="40576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 </a:t>
            </a:r>
            <a:r>
              <a:rPr lang="en-US" altLang="en-US" sz="1600" b="1"/>
              <a:t>plot(lm2, form = resid(., type = "p") </a:t>
            </a:r>
          </a:p>
          <a:p>
            <a:pPr algn="ctr" eaLnBrk="1" hangingPunct="1">
              <a:spcBef>
                <a:spcPct val="0"/>
              </a:spcBef>
              <a:buClrTx/>
              <a:buSzTx/>
              <a:buFontTx/>
              <a:buNone/>
            </a:pPr>
            <a:r>
              <a:rPr lang="en-US" altLang="en-US" sz="1600" b="1"/>
              <a:t>~ fitted(.) | Subject, </a:t>
            </a:r>
          </a:p>
          <a:p>
            <a:pPr algn="ctr" eaLnBrk="1" hangingPunct="1">
              <a:spcBef>
                <a:spcPct val="0"/>
              </a:spcBef>
              <a:buClrTx/>
              <a:buSzTx/>
              <a:buFontTx/>
              <a:buNone/>
            </a:pPr>
            <a:r>
              <a:rPr lang="en-US" altLang="en-US" sz="1600" b="1"/>
              <a:t>abline = 0,pch=16)</a:t>
            </a:r>
          </a:p>
        </p:txBody>
      </p:sp>
      <p:pic>
        <p:nvPicPr>
          <p:cNvPr id="106500" name="Picture 12" descr="Plot of subject-specific asymptotic size estimates (population Linf plus each subject's random effect) as points; vector graphic could not be rendered for exact val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676400"/>
            <a:ext cx="3581400"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1" name="Picture 15" descr="Faceted plot of standardized residuals versus fitted values by Subject for the nonlinear mixed model, with a zero reference line; vector graphic could not be rendered for exact valu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206750"/>
            <a:ext cx="3657600"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54414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title"/>
          </p:nvPr>
        </p:nvSpPr>
        <p:spPr/>
        <p:txBody>
          <a:bodyPr/>
          <a:lstStyle/>
          <a:p>
            <a:pPr algn="ctr" eaLnBrk="1" hangingPunct="1">
              <a:defRPr/>
            </a:pPr>
            <a:r>
              <a:rPr lang="en-US" altLang="en-US" sz="4000"/>
              <a:t>Fitting Length and Age Data</a:t>
            </a:r>
            <a:br>
              <a:rPr lang="en-US" altLang="en-US" sz="4000"/>
            </a:br>
            <a:r>
              <a:rPr lang="en-US" altLang="en-US" sz="4000"/>
              <a:t>(Non-linear mixed model-V)</a:t>
            </a:r>
          </a:p>
        </p:txBody>
      </p:sp>
      <p:sp>
        <p:nvSpPr>
          <p:cNvPr id="108546" name="Rectangle 7"/>
          <p:cNvSpPr>
            <a:spLocks noChangeArrowheads="1"/>
          </p:cNvSpPr>
          <p:nvPr/>
        </p:nvSpPr>
        <p:spPr bwMode="auto">
          <a:xfrm>
            <a:off x="5486401" y="2819400"/>
            <a:ext cx="4703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 </a:t>
            </a:r>
            <a:r>
              <a:rPr lang="en-US" altLang="en-US" sz="1600" b="1"/>
              <a:t>plot(augPred(lm2),csi=0.3,pch=16,lwd=2)</a:t>
            </a:r>
          </a:p>
        </p:txBody>
      </p:sp>
      <p:sp>
        <p:nvSpPr>
          <p:cNvPr id="108547" name="Text Box 8"/>
          <p:cNvSpPr txBox="1">
            <a:spLocks noChangeArrowheads="1"/>
          </p:cNvSpPr>
          <p:nvPr/>
        </p:nvSpPr>
        <p:spPr bwMode="auto">
          <a:xfrm>
            <a:off x="7607325" y="4114801"/>
            <a:ext cx="27526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Plots the data and </a:t>
            </a:r>
          </a:p>
          <a:p>
            <a:pPr algn="ctr" eaLnBrk="1" hangingPunct="1">
              <a:spcBef>
                <a:spcPct val="0"/>
              </a:spcBef>
              <a:buClrTx/>
              <a:buSzTx/>
              <a:buFontTx/>
              <a:buNone/>
            </a:pPr>
            <a:r>
              <a:rPr lang="en-US" altLang="en-US" sz="2400"/>
              <a:t>the model</a:t>
            </a:r>
          </a:p>
          <a:p>
            <a:pPr algn="ctr" eaLnBrk="1" hangingPunct="1">
              <a:spcBef>
                <a:spcPct val="0"/>
              </a:spcBef>
              <a:buClrTx/>
              <a:buSzTx/>
              <a:buFontTx/>
              <a:buNone/>
            </a:pPr>
            <a:r>
              <a:rPr lang="en-US" altLang="en-US" sz="2400"/>
              <a:t>predictions</a:t>
            </a:r>
          </a:p>
        </p:txBody>
      </p:sp>
      <p:pic>
        <p:nvPicPr>
          <p:cNvPr id="108548" name="Picture 10" descr="Faceted plot from augPred: observed length-at-age data with the fitted nonlinear mixed-model growth curves overlaid per subject; vector graphic could not be rendered for exact val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057400"/>
            <a:ext cx="4637088"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118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a:xfrm>
            <a:off x="1971260" y="228600"/>
            <a:ext cx="9021417" cy="1143000"/>
          </a:xfrm>
        </p:spPr>
        <p:txBody>
          <a:bodyPr>
            <a:normAutofit fontScale="90000"/>
          </a:bodyPr>
          <a:lstStyle/>
          <a:p>
            <a:pPr algn="ctr" eaLnBrk="1" hangingPunct="1">
              <a:defRPr/>
            </a:pPr>
            <a:r>
              <a:rPr lang="en-US" altLang="en-US" sz="4000" dirty="0">
                <a:solidFill>
                  <a:srgbClr val="0070C0"/>
                </a:solidFill>
              </a:rPr>
              <a:t>No pooling</a:t>
            </a:r>
            <a:r>
              <a:rPr lang="en-US" altLang="en-US" sz="4000" dirty="0"/>
              <a:t>: Fit a Model with a “Stream-Effect”</a:t>
            </a:r>
          </a:p>
        </p:txBody>
      </p:sp>
      <p:pic>
        <p:nvPicPr>
          <p:cNvPr id="28676" name="Picture 7"/>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5105400" y="1371600"/>
            <a:ext cx="5562600" cy="4300538"/>
          </a:xfrm>
        </p:spPr>
      </p:pic>
      <p:sp>
        <p:nvSpPr>
          <p:cNvPr id="30724" name="Text Box 9"/>
          <p:cNvSpPr txBox="1">
            <a:spLocks noChangeArrowheads="1"/>
          </p:cNvSpPr>
          <p:nvPr/>
        </p:nvSpPr>
        <p:spPr bwMode="auto">
          <a:xfrm>
            <a:off x="1361661" y="5486401"/>
            <a:ext cx="98894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50000"/>
              </a:spcBef>
              <a:buClrTx/>
              <a:buSzTx/>
              <a:buFontTx/>
              <a:buNone/>
            </a:pPr>
            <a:r>
              <a:rPr lang="en-US" altLang="en-US" sz="2400" dirty="0"/>
              <a:t>The residual pattern has been removed with </a:t>
            </a:r>
            <a:r>
              <a:rPr lang="en-US" altLang="en-US" sz="2400" dirty="0">
                <a:solidFill>
                  <a:srgbClr val="0070C0"/>
                </a:solidFill>
              </a:rPr>
              <a:t>fixed effects</a:t>
            </a:r>
            <a:r>
              <a:rPr lang="en-US" altLang="en-US" sz="2400" dirty="0"/>
              <a:t>, but we have no overall mean and no way to comment on between-stream variance, i.e. we cannot say anything about </a:t>
            </a:r>
            <a:r>
              <a:rPr lang="en-US" altLang="en-US" sz="2400" i="1" dirty="0"/>
              <a:t>the population</a:t>
            </a:r>
            <a:r>
              <a:rPr lang="en-US" altLang="en-US" sz="2400" dirty="0"/>
              <a:t> of streams.</a:t>
            </a:r>
          </a:p>
        </p:txBody>
      </p:sp>
      <p:sp>
        <p:nvSpPr>
          <p:cNvPr id="9071" name="EqText7"/>
          <p:cNvSpPr/>
          <p:nvPr/>
        </p:nvSpPr>
        <p:spPr>
          <a:xfrm>
            <a:off x="1867452" y="2514600"/>
            <a:ext cx="4064000" cy="1397000"/>
          </a:xfrm>
          <a:prstGeom prst="rect">
            <a:avLst/>
          </a:prstGeom>
          <a:noFill/>
        </p:spPr>
        <p:txBody>
          <a:bodyPr wrap="square" lIns="0" tIns="0" rIns="0" bIns="0" anchor="t">
            <a:normAutofit/>
          </a:bodyPr>
          <a:lstStyle/>
          <a:p>
            <a:pPr algn="l"/>
            <a:r>
              <a:rPr lang="en-US" sz="2400" i="1" dirty="0">
                <a:latin typeface="Cambria"/>
                <a:cs typeface="Cambria"/>
              </a:rPr>
              <a:t>y</a:t>
            </a:r>
            <a:r>
              <a:rPr lang="en-US" sz="2400" i="1" baseline="-25000" dirty="0">
                <a:latin typeface="Cambria"/>
                <a:cs typeface="Cambria"/>
              </a:rPr>
              <a:t>i,j</a:t>
            </a:r>
            <a:r>
              <a:rPr lang="en-US" sz="2400" dirty="0">
                <a:latin typeface="Cambria"/>
                <a:cs typeface="Cambria"/>
              </a:rPr>
              <a:t> = </a:t>
            </a:r>
            <a:r>
              <a:rPr lang="en-US" sz="2400" i="1" dirty="0">
                <a:latin typeface="Cambria"/>
                <a:cs typeface="Cambria"/>
              </a:rPr>
              <a:t>β</a:t>
            </a:r>
            <a:r>
              <a:rPr lang="en-US" sz="2400" i="1" baseline="-25000" dirty="0">
                <a:latin typeface="Cambria"/>
                <a:cs typeface="Cambria"/>
              </a:rPr>
              <a:t>i</a:t>
            </a:r>
            <a:r>
              <a:rPr lang="en-US" sz="2400" dirty="0">
                <a:latin typeface="Cambria"/>
                <a:cs typeface="Cambria"/>
              </a:rPr>
              <a:t> + </a:t>
            </a:r>
            <a:r>
              <a:rPr lang="en-US" sz="2400" i="1" dirty="0">
                <a:latin typeface="Cambria"/>
                <a:cs typeface="Cambria"/>
              </a:rPr>
              <a:t>ε</a:t>
            </a:r>
            <a:r>
              <a:rPr lang="en-US" sz="2400" i="1" baseline="-25000" dirty="0">
                <a:latin typeface="Cambria"/>
                <a:cs typeface="Cambria"/>
              </a:rPr>
              <a:t>i,j</a:t>
            </a:r>
          </a:p>
          <a:p>
            <a:pPr algn="l"/>
            <a:r>
              <a:rPr lang="en-US" sz="2400" i="1" dirty="0">
                <a:latin typeface="Cambria"/>
                <a:cs typeface="Cambria"/>
              </a:rPr>
              <a:t>i</a:t>
            </a:r>
            <a:r>
              <a:rPr lang="en-US" sz="2400" dirty="0">
                <a:latin typeface="Cambria"/>
                <a:cs typeface="Cambria"/>
              </a:rPr>
              <a:t> = 1,2,..,6;  </a:t>
            </a:r>
            <a:r>
              <a:rPr lang="en-US" sz="2400" i="1" dirty="0">
                <a:latin typeface="Cambria"/>
                <a:cs typeface="Cambria"/>
              </a:rPr>
              <a:t>j</a:t>
            </a:r>
            <a:r>
              <a:rPr lang="en-US" sz="2400" dirty="0">
                <a:latin typeface="Cambria"/>
                <a:cs typeface="Cambria"/>
              </a:rPr>
              <a:t> = 1,2,3</a:t>
            </a:r>
          </a:p>
          <a:p>
            <a:pPr algn="l"/>
            <a:r>
              <a:rPr lang="en-US" sz="2400" i="1" dirty="0">
                <a:latin typeface="Cambria"/>
                <a:cs typeface="Cambria"/>
              </a:rPr>
              <a:t>σ̂</a:t>
            </a:r>
            <a:r>
              <a:rPr lang="en-US" sz="2400" dirty="0">
                <a:latin typeface="Cambria"/>
                <a:cs typeface="Cambria"/>
              </a:rPr>
              <a:t> = 6.1</a:t>
            </a:r>
          </a:p>
        </p:txBody>
      </p:sp>
    </p:spTree>
    <p:extLst>
      <p:ext uri="{BB962C8B-B14F-4D97-AF65-F5344CB8AC3E}">
        <p14:creationId xmlns:p14="http://schemas.microsoft.com/office/powerpoint/2010/main" val="913276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80938" y="0"/>
            <a:ext cx="11065565" cy="1143000"/>
          </a:xfrm>
        </p:spPr>
        <p:txBody>
          <a:bodyPr>
            <a:normAutofit/>
          </a:bodyPr>
          <a:lstStyle/>
          <a:p>
            <a:pPr algn="ctr" eaLnBrk="1" hangingPunct="1">
              <a:defRPr/>
            </a:pPr>
            <a:r>
              <a:rPr lang="en-US" altLang="en-US" dirty="0">
                <a:solidFill>
                  <a:srgbClr val="0070C0"/>
                </a:solidFill>
              </a:rPr>
              <a:t>Partial pooling</a:t>
            </a:r>
            <a:r>
              <a:rPr lang="en-US" altLang="en-US" dirty="0"/>
              <a:t>: A Mixed Effects Model</a:t>
            </a:r>
            <a:br>
              <a:rPr lang="en-US" altLang="en-US" dirty="0"/>
            </a:br>
            <a:r>
              <a:rPr lang="en-US" altLang="en-US" sz="3100" dirty="0"/>
              <a:t>or really random effect model in this simplified case</a:t>
            </a:r>
          </a:p>
        </p:txBody>
      </p:sp>
      <p:sp>
        <p:nvSpPr>
          <p:cNvPr id="30723" name="Rectangle 3"/>
          <p:cNvSpPr>
            <a:spLocks noGrp="1" noChangeArrowheads="1"/>
          </p:cNvSpPr>
          <p:nvPr>
            <p:ph type="body" sz="half" idx="1"/>
          </p:nvPr>
        </p:nvSpPr>
        <p:spPr>
          <a:xfrm>
            <a:off x="212651" y="1447800"/>
            <a:ext cx="11802140" cy="4611688"/>
          </a:xfrm>
        </p:spPr>
        <p:txBody>
          <a:bodyPr/>
          <a:lstStyle/>
          <a:p>
            <a:pPr eaLnBrk="1" hangingPunct="1">
              <a:lnSpc>
                <a:spcPct val="90000"/>
              </a:lnSpc>
              <a:defRPr/>
            </a:pPr>
            <a:r>
              <a:rPr lang="en-US" altLang="en-US" dirty="0"/>
              <a:t>We construct a random effects model as follows:</a:t>
            </a:r>
          </a:p>
          <a:p>
            <a:pPr eaLnBrk="1" hangingPunct="1">
              <a:lnSpc>
                <a:spcPct val="90000"/>
              </a:lnSpc>
              <a:defRPr/>
            </a:pPr>
            <a:endParaRPr lang="en-US" altLang="en-US" dirty="0"/>
          </a:p>
          <a:p>
            <a:pPr eaLnBrk="1" hangingPunct="1">
              <a:lnSpc>
                <a:spcPct val="90000"/>
              </a:lnSpc>
              <a:defRPr/>
            </a:pPr>
            <a:r>
              <a:rPr lang="en-US" altLang="en-US" i="1" dirty="0"/>
              <a:t>β</a:t>
            </a:r>
            <a:r>
              <a:rPr lang="en-US" altLang="en-US" dirty="0">
                <a:sym typeface="Symbol" charset="2"/>
              </a:rPr>
              <a:t> is the mean density across the </a:t>
            </a:r>
            <a:r>
              <a:rPr lang="en-US" altLang="en-US" i="1" dirty="0">
                <a:sym typeface="Symbol" charset="2"/>
              </a:rPr>
              <a:t>population</a:t>
            </a:r>
            <a:r>
              <a:rPr lang="en-US" altLang="en-US" dirty="0">
                <a:sym typeface="Symbol" charset="2"/>
              </a:rPr>
              <a:t>,</a:t>
            </a:r>
          </a:p>
          <a:p>
            <a:pPr eaLnBrk="1" hangingPunct="1">
              <a:lnSpc>
                <a:spcPct val="90000"/>
              </a:lnSpc>
              <a:defRPr/>
            </a:pPr>
            <a:r>
              <a:rPr lang="en-US" altLang="en-US" i="1" dirty="0">
                <a:sym typeface="Symbol" charset="2"/>
              </a:rPr>
              <a:t>b</a:t>
            </a:r>
            <a:r>
              <a:rPr lang="en-US" altLang="en-US" baseline="-25000" dirty="0">
                <a:sym typeface="Symbol" charset="2"/>
              </a:rPr>
              <a:t>i</a:t>
            </a:r>
            <a:r>
              <a:rPr lang="en-US" altLang="en-US" dirty="0">
                <a:sym typeface="Symbol" charset="2"/>
              </a:rPr>
              <a:t> is a random variable representing the deviation from the population mean:</a:t>
            </a:r>
          </a:p>
          <a:p>
            <a:pPr eaLnBrk="1" hangingPunct="1">
              <a:lnSpc>
                <a:spcPct val="90000"/>
              </a:lnSpc>
              <a:defRPr/>
            </a:pPr>
            <a:endParaRPr lang="en-US" altLang="en-US" dirty="0">
              <a:sym typeface="Symbol" charset="2"/>
            </a:endParaRPr>
          </a:p>
          <a:p>
            <a:pPr eaLnBrk="1" hangingPunct="1">
              <a:lnSpc>
                <a:spcPct val="90000"/>
              </a:lnSpc>
              <a:defRPr/>
            </a:pPr>
            <a:endParaRPr lang="en-US" altLang="en-US" dirty="0">
              <a:sym typeface="Symbol" charset="2"/>
            </a:endParaRPr>
          </a:p>
          <a:p>
            <a:pPr eaLnBrk="1" hangingPunct="1">
              <a:lnSpc>
                <a:spcPct val="90000"/>
              </a:lnSpc>
              <a:defRPr/>
            </a:pPr>
            <a:r>
              <a:rPr lang="en-US" altLang="en-US" i="1" dirty="0"/>
              <a:t>ε</a:t>
            </a:r>
            <a:r>
              <a:rPr lang="en-US" altLang="en-US" baseline="-25000" dirty="0" err="1">
                <a:sym typeface="Symbol" charset="2"/>
              </a:rPr>
              <a:t>i,j</a:t>
            </a:r>
            <a:r>
              <a:rPr lang="en-US" altLang="en-US" dirty="0">
                <a:sym typeface="Symbol" charset="2"/>
              </a:rPr>
              <a:t> is a random variable representing the deviation for observation </a:t>
            </a:r>
            <a:r>
              <a:rPr lang="en-US" altLang="en-US" i="1" dirty="0">
                <a:sym typeface="Symbol" charset="2"/>
              </a:rPr>
              <a:t>j</a:t>
            </a:r>
            <a:r>
              <a:rPr lang="en-US" altLang="en-US" dirty="0">
                <a:sym typeface="Symbol" charset="2"/>
              </a:rPr>
              <a:t> from mean density for stream </a:t>
            </a:r>
            <a:r>
              <a:rPr lang="en-US" altLang="en-US" i="1" dirty="0" err="1">
                <a:sym typeface="Symbol" charset="2"/>
              </a:rPr>
              <a:t>i</a:t>
            </a:r>
            <a:r>
              <a:rPr lang="en-US" altLang="en-US" dirty="0">
                <a:sym typeface="Symbol" charset="2"/>
              </a:rPr>
              <a:t>, i.e. </a:t>
            </a:r>
          </a:p>
          <a:p>
            <a:pPr eaLnBrk="1" hangingPunct="1">
              <a:lnSpc>
                <a:spcPct val="90000"/>
              </a:lnSpc>
              <a:defRPr/>
            </a:pPr>
            <a:endParaRPr lang="en-US" altLang="en-US" dirty="0"/>
          </a:p>
        </p:txBody>
      </p:sp>
      <p:sp>
        <p:nvSpPr>
          <p:cNvPr id="2" name="Line Callout 2 1"/>
          <p:cNvSpPr>
            <a:spLocks/>
          </p:cNvSpPr>
          <p:nvPr/>
        </p:nvSpPr>
        <p:spPr bwMode="auto">
          <a:xfrm>
            <a:off x="5485016" y="6317128"/>
            <a:ext cx="6592887" cy="442913"/>
          </a:xfrm>
          <a:prstGeom prst="borderCallout2">
            <a:avLst>
              <a:gd name="adj1" fmla="val 18750"/>
              <a:gd name="adj2" fmla="val -8333"/>
              <a:gd name="adj3" fmla="val 18750"/>
              <a:gd name="adj4" fmla="val -16667"/>
              <a:gd name="adj5" fmla="val -102319"/>
              <a:gd name="adj6" fmla="val -16616"/>
            </a:avLst>
          </a:prstGeom>
          <a:solidFill>
            <a:schemeClr val="accent1"/>
          </a:solid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a:t>Within stream variation relative to stream mean</a:t>
            </a:r>
          </a:p>
        </p:txBody>
      </p:sp>
      <p:sp>
        <p:nvSpPr>
          <p:cNvPr id="8" name="Line Callout 2 7"/>
          <p:cNvSpPr>
            <a:spLocks/>
          </p:cNvSpPr>
          <p:nvPr/>
        </p:nvSpPr>
        <p:spPr bwMode="auto">
          <a:xfrm flipH="1">
            <a:off x="2152023" y="4012252"/>
            <a:ext cx="3465513" cy="457200"/>
          </a:xfrm>
          <a:prstGeom prst="borderCallout2">
            <a:avLst>
              <a:gd name="adj1" fmla="val 18750"/>
              <a:gd name="adj2" fmla="val -8333"/>
              <a:gd name="adj3" fmla="val 18750"/>
              <a:gd name="adj4" fmla="val -16667"/>
              <a:gd name="adj5" fmla="val -17838"/>
              <a:gd name="adj6" fmla="val -16875"/>
            </a:avLst>
          </a:prstGeom>
          <a:solidFill>
            <a:schemeClr val="accent1"/>
          </a:solid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chemeClr val="folHlink"/>
              </a:buClr>
              <a:buSzPct val="60000"/>
              <a:buFont typeface="Wingdings" charset="2"/>
              <a:buChar char="n"/>
              <a:defRPr sz="3200">
                <a:solidFill>
                  <a:schemeClr val="tx1"/>
                </a:solidFill>
                <a:latin typeface="Tahoma" charset="0"/>
              </a:defRPr>
            </a:lvl1pPr>
            <a:lvl2pPr marL="742950" indent="-285750">
              <a:spcBef>
                <a:spcPct val="20000"/>
              </a:spcBef>
              <a:buClr>
                <a:schemeClr val="hlink"/>
              </a:buClr>
              <a:buSzPct val="55000"/>
              <a:buFont typeface="Wingdings" charset="2"/>
              <a:buChar char="n"/>
              <a:defRPr sz="2800">
                <a:solidFill>
                  <a:schemeClr val="tx1"/>
                </a:solidFill>
                <a:latin typeface="Tahoma" charset="0"/>
              </a:defRPr>
            </a:lvl2pPr>
            <a:lvl3pPr marL="1143000" indent="-228600">
              <a:spcBef>
                <a:spcPct val="20000"/>
              </a:spcBef>
              <a:buClr>
                <a:schemeClr val="folHlink"/>
              </a:buClr>
              <a:buSzPct val="50000"/>
              <a:buFont typeface="Wingdings" charset="2"/>
              <a:buChar char="n"/>
              <a:defRPr sz="2400">
                <a:solidFill>
                  <a:schemeClr val="tx1"/>
                </a:solidFill>
                <a:latin typeface="Tahoma" charset="0"/>
              </a:defRPr>
            </a:lvl3pPr>
            <a:lvl4pPr marL="1600200" indent="-228600">
              <a:spcBef>
                <a:spcPct val="20000"/>
              </a:spcBef>
              <a:buClr>
                <a:schemeClr val="accent2"/>
              </a:buClr>
              <a:buSzPct val="55000"/>
              <a:buFont typeface="Wingdings" charset="2"/>
              <a:buChar char="n"/>
              <a:defRPr sz="2000">
                <a:solidFill>
                  <a:schemeClr val="tx1"/>
                </a:solidFill>
                <a:latin typeface="Tahoma" charset="0"/>
              </a:defRPr>
            </a:lvl4pPr>
            <a:lvl5pPr marL="2057400" indent="-228600">
              <a:spcBef>
                <a:spcPct val="20000"/>
              </a:spcBef>
              <a:buClr>
                <a:schemeClr val="accent1"/>
              </a:buClr>
              <a:buSzPct val="50000"/>
              <a:buFont typeface="Wingdings" charset="2"/>
              <a:buChar char="n"/>
              <a:defRPr sz="2000">
                <a:solidFill>
                  <a:schemeClr val="tx1"/>
                </a:solidFill>
                <a:latin typeface="Tahoma" charset="0"/>
              </a:defRPr>
            </a:lvl5pPr>
            <a:lvl6pPr marL="25146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6pPr>
            <a:lvl7pPr marL="29718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7pPr>
            <a:lvl8pPr marL="34290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8pPr>
            <a:lvl9pPr marL="3886200" indent="-228600" eaLnBrk="0" fontAlgn="base" hangingPunct="0">
              <a:spcBef>
                <a:spcPct val="20000"/>
              </a:spcBef>
              <a:spcAft>
                <a:spcPct val="0"/>
              </a:spcAft>
              <a:buClr>
                <a:schemeClr val="accent1"/>
              </a:buClr>
              <a:buSzPct val="50000"/>
              <a:buFont typeface="Wingdings" charset="2"/>
              <a:buChar char="n"/>
              <a:defRPr sz="2000">
                <a:solidFill>
                  <a:schemeClr val="tx1"/>
                </a:solidFill>
                <a:latin typeface="Tahoma" charset="0"/>
              </a:defRPr>
            </a:lvl9pPr>
          </a:lstStyle>
          <a:p>
            <a:pPr algn="ctr" eaLnBrk="1" hangingPunct="1">
              <a:spcBef>
                <a:spcPct val="0"/>
              </a:spcBef>
              <a:buClrTx/>
              <a:buSzTx/>
              <a:buFontTx/>
              <a:buNone/>
            </a:pPr>
            <a:r>
              <a:rPr lang="en-US" altLang="en-US" sz="2400" dirty="0"/>
              <a:t>Variation in </a:t>
            </a:r>
            <a:r>
              <a:rPr lang="en-US" altLang="en-US" sz="2400"/>
              <a:t>stream mean</a:t>
            </a:r>
            <a:endParaRPr lang="en-US" altLang="en-US" sz="2400" dirty="0"/>
          </a:p>
        </p:txBody>
      </p:sp>
      <p:sp>
        <p:nvSpPr>
          <p:cNvPr id="9081" name="EqText8a"/>
          <p:cNvSpPr/>
          <p:nvPr/>
        </p:nvSpPr>
        <p:spPr>
          <a:xfrm>
            <a:off x="3962400" y="1905000"/>
            <a:ext cx="4572000" cy="508000"/>
          </a:xfrm>
          <a:prstGeom prst="rect">
            <a:avLst/>
          </a:prstGeom>
          <a:noFill/>
        </p:spPr>
        <p:txBody>
          <a:bodyPr wrap="square" lIns="0" tIns="0" rIns="0" bIns="0" anchor="ctr">
            <a:normAutofit/>
          </a:bodyPr>
          <a:lstStyle/>
          <a:p>
            <a:pPr algn="ctr"/>
            <a:r>
              <a:rPr lang="en-US" sz="2000" i="1" dirty="0">
                <a:latin typeface="Cambria"/>
                <a:cs typeface="Cambria"/>
              </a:rPr>
              <a:t>y</a:t>
            </a:r>
            <a:r>
              <a:rPr lang="en-US" sz="1560" i="1" baseline="-25000" dirty="0">
                <a:latin typeface="Cambria"/>
                <a:cs typeface="Cambria"/>
              </a:rPr>
              <a:t>i,j</a:t>
            </a:r>
            <a:r>
              <a:rPr lang="en-US" sz="2000" dirty="0">
                <a:latin typeface="Cambria"/>
                <a:cs typeface="Cambria"/>
              </a:rPr>
              <a:t> = </a:t>
            </a:r>
            <a:r>
              <a:rPr lang="en-US" sz="2000" i="1" dirty="0">
                <a:latin typeface="Cambria"/>
                <a:cs typeface="Cambria"/>
              </a:rPr>
              <a:t>β</a:t>
            </a:r>
            <a:r>
              <a:rPr lang="en-US" sz="2000" dirty="0">
                <a:latin typeface="Cambria"/>
                <a:cs typeface="Cambria"/>
              </a:rPr>
              <a:t> + </a:t>
            </a:r>
            <a:r>
              <a:rPr lang="en-US" sz="2000" i="1" dirty="0">
                <a:latin typeface="Cambria"/>
                <a:cs typeface="Cambria"/>
              </a:rPr>
              <a:t>b</a:t>
            </a:r>
            <a:r>
              <a:rPr lang="en-US" sz="1560" i="1" baseline="-25000" dirty="0">
                <a:latin typeface="Cambria"/>
                <a:cs typeface="Cambria"/>
              </a:rPr>
              <a:t>i</a:t>
            </a:r>
            <a:r>
              <a:rPr lang="en-US" sz="2000" dirty="0">
                <a:latin typeface="Cambria"/>
                <a:cs typeface="Cambria"/>
              </a:rPr>
              <a:t> + </a:t>
            </a:r>
            <a:r>
              <a:rPr lang="en-US" sz="2000" i="1" dirty="0">
                <a:latin typeface="Cambria"/>
                <a:cs typeface="Cambria"/>
              </a:rPr>
              <a:t>ε</a:t>
            </a:r>
            <a:r>
              <a:rPr lang="en-US" sz="1560" i="1" baseline="-25000" dirty="0">
                <a:latin typeface="Cambria"/>
                <a:cs typeface="Cambria"/>
              </a:rPr>
              <a:t>i,j</a:t>
            </a:r>
          </a:p>
        </p:txBody>
      </p:sp>
      <p:sp>
        <p:nvSpPr>
          <p:cNvPr id="9082" name="EqText8b"/>
          <p:cNvSpPr/>
          <p:nvPr/>
        </p:nvSpPr>
        <p:spPr>
          <a:xfrm>
            <a:off x="3517900" y="3390900"/>
            <a:ext cx="4572000" cy="508000"/>
          </a:xfrm>
          <a:prstGeom prst="rect">
            <a:avLst/>
          </a:prstGeom>
          <a:noFill/>
        </p:spPr>
        <p:txBody>
          <a:bodyPr wrap="square" lIns="0" tIns="0" rIns="0" bIns="0" anchor="ctr">
            <a:normAutofit/>
          </a:bodyPr>
          <a:lstStyle/>
          <a:p>
            <a:pPr algn="ctr"/>
            <a:r>
              <a:rPr lang="en-US" sz="2000" i="1" dirty="0">
                <a:latin typeface="Cambria"/>
                <a:cs typeface="Cambria"/>
              </a:rPr>
              <a:t>b</a:t>
            </a:r>
            <a:r>
              <a:rPr lang="en-US" sz="1560" i="1" baseline="-25000" dirty="0">
                <a:latin typeface="Cambria"/>
                <a:cs typeface="Cambria"/>
              </a:rPr>
              <a:t>i</a:t>
            </a:r>
            <a:r>
              <a:rPr lang="en-US" sz="2000" dirty="0">
                <a:latin typeface="Cambria"/>
                <a:cs typeface="Cambria"/>
              </a:rPr>
              <a:t> ~ </a:t>
            </a:r>
            <a:r>
              <a:rPr lang="en-US" sz="2000" i="1" dirty="0">
                <a:latin typeface="Cambria"/>
                <a:cs typeface="Cambria"/>
              </a:rPr>
              <a:t>N</a:t>
            </a:r>
            <a:r>
              <a:rPr lang="en-US" sz="2000" dirty="0">
                <a:latin typeface="Cambria"/>
                <a:cs typeface="Cambria"/>
              </a:rPr>
              <a:t>(0; </a:t>
            </a:r>
            <a:r>
              <a:rPr lang="en-US" sz="2000" i="1" dirty="0">
                <a:latin typeface="Cambria"/>
                <a:cs typeface="Cambria"/>
              </a:rPr>
              <a:t>σ</a:t>
            </a:r>
            <a:r>
              <a:rPr lang="en-US" sz="1560" baseline="30000" dirty="0">
                <a:latin typeface="Cambria"/>
                <a:cs typeface="Cambria"/>
              </a:rPr>
              <a:t>2</a:t>
            </a:r>
            <a:r>
              <a:rPr lang="en-US" sz="1560" i="1" baseline="-25000" dirty="0">
                <a:latin typeface="Cambria"/>
                <a:cs typeface="Cambria"/>
              </a:rPr>
              <a:t>b</a:t>
            </a:r>
            <a:r>
              <a:rPr lang="en-US" sz="2000" dirty="0">
                <a:latin typeface="Cambria"/>
                <a:cs typeface="Cambria"/>
              </a:rPr>
              <a:t>)</a:t>
            </a:r>
          </a:p>
        </p:txBody>
      </p:sp>
      <p:sp>
        <p:nvSpPr>
          <p:cNvPr id="9083" name="EqText8c"/>
          <p:cNvSpPr/>
          <p:nvPr/>
        </p:nvSpPr>
        <p:spPr>
          <a:xfrm>
            <a:off x="2146300" y="5372100"/>
            <a:ext cx="4572000" cy="508000"/>
          </a:xfrm>
          <a:prstGeom prst="rect">
            <a:avLst/>
          </a:prstGeom>
          <a:noFill/>
        </p:spPr>
        <p:txBody>
          <a:bodyPr wrap="square" lIns="0" tIns="0" rIns="0" bIns="0" anchor="ctr">
            <a:normAutofit/>
          </a:bodyPr>
          <a:lstStyle/>
          <a:p>
            <a:pPr algn="ctr"/>
            <a:r>
              <a:rPr lang="en-US" sz="2000" i="1" dirty="0">
                <a:latin typeface="Cambria"/>
                <a:cs typeface="Cambria"/>
              </a:rPr>
              <a:t>ε</a:t>
            </a:r>
            <a:r>
              <a:rPr lang="en-US" sz="1560" i="1" baseline="-25000" dirty="0">
                <a:latin typeface="Cambria"/>
                <a:cs typeface="Cambria"/>
              </a:rPr>
              <a:t>i,j</a:t>
            </a:r>
            <a:r>
              <a:rPr lang="en-US" sz="2000" dirty="0">
                <a:latin typeface="Cambria"/>
                <a:cs typeface="Cambria"/>
              </a:rPr>
              <a:t> ~ </a:t>
            </a:r>
            <a:r>
              <a:rPr lang="en-US" sz="2000" i="1" dirty="0">
                <a:latin typeface="Cambria"/>
                <a:cs typeface="Cambria"/>
              </a:rPr>
              <a:t>N</a:t>
            </a:r>
            <a:r>
              <a:rPr lang="en-US" sz="2000" dirty="0">
                <a:latin typeface="Cambria"/>
                <a:cs typeface="Cambria"/>
              </a:rPr>
              <a:t>(0; </a:t>
            </a:r>
            <a:r>
              <a:rPr lang="en-US" sz="2000" i="1" dirty="0">
                <a:latin typeface="Cambria"/>
                <a:cs typeface="Cambria"/>
              </a:rPr>
              <a:t>σ</a:t>
            </a:r>
            <a:r>
              <a:rPr lang="en-US" sz="1560" baseline="30000" dirty="0">
                <a:latin typeface="Cambria"/>
                <a:cs typeface="Cambria"/>
              </a:rPr>
              <a:t>2</a:t>
            </a:r>
            <a:r>
              <a:rPr lang="en-US" sz="2000" dirty="0">
                <a:latin typeface="Cambria"/>
                <a:cs typeface="Cambria"/>
              </a:rPr>
              <a:t>)</a:t>
            </a:r>
          </a:p>
        </p:txBody>
      </p:sp>
    </p:spTree>
    <p:extLst>
      <p:ext uri="{BB962C8B-B14F-4D97-AF65-F5344CB8AC3E}">
        <p14:creationId xmlns:p14="http://schemas.microsoft.com/office/powerpoint/2010/main" val="684178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22539" y="152400"/>
            <a:ext cx="7793037" cy="1143000"/>
          </a:xfrm>
        </p:spPr>
        <p:txBody>
          <a:bodyPr>
            <a:normAutofit fontScale="90000"/>
          </a:bodyPr>
          <a:lstStyle/>
          <a:p>
            <a:pPr algn="ctr" eaLnBrk="1" hangingPunct="1">
              <a:defRPr/>
            </a:pPr>
            <a:r>
              <a:rPr lang="en-US" altLang="en-US" sz="4000" dirty="0"/>
              <a:t>Finally: A Mixed Effects Model</a:t>
            </a:r>
            <a:br>
              <a:rPr lang="en-US" altLang="en-US" sz="4000" dirty="0"/>
            </a:br>
            <a:r>
              <a:rPr lang="en-US" altLang="en-US" sz="4000" dirty="0"/>
              <a:t>(Some notes-I)</a:t>
            </a:r>
          </a:p>
        </p:txBody>
      </p:sp>
      <p:sp>
        <p:nvSpPr>
          <p:cNvPr id="32771" name="Rectangle 3"/>
          <p:cNvSpPr>
            <a:spLocks noGrp="1" noChangeArrowheads="1"/>
          </p:cNvSpPr>
          <p:nvPr>
            <p:ph type="body" idx="1"/>
          </p:nvPr>
        </p:nvSpPr>
        <p:spPr>
          <a:xfrm>
            <a:off x="1676399" y="1552575"/>
            <a:ext cx="9733723" cy="4114800"/>
          </a:xfrm>
        </p:spPr>
        <p:txBody>
          <a:bodyPr>
            <a:noAutofit/>
          </a:bodyPr>
          <a:lstStyle/>
          <a:p>
            <a:pPr eaLnBrk="1" hangingPunct="1">
              <a:lnSpc>
                <a:spcPct val="80000"/>
              </a:lnSpc>
              <a:defRPr/>
            </a:pPr>
            <a:r>
              <a:rPr lang="en-US" altLang="en-US" dirty="0"/>
              <a:t>The residuals are assumed to be independent, normally distributed random variables with constant variance.</a:t>
            </a:r>
          </a:p>
          <a:p>
            <a:pPr eaLnBrk="1" hangingPunct="1">
              <a:lnSpc>
                <a:spcPct val="80000"/>
              </a:lnSpc>
              <a:defRPr/>
            </a:pPr>
            <a:endParaRPr lang="en-US" altLang="en-US" dirty="0"/>
          </a:p>
          <a:p>
            <a:pPr eaLnBrk="1" hangingPunct="1">
              <a:lnSpc>
                <a:spcPct val="80000"/>
              </a:lnSpc>
              <a:defRPr/>
            </a:pPr>
            <a:endParaRPr lang="en-US" altLang="en-US" dirty="0"/>
          </a:p>
          <a:p>
            <a:pPr eaLnBrk="1" hangingPunct="1">
              <a:lnSpc>
                <a:spcPct val="80000"/>
              </a:lnSpc>
              <a:defRPr/>
            </a:pPr>
            <a:r>
              <a:rPr lang="en-US" altLang="en-US" dirty="0"/>
              <a:t>The random effects are assumed to be normally distributed.</a:t>
            </a:r>
          </a:p>
          <a:p>
            <a:pPr eaLnBrk="1" hangingPunct="1">
              <a:lnSpc>
                <a:spcPct val="80000"/>
              </a:lnSpc>
              <a:defRPr/>
            </a:pPr>
            <a:endParaRPr lang="en-US" altLang="en-US" dirty="0"/>
          </a:p>
          <a:p>
            <a:pPr eaLnBrk="1" hangingPunct="1">
              <a:lnSpc>
                <a:spcPct val="80000"/>
              </a:lnSpc>
              <a:defRPr/>
            </a:pPr>
            <a:endParaRPr lang="en-US" altLang="en-US" dirty="0"/>
          </a:p>
          <a:p>
            <a:pPr eaLnBrk="1" hangingPunct="1">
              <a:lnSpc>
                <a:spcPct val="80000"/>
              </a:lnSpc>
              <a:defRPr/>
            </a:pPr>
            <a:r>
              <a:rPr lang="en-US" altLang="en-US" dirty="0"/>
              <a:t>The number of parameters in this model is three (β, σ and σ</a:t>
            </a:r>
            <a:r>
              <a:rPr lang="en-US" altLang="en-US" baseline="-25000" dirty="0">
                <a:sym typeface="Symbol" charset="2"/>
              </a:rPr>
              <a:t>b</a:t>
            </a:r>
            <a:r>
              <a:rPr lang="en-US" altLang="en-US" dirty="0">
                <a:sym typeface="Symbol" charset="2"/>
              </a:rPr>
              <a:t>) because stream is just another level of random variation (with fixed effects model, each stream gets a parameter).</a:t>
            </a:r>
          </a:p>
        </p:txBody>
      </p:sp>
    </p:spTree>
    <p:extLst>
      <p:ext uri="{BB962C8B-B14F-4D97-AF65-F5344CB8AC3E}">
        <p14:creationId xmlns:p14="http://schemas.microsoft.com/office/powerpoint/2010/main" val="21103172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CCDC579-0A6A-DF48-9F68-7F9E1E8F1C5F}">
  <we:reference id="WA200010001" version="1.0.0.1" store="Omex" storeType="OMEX"/>
  <we:alternateReferences>
    <we:reference id="WA200010001" version="1.0.0.1" store="WA200010001" storeType="OMEX"/>
  </we:alternateReferences>
  <we:properties>
    <we:property name="claude.fileId" value="&quot;5bffa6b9-a4ab-49ae-99ea-fdba4896d6bd&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12111</TotalTime>
  <Words>3967</Words>
  <Application>Microsoft Macintosh PowerPoint</Application>
  <PresentationFormat>Widescreen</PresentationFormat>
  <Paragraphs>440</Paragraphs>
  <Slides>62</Slides>
  <Notes>39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62</vt:i4>
      </vt:variant>
    </vt:vector>
  </HeadingPairs>
  <TitlesOfParts>
    <vt:vector size="71" baseType="lpstr">
      <vt:lpstr>Arial</vt:lpstr>
      <vt:lpstr>Calibri</vt:lpstr>
      <vt:lpstr>Calibri Light</vt:lpstr>
      <vt:lpstr>Cambria</vt:lpstr>
      <vt:lpstr>Consolas</vt:lpstr>
      <vt:lpstr>Symbol</vt:lpstr>
      <vt:lpstr>Times New Roman</vt:lpstr>
      <vt:lpstr>Wingdings</vt:lpstr>
      <vt:lpstr>Office Theme</vt:lpstr>
      <vt:lpstr> </vt:lpstr>
      <vt:lpstr>What are Fixed and Random Effects?</vt:lpstr>
      <vt:lpstr>Mixed Effects Models</vt:lpstr>
      <vt:lpstr>A Simple Example</vt:lpstr>
      <vt:lpstr>Three Options for Structured Data</vt:lpstr>
      <vt:lpstr>Complete pooling: Fit of the Standard Linear Model (complete pooling of observations)</vt:lpstr>
      <vt:lpstr>No pooling: Fit a Model with a “Stream-Effect”</vt:lpstr>
      <vt:lpstr>Partial pooling: A Mixed Effects Model or really random effect model in this simplified case</vt:lpstr>
      <vt:lpstr>Finally: A Mixed Effects Model (Some notes-I)</vt:lpstr>
      <vt:lpstr>Finally: A Mixed Effects Model</vt:lpstr>
      <vt:lpstr>Time for some R</vt:lpstr>
      <vt:lpstr>Packages</vt:lpstr>
      <vt:lpstr>The LME Function</vt:lpstr>
      <vt:lpstr>Linear Mixed Models (Notes)</vt:lpstr>
      <vt:lpstr>Linear Mixed Models  (Understanding the output)</vt:lpstr>
      <vt:lpstr>Fixed and Random Effects Together</vt:lpstr>
      <vt:lpstr>A guide to model selection with fixed and random effects (Zuur et al)</vt:lpstr>
      <vt:lpstr>Rule of thumb</vt:lpstr>
      <vt:lpstr>Example: Fixed and Random Effects Together (Length-weight regressions)</vt:lpstr>
      <vt:lpstr>Where does the variation in weight arise from?</vt:lpstr>
      <vt:lpstr>Fixed and Random Effects Together (Length-weight regressions)</vt:lpstr>
      <vt:lpstr>Fixed and Random Effects Together (Length-weight regressions)</vt:lpstr>
      <vt:lpstr>Tricks and Traps</vt:lpstr>
      <vt:lpstr>Mixed Effects Models</vt:lpstr>
      <vt:lpstr>Another Mixed Model Example</vt:lpstr>
      <vt:lpstr>How we should not analyze this dataset</vt:lpstr>
      <vt:lpstr>Data exploration</vt:lpstr>
      <vt:lpstr>Data exploration</vt:lpstr>
      <vt:lpstr>Let’s look for structure in residuals</vt:lpstr>
      <vt:lpstr>Ignore structure in residuals?</vt:lpstr>
      <vt:lpstr>Allow intercept to vary by species</vt:lpstr>
      <vt:lpstr>Allow intercept to vary by species</vt:lpstr>
      <vt:lpstr>Should we use fixed or random effects for groups?</vt:lpstr>
      <vt:lpstr>Allow intercept to vary by lake</vt:lpstr>
      <vt:lpstr>But what if the effect of length on TP varies by species or lake?  All our prior models were “random intercept” models. Now also “random slope”</vt:lpstr>
      <vt:lpstr>Borrowing strength</vt:lpstr>
      <vt:lpstr>Which model to use for prediction?</vt:lpstr>
      <vt:lpstr>Crossed vs Nested random effects</vt:lpstr>
      <vt:lpstr>Labeling matters! Remove ambiguity with distinct labelling</vt:lpstr>
      <vt:lpstr>Glmer Example Proportions are Rarely Proportions</vt:lpstr>
      <vt:lpstr>White Stork Example</vt:lpstr>
      <vt:lpstr>PowerPoint Presentation</vt:lpstr>
      <vt:lpstr>PowerPoint Presentation</vt:lpstr>
      <vt:lpstr>What if we have substantial additional interannual variation not explained by weather?</vt:lpstr>
      <vt:lpstr>PowerPoint Presentation</vt:lpstr>
      <vt:lpstr>PowerPoint Presentation</vt:lpstr>
      <vt:lpstr>PowerPoint Presentation</vt:lpstr>
      <vt:lpstr>PowerPoint Presentation</vt:lpstr>
      <vt:lpstr>Example 2 – Nonlinear mixed model for length and age</vt:lpstr>
      <vt:lpstr>Example – length and age</vt:lpstr>
      <vt:lpstr>Example – length and age</vt:lpstr>
      <vt:lpstr>Fitting Length and Age Data (Background)</vt:lpstr>
      <vt:lpstr>Fitting Length and Age Data (The basic data)</vt:lpstr>
      <vt:lpstr>Fitting Length and Age Data (Standard non-linear model-I)</vt:lpstr>
      <vt:lpstr>Fitting Length and Age Data (Standard non-linear model-II)</vt:lpstr>
      <vt:lpstr>The NLME Function-I</vt:lpstr>
      <vt:lpstr>The NLME Function-II</vt:lpstr>
      <vt:lpstr>Fitting Length and Age Data (Non-linear mixed model-I)</vt:lpstr>
      <vt:lpstr>Fitting Length and Age Data (Non-linear mixed model-II)</vt:lpstr>
      <vt:lpstr>Fitting Length and Age Data (Non-linear mixed model-III)</vt:lpstr>
      <vt:lpstr>Fitting Length and Age Data (Non-linear mixed model-IV)</vt:lpstr>
      <vt:lpstr>Fitting Length and Age Data (Non-linear mixed model-V)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Levi, Taal</dc:creator>
  <cp:lastModifiedBy>Levi, Taal</cp:lastModifiedBy>
  <cp:revision>76</cp:revision>
  <dcterms:created xsi:type="dcterms:W3CDTF">2020-12-09T21:00:17Z</dcterms:created>
  <dcterms:modified xsi:type="dcterms:W3CDTF">2026-07-16T21:10:49Z</dcterms:modified>
</cp:coreProperties>
</file>