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3"/>
  </p:notesMasterIdLst>
  <p:sldIdLst>
    <p:sldId id="257" r:id="rId2"/>
    <p:sldId id="274" r:id="rId3"/>
    <p:sldId id="390" r:id="rId4"/>
    <p:sldId id="284" r:id="rId5"/>
    <p:sldId id="285" r:id="rId6"/>
    <p:sldId id="286" r:id="rId7"/>
    <p:sldId id="391" r:id="rId8"/>
    <p:sldId id="287" r:id="rId9"/>
    <p:sldId id="394" r:id="rId10"/>
    <p:sldId id="395" r:id="rId11"/>
    <p:sldId id="490" r:id="rId12"/>
    <p:sldId id="288" r:id="rId13"/>
    <p:sldId id="289" r:id="rId14"/>
    <p:sldId id="396" r:id="rId15"/>
    <p:sldId id="292" r:id="rId16"/>
    <p:sldId id="293" r:id="rId17"/>
    <p:sldId id="294" r:id="rId18"/>
    <p:sldId id="295" r:id="rId19"/>
    <p:sldId id="296" r:id="rId20"/>
    <p:sldId id="469" r:id="rId21"/>
    <p:sldId id="397" r:id="rId22"/>
    <p:sldId id="398" r:id="rId23"/>
    <p:sldId id="402" r:id="rId24"/>
    <p:sldId id="401" r:id="rId25"/>
    <p:sldId id="403" r:id="rId26"/>
    <p:sldId id="404" r:id="rId27"/>
    <p:sldId id="405" r:id="rId28"/>
    <p:sldId id="297" r:id="rId29"/>
    <p:sldId id="408" r:id="rId30"/>
    <p:sldId id="476" r:id="rId31"/>
    <p:sldId id="409" r:id="rId32"/>
    <p:sldId id="555" r:id="rId33"/>
    <p:sldId id="556" r:id="rId34"/>
    <p:sldId id="410" r:id="rId35"/>
    <p:sldId id="491" r:id="rId36"/>
    <p:sldId id="298" r:id="rId37"/>
    <p:sldId id="299" r:id="rId38"/>
    <p:sldId id="300" r:id="rId39"/>
    <p:sldId id="301" r:id="rId40"/>
    <p:sldId id="303" r:id="rId41"/>
    <p:sldId id="305" r:id="rId42"/>
    <p:sldId id="306" r:id="rId43"/>
    <p:sldId id="307" r:id="rId44"/>
    <p:sldId id="308" r:id="rId45"/>
    <p:sldId id="309" r:id="rId46"/>
    <p:sldId id="411" r:id="rId47"/>
    <p:sldId id="431" r:id="rId48"/>
    <p:sldId id="470" r:id="rId49"/>
    <p:sldId id="550" r:id="rId50"/>
    <p:sldId id="551" r:id="rId51"/>
    <p:sldId id="552" r:id="rId52"/>
    <p:sldId id="498" r:id="rId53"/>
    <p:sldId id="509" r:id="rId54"/>
    <p:sldId id="501" r:id="rId55"/>
    <p:sldId id="510" r:id="rId56"/>
    <p:sldId id="503" r:id="rId57"/>
    <p:sldId id="481" r:id="rId58"/>
    <p:sldId id="504" r:id="rId59"/>
    <p:sldId id="505" r:id="rId60"/>
    <p:sldId id="554" r:id="rId61"/>
    <p:sldId id="506" r:id="rId6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335"/>
    <p:restoredTop sz="94624"/>
  </p:normalViewPr>
  <p:slideViewPr>
    <p:cSldViewPr snapToGrid="0" snapToObjects="1">
      <p:cViewPr varScale="1">
        <p:scale>
          <a:sx n="127" d="100"/>
          <a:sy n="127" d="100"/>
        </p:scale>
        <p:origin x="424"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9C91A6-D3CC-A448-A30A-303E1C36A033}" type="datetimeFigureOut">
              <a:rPr lang="en-US" smtClean="0"/>
              <a:t>7/16/26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0AC092-695C-464D-9CD8-909DC0001E20}" type="slidenum">
              <a:rPr lang="en-US" smtClean="0"/>
              <a:t>‹#›</a:t>
            </a:fld>
            <a:endParaRPr lang="en-US"/>
          </a:p>
        </p:txBody>
      </p:sp>
    </p:spTree>
    <p:extLst>
      <p:ext uri="{BB962C8B-B14F-4D97-AF65-F5344CB8AC3E}">
        <p14:creationId xmlns:p14="http://schemas.microsoft.com/office/powerpoint/2010/main" val="10230351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A4348FE-E9FB-B34F-9F58-56AAD0FE21CF}" type="datetimeFigureOut">
              <a:rPr lang="en-US" smtClean="0"/>
              <a:t>7/16/26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A051B9-200A-AF4F-B497-CA0B88E8F75A}" type="slidenum">
              <a:rPr lang="en-US" smtClean="0"/>
              <a:t>‹#›</a:t>
            </a:fld>
            <a:endParaRPr lang="en-US"/>
          </a:p>
        </p:txBody>
      </p:sp>
    </p:spTree>
    <p:extLst>
      <p:ext uri="{BB962C8B-B14F-4D97-AF65-F5344CB8AC3E}">
        <p14:creationId xmlns:p14="http://schemas.microsoft.com/office/powerpoint/2010/main" val="7530330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A4348FE-E9FB-B34F-9F58-56AAD0FE21CF}" type="datetimeFigureOut">
              <a:rPr lang="en-US" smtClean="0"/>
              <a:t>7/16/26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A051B9-200A-AF4F-B497-CA0B88E8F75A}" type="slidenum">
              <a:rPr lang="en-US" smtClean="0"/>
              <a:t>‹#›</a:t>
            </a:fld>
            <a:endParaRPr lang="en-US"/>
          </a:p>
        </p:txBody>
      </p:sp>
    </p:spTree>
    <p:extLst>
      <p:ext uri="{BB962C8B-B14F-4D97-AF65-F5344CB8AC3E}">
        <p14:creationId xmlns:p14="http://schemas.microsoft.com/office/powerpoint/2010/main" val="179044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A4348FE-E9FB-B34F-9F58-56AAD0FE21CF}" type="datetimeFigureOut">
              <a:rPr lang="en-US" smtClean="0"/>
              <a:t>7/16/26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A051B9-200A-AF4F-B497-CA0B88E8F75A}" type="slidenum">
              <a:rPr lang="en-US" smtClean="0"/>
              <a:t>‹#›</a:t>
            </a:fld>
            <a:endParaRPr lang="en-US"/>
          </a:p>
        </p:txBody>
      </p:sp>
    </p:spTree>
    <p:extLst>
      <p:ext uri="{BB962C8B-B14F-4D97-AF65-F5344CB8AC3E}">
        <p14:creationId xmlns:p14="http://schemas.microsoft.com/office/powerpoint/2010/main" val="14961024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A4348FE-E9FB-B34F-9F58-56AAD0FE21CF}" type="datetimeFigureOut">
              <a:rPr lang="en-US" smtClean="0"/>
              <a:t>7/16/26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A051B9-200A-AF4F-B497-CA0B88E8F75A}" type="slidenum">
              <a:rPr lang="en-US" smtClean="0"/>
              <a:t>‹#›</a:t>
            </a:fld>
            <a:endParaRPr lang="en-US"/>
          </a:p>
        </p:txBody>
      </p:sp>
    </p:spTree>
    <p:extLst>
      <p:ext uri="{BB962C8B-B14F-4D97-AF65-F5344CB8AC3E}">
        <p14:creationId xmlns:p14="http://schemas.microsoft.com/office/powerpoint/2010/main" val="11059950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A4348FE-E9FB-B34F-9F58-56AAD0FE21CF}" type="datetimeFigureOut">
              <a:rPr lang="en-US" smtClean="0"/>
              <a:t>7/16/26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A051B9-200A-AF4F-B497-CA0B88E8F75A}" type="slidenum">
              <a:rPr lang="en-US" smtClean="0"/>
              <a:t>‹#›</a:t>
            </a:fld>
            <a:endParaRPr lang="en-US"/>
          </a:p>
        </p:txBody>
      </p:sp>
    </p:spTree>
    <p:extLst>
      <p:ext uri="{BB962C8B-B14F-4D97-AF65-F5344CB8AC3E}">
        <p14:creationId xmlns:p14="http://schemas.microsoft.com/office/powerpoint/2010/main" val="19878741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A4348FE-E9FB-B34F-9F58-56AAD0FE21CF}" type="datetimeFigureOut">
              <a:rPr lang="en-US" smtClean="0"/>
              <a:t>7/16/26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A051B9-200A-AF4F-B497-CA0B88E8F75A}" type="slidenum">
              <a:rPr lang="en-US" smtClean="0"/>
              <a:t>‹#›</a:t>
            </a:fld>
            <a:endParaRPr lang="en-US"/>
          </a:p>
        </p:txBody>
      </p:sp>
    </p:spTree>
    <p:extLst>
      <p:ext uri="{BB962C8B-B14F-4D97-AF65-F5344CB8AC3E}">
        <p14:creationId xmlns:p14="http://schemas.microsoft.com/office/powerpoint/2010/main" val="1798230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A4348FE-E9FB-B34F-9F58-56AAD0FE21CF}" type="datetimeFigureOut">
              <a:rPr lang="en-US" smtClean="0"/>
              <a:t>7/16/26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A051B9-200A-AF4F-B497-CA0B88E8F75A}" type="slidenum">
              <a:rPr lang="en-US" smtClean="0"/>
              <a:t>‹#›</a:t>
            </a:fld>
            <a:endParaRPr lang="en-US"/>
          </a:p>
        </p:txBody>
      </p:sp>
    </p:spTree>
    <p:extLst>
      <p:ext uri="{BB962C8B-B14F-4D97-AF65-F5344CB8AC3E}">
        <p14:creationId xmlns:p14="http://schemas.microsoft.com/office/powerpoint/2010/main" val="1315489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A4348FE-E9FB-B34F-9F58-56AAD0FE21CF}" type="datetimeFigureOut">
              <a:rPr lang="en-US" smtClean="0"/>
              <a:t>7/16/26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A051B9-200A-AF4F-B497-CA0B88E8F75A}" type="slidenum">
              <a:rPr lang="en-US" smtClean="0"/>
              <a:t>‹#›</a:t>
            </a:fld>
            <a:endParaRPr lang="en-US"/>
          </a:p>
        </p:txBody>
      </p:sp>
    </p:spTree>
    <p:extLst>
      <p:ext uri="{BB962C8B-B14F-4D97-AF65-F5344CB8AC3E}">
        <p14:creationId xmlns:p14="http://schemas.microsoft.com/office/powerpoint/2010/main" val="10876621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4348FE-E9FB-B34F-9F58-56AAD0FE21CF}" type="datetimeFigureOut">
              <a:rPr lang="en-US" smtClean="0"/>
              <a:t>7/16/26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A051B9-200A-AF4F-B497-CA0B88E8F75A}" type="slidenum">
              <a:rPr lang="en-US" smtClean="0"/>
              <a:t>‹#›</a:t>
            </a:fld>
            <a:endParaRPr lang="en-US"/>
          </a:p>
        </p:txBody>
      </p:sp>
    </p:spTree>
    <p:extLst>
      <p:ext uri="{BB962C8B-B14F-4D97-AF65-F5344CB8AC3E}">
        <p14:creationId xmlns:p14="http://schemas.microsoft.com/office/powerpoint/2010/main" val="956850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A4348FE-E9FB-B34F-9F58-56AAD0FE21CF}" type="datetimeFigureOut">
              <a:rPr lang="en-US" smtClean="0"/>
              <a:t>7/16/26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A051B9-200A-AF4F-B497-CA0B88E8F75A}" type="slidenum">
              <a:rPr lang="en-US" smtClean="0"/>
              <a:t>‹#›</a:t>
            </a:fld>
            <a:endParaRPr lang="en-US"/>
          </a:p>
        </p:txBody>
      </p:sp>
    </p:spTree>
    <p:extLst>
      <p:ext uri="{BB962C8B-B14F-4D97-AF65-F5344CB8AC3E}">
        <p14:creationId xmlns:p14="http://schemas.microsoft.com/office/powerpoint/2010/main" val="14362670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A4348FE-E9FB-B34F-9F58-56AAD0FE21CF}" type="datetimeFigureOut">
              <a:rPr lang="en-US" smtClean="0"/>
              <a:t>7/16/26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A051B9-200A-AF4F-B497-CA0B88E8F75A}" type="slidenum">
              <a:rPr lang="en-US" smtClean="0"/>
              <a:t>‹#›</a:t>
            </a:fld>
            <a:endParaRPr lang="en-US"/>
          </a:p>
        </p:txBody>
      </p:sp>
    </p:spTree>
    <p:extLst>
      <p:ext uri="{BB962C8B-B14F-4D97-AF65-F5344CB8AC3E}">
        <p14:creationId xmlns:p14="http://schemas.microsoft.com/office/powerpoint/2010/main" val="1624486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4348FE-E9FB-B34F-9F58-56AAD0FE21CF}" type="datetimeFigureOut">
              <a:rPr lang="en-US" smtClean="0"/>
              <a:t>7/16/26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A051B9-200A-AF4F-B497-CA0B88E8F75A}" type="slidenum">
              <a:rPr lang="en-US" smtClean="0"/>
              <a:t>‹#›</a:t>
            </a:fld>
            <a:endParaRPr lang="en-US"/>
          </a:p>
        </p:txBody>
      </p:sp>
    </p:spTree>
    <p:extLst>
      <p:ext uri="{BB962C8B-B14F-4D97-AF65-F5344CB8AC3E}">
        <p14:creationId xmlns:p14="http://schemas.microsoft.com/office/powerpoint/2010/main" val="2016708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7.xml"/><Relationship Id="rId5" Type="http://schemas.openxmlformats.org/officeDocument/2006/relationships/image" Target="../media/image35.png"/><Relationship Id="rId4" Type="http://schemas.openxmlformats.org/officeDocument/2006/relationships/image" Target="../media/image17.emf"/></Relationships>
</file>

<file path=ppt/slides/_rels/slide18.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emf"/><Relationship Id="rId1" Type="http://schemas.openxmlformats.org/officeDocument/2006/relationships/slideLayout" Target="../slideLayouts/slideLayout7.xml"/><Relationship Id="rId5" Type="http://schemas.openxmlformats.org/officeDocument/2006/relationships/image" Target="../media/image540.png"/><Relationship Id="rId4" Type="http://schemas.openxmlformats.org/officeDocument/2006/relationships/image" Target="../media/image20.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emf"/><Relationship Id="rId1" Type="http://schemas.openxmlformats.org/officeDocument/2006/relationships/slideLayout" Target="../slideLayouts/slideLayout7.xml"/><Relationship Id="rId5" Type="http://schemas.openxmlformats.org/officeDocument/2006/relationships/image" Target="../media/image540.png"/><Relationship Id="rId4" Type="http://schemas.openxmlformats.org/officeDocument/2006/relationships/image" Target="../media/image20.emf"/></Relationships>
</file>

<file path=ppt/slides/_rels/slide28.xml.rels><?xml version="1.0" encoding="UTF-8" standalone="yes"?>
<Relationships xmlns="http://schemas.openxmlformats.org/package/2006/relationships"><Relationship Id="rId3" Type="http://schemas.openxmlformats.org/officeDocument/2006/relationships/image" Target="../media/image480.pn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hyperlink" Target="https://en.wikipedia.org/wiki/Numerical_integration" TargetMode="External"/><Relationship Id="rId2" Type="http://schemas.openxmlformats.org/officeDocument/2006/relationships/hyperlink" Target="http://math.stackexchange.com/questions/425782/why-does-monte-carlo-integration-work-better-than-naive-numerical-integration-in" TargetMode="External"/><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39.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71.pn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730.png"/><Relationship Id="rId1" Type="http://schemas.openxmlformats.org/officeDocument/2006/relationships/slideLayout" Target="../slideLayouts/slideLayout7.xml"/><Relationship Id="rId5" Type="http://schemas.openxmlformats.org/officeDocument/2006/relationships/image" Target="../media/image37.png"/><Relationship Id="rId4" Type="http://schemas.openxmlformats.org/officeDocument/2006/relationships/image" Target="../media/image760.png"/></Relationships>
</file>

<file path=ppt/slides/_rels/slide4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2.gi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openxmlformats.org/officeDocument/2006/relationships/hyperlink" Target="https://chi-feng.github.io/mcmc-demo/app.html?algorithm=MALA&amp;target=banana" TargetMode="External"/><Relationship Id="rId13" Type="http://schemas.openxmlformats.org/officeDocument/2006/relationships/hyperlink" Target="https://chi-feng.github.io/mcmc-demo/app.html?algorithm=SVGD&amp;target=banana&amp;delay=0" TargetMode="External"/><Relationship Id="rId3" Type="http://schemas.openxmlformats.org/officeDocument/2006/relationships/hyperlink" Target="https://chi-feng.github.io/mcmc-demo/app.html?algorithm=AdaptiveMH&amp;target=banana" TargetMode="External"/><Relationship Id="rId7" Type="http://schemas.openxmlformats.org/officeDocument/2006/relationships/hyperlink" Target="https://chi-feng.github.io/mcmc-demo/app.html?algorithm=NaiveNUTS&amp;target=banana" TargetMode="External"/><Relationship Id="rId12" Type="http://schemas.openxmlformats.org/officeDocument/2006/relationships/hyperlink" Target="https://chi-feng.github.io/mcmc-demo/app.html?algorithm=GibbsSampling&amp;target=banana" TargetMode="External"/><Relationship Id="rId2" Type="http://schemas.openxmlformats.org/officeDocument/2006/relationships/hyperlink" Target="https://chi-feng.github.io/mcmc-demo/app.html?algorithm=RandomWalkMH&amp;target=banana" TargetMode="External"/><Relationship Id="rId16" Type="http://schemas.openxmlformats.org/officeDocument/2006/relationships/hyperlink" Target="https://chi-feng.github.io/mcmc-demo/#ref-6" TargetMode="External"/><Relationship Id="rId1" Type="http://schemas.openxmlformats.org/officeDocument/2006/relationships/slideLayout" Target="../slideLayouts/slideLayout7.xml"/><Relationship Id="rId6" Type="http://schemas.openxmlformats.org/officeDocument/2006/relationships/hyperlink" Target="https://chi-feng.github.io/mcmc-demo/#ref-2" TargetMode="External"/><Relationship Id="rId11" Type="http://schemas.openxmlformats.org/officeDocument/2006/relationships/hyperlink" Target="https://chi-feng.github.io/mcmc-demo/#ref-4" TargetMode="External"/><Relationship Id="rId5" Type="http://schemas.openxmlformats.org/officeDocument/2006/relationships/hyperlink" Target="https://chi-feng.github.io/mcmc-demo/app.html?algorithm=HamiltonianMC&amp;target=banana" TargetMode="External"/><Relationship Id="rId15" Type="http://schemas.openxmlformats.org/officeDocument/2006/relationships/hyperlink" Target="https://chi-feng.github.io/mcmc-demo/app.html?algorithm=RadFriends-NS&amp;target=banana" TargetMode="External"/><Relationship Id="rId10" Type="http://schemas.openxmlformats.org/officeDocument/2006/relationships/hyperlink" Target="https://chi-feng.github.io/mcmc-demo/app.html?algorithm=H2MC&amp;target=banana" TargetMode="External"/><Relationship Id="rId4" Type="http://schemas.openxmlformats.org/officeDocument/2006/relationships/hyperlink" Target="https://chi-feng.github.io/mcmc-demo/#ref-1" TargetMode="External"/><Relationship Id="rId9" Type="http://schemas.openxmlformats.org/officeDocument/2006/relationships/hyperlink" Target="https://chi-feng.github.io/mcmc-demo/#ref-3" TargetMode="External"/><Relationship Id="rId14" Type="http://schemas.openxmlformats.org/officeDocument/2006/relationships/hyperlink" Target="https://chi-feng.github.io/mcmc-demo/#ref-5"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oleObject" Target="../embeddings/oleObject1.bin"/><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p:cNvSpPr txBox="1"/>
          <p:nvPr/>
        </p:nvSpPr>
        <p:spPr>
          <a:xfrm>
            <a:off x="1524000" y="1"/>
            <a:ext cx="9144000" cy="830997"/>
          </a:xfrm>
          <a:prstGeom prst="rect">
            <a:avLst/>
          </a:prstGeom>
          <a:noFill/>
        </p:spPr>
        <p:txBody>
          <a:bodyPr wrap="square" rtlCol="0">
            <a:spAutoFit/>
          </a:bodyPr>
          <a:lstStyle/>
          <a:p>
            <a:pPr algn="ctr"/>
            <a:r>
              <a:rPr lang="en-US" sz="4800" b="1" dirty="0">
                <a:solidFill>
                  <a:srgbClr val="FFFF00"/>
                </a:solidFill>
              </a:rPr>
              <a:t>Introduction to Bayesian Analysis</a:t>
            </a:r>
          </a:p>
        </p:txBody>
      </p:sp>
      <p:pic>
        <p:nvPicPr>
          <p:cNvPr id="7" name="Picture 6" descr="3D surface plot of a bivariate normal probability density over axes x1 and x2, a bell-shaped peak rising to about 0.15, with a semi-transparent horizontal reference plane cutting through it." title="3D surface plot of a bivariate normal probability density over axes x1 and x2, a"/>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76401" y="3650456"/>
            <a:ext cx="4276725" cy="3207544"/>
          </a:xfrm>
          <a:prstGeom prst="rect">
            <a:avLst/>
          </a:prstGeom>
        </p:spPr>
      </p:pic>
      <p:sp>
        <p:nvSpPr>
          <p:cNvPr id="8" name="TextBox 7"/>
          <p:cNvSpPr txBox="1"/>
          <p:nvPr/>
        </p:nvSpPr>
        <p:spPr>
          <a:xfrm>
            <a:off x="6490010" y="5023395"/>
            <a:ext cx="5701989" cy="1938992"/>
          </a:xfrm>
          <a:prstGeom prst="rect">
            <a:avLst/>
          </a:prstGeom>
          <a:noFill/>
        </p:spPr>
        <p:txBody>
          <a:bodyPr wrap="square" rtlCol="0">
            <a:spAutoFit/>
          </a:bodyPr>
          <a:lstStyle/>
          <a:p>
            <a:r>
              <a:rPr lang="en-US" sz="2400" b="1" dirty="0">
                <a:solidFill>
                  <a:srgbClr val="FFFF00"/>
                </a:solidFill>
              </a:rPr>
              <a:t>Many slides adapted from Matt </a:t>
            </a:r>
            <a:r>
              <a:rPr lang="en-US" sz="2400" b="1" dirty="0" err="1">
                <a:solidFill>
                  <a:srgbClr val="FFFF00"/>
                </a:solidFill>
              </a:rPr>
              <a:t>Falcy</a:t>
            </a:r>
            <a:r>
              <a:rPr lang="en-US" sz="2400" b="1" dirty="0">
                <a:solidFill>
                  <a:srgbClr val="FFFF00"/>
                </a:solidFill>
              </a:rPr>
              <a:t> ODFW, and SESYNC course by Chris </a:t>
            </a:r>
            <a:r>
              <a:rPr lang="en-US" sz="2400" b="1" dirty="0" err="1">
                <a:solidFill>
                  <a:srgbClr val="FFFF00"/>
                </a:solidFill>
              </a:rPr>
              <a:t>Che-Castaldo</a:t>
            </a:r>
            <a:r>
              <a:rPr lang="en-US" sz="2400" b="1" dirty="0">
                <a:solidFill>
                  <a:srgbClr val="FFFF00"/>
                </a:solidFill>
              </a:rPr>
              <a:t>, Mary B. Collins, N. Thompson Hobbs (with permission)</a:t>
            </a:r>
          </a:p>
          <a:p>
            <a:endParaRPr lang="en-US" sz="2400" b="1" dirty="0">
              <a:solidFill>
                <a:srgbClr val="FFFF00"/>
              </a:solidFill>
            </a:endParaRPr>
          </a:p>
        </p:txBody>
      </p:sp>
      <p:pic>
        <p:nvPicPr>
          <p:cNvPr id="1026" name="Picture 2" descr="Portrait of Thomas Bayes over a blue background with the handwritten formula P(A|B) = P(B|A) P(A) / P(B)." title="Portrait of Thomas Bayes over a blue background with the handwritten formula P(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889008"/>
            <a:ext cx="5162706" cy="27614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65023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 '[y] is critical to Bayes' with Poisson likelihood and gamma-prior posterior formulas, plus two small curves: Likelihood versus theta (peak near 9) and Posterior versus theta (peak near 9)." title="Slide '[y] is critical to Bayes' with Poisson likelihood and gamma-prior posteri"/>
          <p:cNvPicPr>
            <a:picLocks noChangeAspect="1"/>
          </p:cNvPicPr>
          <p:nvPr/>
        </p:nvPicPr>
        <p:blipFill rotWithShape="1">
          <a:blip r:embed="rId2">
            <a:extLst>
              <a:ext uri="{28A0092B-C50C-407E-A947-70E740481C1C}">
                <a14:useLocalDpi xmlns:a14="http://schemas.microsoft.com/office/drawing/2010/main" val="0"/>
              </a:ext>
            </a:extLst>
          </a:blip>
          <a:srcRect t="6811" r="7496" b="15519"/>
          <a:stretch/>
        </p:blipFill>
        <p:spPr>
          <a:xfrm>
            <a:off x="415756" y="204536"/>
            <a:ext cx="10436727" cy="6566305"/>
          </a:xfrm>
          <a:prstGeom prst="rect">
            <a:avLst/>
          </a:prstGeom>
        </p:spPr>
      </p:pic>
      <p:sp>
        <p:nvSpPr>
          <p:cNvPr id="3" name="TextBox 2"/>
          <p:cNvSpPr txBox="1"/>
          <p:nvPr/>
        </p:nvSpPr>
        <p:spPr>
          <a:xfrm>
            <a:off x="5634119" y="247399"/>
            <a:ext cx="6586611" cy="461665"/>
          </a:xfrm>
          <a:prstGeom prst="rect">
            <a:avLst/>
          </a:prstGeom>
          <a:noFill/>
        </p:spPr>
        <p:txBody>
          <a:bodyPr wrap="none" rtlCol="0">
            <a:spAutoFit/>
          </a:bodyPr>
          <a:lstStyle/>
          <a:p>
            <a:r>
              <a:rPr lang="en-US" sz="2400" dirty="0"/>
              <a:t>E.g. Number of chocolate chips observed in cookies</a:t>
            </a:r>
          </a:p>
        </p:txBody>
      </p:sp>
      <p:cxnSp>
        <p:nvCxnSpPr>
          <p:cNvPr id="5" name="Straight Arrow Connector 4"/>
          <p:cNvCxnSpPr/>
          <p:nvPr/>
        </p:nvCxnSpPr>
        <p:spPr>
          <a:xfrm flipH="1">
            <a:off x="5915025" y="742950"/>
            <a:ext cx="2957513" cy="50006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5634120" y="2790238"/>
            <a:ext cx="5881606" cy="707886"/>
          </a:xfrm>
          <a:prstGeom prst="rect">
            <a:avLst/>
          </a:prstGeom>
          <a:noFill/>
        </p:spPr>
        <p:txBody>
          <a:bodyPr wrap="square" rtlCol="0">
            <a:spAutoFit/>
          </a:bodyPr>
          <a:lstStyle/>
          <a:p>
            <a:pPr algn="ctr"/>
            <a:r>
              <a:rPr lang="en-US" sz="2000" dirty="0"/>
              <a:t>For simple problem, can use numerical integration (what would we integrate)</a:t>
            </a:r>
          </a:p>
        </p:txBody>
      </p:sp>
      <p:cxnSp>
        <p:nvCxnSpPr>
          <p:cNvPr id="8" name="Straight Arrow Connector 7"/>
          <p:cNvCxnSpPr/>
          <p:nvPr/>
        </p:nvCxnSpPr>
        <p:spPr>
          <a:xfrm flipH="1" flipV="1">
            <a:off x="5476875" y="2714480"/>
            <a:ext cx="157162" cy="27483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1" name="Picture 10" descr="R plot of a gamma(0.0001, 0.0001) prior density versus x from 0 to 20; the curve is extremely high near x=0 and drops steeply toward zero, showing a vague prior." title="R plot of a gamma(0.0001, 0.0001) prior density versus x from 0 to 20; the curve"/>
          <p:cNvPicPr>
            <a:picLocks noChangeAspect="1"/>
          </p:cNvPicPr>
          <p:nvPr/>
        </p:nvPicPr>
        <p:blipFill rotWithShape="1">
          <a:blip r:embed="rId3"/>
          <a:srcRect l="6056" t="12029" r="11565" b="6233"/>
          <a:stretch/>
        </p:blipFill>
        <p:spPr>
          <a:xfrm>
            <a:off x="9206068" y="915023"/>
            <a:ext cx="2186094" cy="1791249"/>
          </a:xfrm>
          <a:prstGeom prst="rect">
            <a:avLst/>
          </a:prstGeom>
        </p:spPr>
      </p:pic>
      <p:cxnSp>
        <p:nvCxnSpPr>
          <p:cNvPr id="12" name="Straight Arrow Connector 11"/>
          <p:cNvCxnSpPr/>
          <p:nvPr/>
        </p:nvCxnSpPr>
        <p:spPr>
          <a:xfrm flipH="1">
            <a:off x="7672388" y="1499619"/>
            <a:ext cx="1371600" cy="58635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45187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 '[y] is critical to Bayes' with Poisson likelihood and gamma-prior posterior formulas, plus small Likelihood and Posterior curves versus theta, both peaking near theta = 9." title="Slide '[y] is critical to Bayes' with Poisson likelihood and gamma-prior posteri"/>
          <p:cNvPicPr>
            <a:picLocks noChangeAspect="1"/>
          </p:cNvPicPr>
          <p:nvPr/>
        </p:nvPicPr>
        <p:blipFill rotWithShape="1">
          <a:blip r:embed="rId2">
            <a:extLst>
              <a:ext uri="{28A0092B-C50C-407E-A947-70E740481C1C}">
                <a14:useLocalDpi xmlns:a14="http://schemas.microsoft.com/office/drawing/2010/main" val="0"/>
              </a:ext>
            </a:extLst>
          </a:blip>
          <a:srcRect t="6811" r="7496" b="54231"/>
          <a:stretch/>
        </p:blipFill>
        <p:spPr>
          <a:xfrm>
            <a:off x="415756" y="204537"/>
            <a:ext cx="10436727" cy="3293588"/>
          </a:xfrm>
          <a:prstGeom prst="rect">
            <a:avLst/>
          </a:prstGeom>
        </p:spPr>
      </p:pic>
      <p:sp>
        <p:nvSpPr>
          <p:cNvPr id="3" name="TextBox 2"/>
          <p:cNvSpPr txBox="1"/>
          <p:nvPr/>
        </p:nvSpPr>
        <p:spPr>
          <a:xfrm>
            <a:off x="5634119" y="247399"/>
            <a:ext cx="6586611" cy="461665"/>
          </a:xfrm>
          <a:prstGeom prst="rect">
            <a:avLst/>
          </a:prstGeom>
          <a:noFill/>
        </p:spPr>
        <p:txBody>
          <a:bodyPr wrap="none" rtlCol="0">
            <a:spAutoFit/>
          </a:bodyPr>
          <a:lstStyle/>
          <a:p>
            <a:r>
              <a:rPr lang="en-US" sz="2400" dirty="0"/>
              <a:t>E.g. Number of chocolate chips observed in cookies</a:t>
            </a:r>
          </a:p>
        </p:txBody>
      </p:sp>
      <p:cxnSp>
        <p:nvCxnSpPr>
          <p:cNvPr id="5" name="Straight Arrow Connector 4"/>
          <p:cNvCxnSpPr/>
          <p:nvPr/>
        </p:nvCxnSpPr>
        <p:spPr>
          <a:xfrm flipH="1">
            <a:off x="5915025" y="742950"/>
            <a:ext cx="2957513" cy="50006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5634120" y="2790238"/>
            <a:ext cx="5881606" cy="707886"/>
          </a:xfrm>
          <a:prstGeom prst="rect">
            <a:avLst/>
          </a:prstGeom>
          <a:noFill/>
        </p:spPr>
        <p:txBody>
          <a:bodyPr wrap="square" rtlCol="0">
            <a:spAutoFit/>
          </a:bodyPr>
          <a:lstStyle/>
          <a:p>
            <a:pPr algn="ctr"/>
            <a:r>
              <a:rPr lang="en-US" sz="2000" dirty="0"/>
              <a:t>For simple problem, can use numerical integration (what would we integrate)</a:t>
            </a:r>
          </a:p>
        </p:txBody>
      </p:sp>
      <p:cxnSp>
        <p:nvCxnSpPr>
          <p:cNvPr id="8" name="Straight Arrow Connector 7"/>
          <p:cNvCxnSpPr/>
          <p:nvPr/>
        </p:nvCxnSpPr>
        <p:spPr>
          <a:xfrm flipH="1" flipV="1">
            <a:off x="5476875" y="2714480"/>
            <a:ext cx="157162" cy="27483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1" name="Picture 10" descr="R plot of a gamma(0.0001, 0.0001) prior density versus x from 0 to 20; density is very high near zero then drops sharply, illustrating a vague prior." title="R plot of a gamma(0.0001, 0.0001) prior density versus x from 0 to 20; density i"/>
          <p:cNvPicPr>
            <a:picLocks noChangeAspect="1"/>
          </p:cNvPicPr>
          <p:nvPr/>
        </p:nvPicPr>
        <p:blipFill rotWithShape="1">
          <a:blip r:embed="rId3"/>
          <a:srcRect l="6056" t="12029" r="11565" b="6233"/>
          <a:stretch/>
        </p:blipFill>
        <p:spPr>
          <a:xfrm>
            <a:off x="9206068" y="915023"/>
            <a:ext cx="2186094" cy="1791249"/>
          </a:xfrm>
          <a:prstGeom prst="rect">
            <a:avLst/>
          </a:prstGeom>
        </p:spPr>
      </p:pic>
      <p:cxnSp>
        <p:nvCxnSpPr>
          <p:cNvPr id="12" name="Straight Arrow Connector 11"/>
          <p:cNvCxnSpPr/>
          <p:nvPr/>
        </p:nvCxnSpPr>
        <p:spPr>
          <a:xfrm flipH="1">
            <a:off x="7672388" y="1499619"/>
            <a:ext cx="1371600" cy="58635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0" y="3972285"/>
            <a:ext cx="12973050" cy="2862322"/>
          </a:xfrm>
          <a:prstGeom prst="rect">
            <a:avLst/>
          </a:prstGeom>
          <a:noFill/>
        </p:spPr>
        <p:txBody>
          <a:bodyPr wrap="square" rtlCol="0">
            <a:spAutoFit/>
          </a:bodyPr>
          <a:lstStyle/>
          <a:p>
            <a:r>
              <a:rPr lang="en-US" dirty="0"/>
              <a:t>f</a:t>
            </a:r>
            <a:r>
              <a:rPr lang="mr-IN" dirty="0" err="1"/>
              <a:t>un</a:t>
            </a:r>
            <a:r>
              <a:rPr lang="en-US" dirty="0"/>
              <a:t> </a:t>
            </a:r>
            <a:r>
              <a:rPr lang="mr-IN" dirty="0"/>
              <a:t>=</a:t>
            </a:r>
            <a:r>
              <a:rPr lang="en-US" dirty="0"/>
              <a:t> </a:t>
            </a:r>
            <a:r>
              <a:rPr lang="mr-IN" dirty="0" err="1"/>
              <a:t>function</a:t>
            </a:r>
            <a:r>
              <a:rPr lang="mr-IN" dirty="0"/>
              <a:t>(</a:t>
            </a:r>
            <a:r>
              <a:rPr lang="mr-IN" dirty="0" err="1"/>
              <a:t>x</a:t>
            </a:r>
            <a:r>
              <a:rPr lang="mr-IN" dirty="0"/>
              <a:t>){</a:t>
            </a:r>
            <a:endParaRPr lang="en-US" dirty="0"/>
          </a:p>
          <a:p>
            <a:r>
              <a:rPr lang="mr-IN" dirty="0" err="1"/>
              <a:t>dpois</a:t>
            </a:r>
            <a:r>
              <a:rPr lang="mr-IN" dirty="0"/>
              <a:t>(5,x)*</a:t>
            </a:r>
            <a:r>
              <a:rPr lang="mr-IN" dirty="0" err="1"/>
              <a:t>dpois</a:t>
            </a:r>
            <a:r>
              <a:rPr lang="mr-IN" dirty="0"/>
              <a:t>(10,x)*</a:t>
            </a:r>
            <a:r>
              <a:rPr lang="mr-IN" dirty="0" err="1"/>
              <a:t>dpois</a:t>
            </a:r>
            <a:r>
              <a:rPr lang="mr-IN" dirty="0"/>
              <a:t>(11,x)*</a:t>
            </a:r>
            <a:r>
              <a:rPr lang="mr-IN" dirty="0" err="1"/>
              <a:t>dpois</a:t>
            </a:r>
            <a:r>
              <a:rPr lang="mr-IN" dirty="0"/>
              <a:t>(12,x)*</a:t>
            </a:r>
            <a:r>
              <a:rPr lang="mr-IN" dirty="0" err="1"/>
              <a:t>dpois</a:t>
            </a:r>
            <a:r>
              <a:rPr lang="mr-IN" dirty="0"/>
              <a:t>(14,x)*</a:t>
            </a:r>
            <a:r>
              <a:rPr lang="mr-IN" dirty="0" err="1"/>
              <a:t>dpois</a:t>
            </a:r>
            <a:r>
              <a:rPr lang="mr-IN" dirty="0"/>
              <a:t>(9,x)*</a:t>
            </a:r>
            <a:r>
              <a:rPr lang="mr-IN" dirty="0" err="1"/>
              <a:t>dpois</a:t>
            </a:r>
            <a:r>
              <a:rPr lang="mr-IN" dirty="0"/>
              <a:t>(8,x)*</a:t>
            </a:r>
            <a:r>
              <a:rPr lang="mr-IN" dirty="0" err="1"/>
              <a:t>dpois</a:t>
            </a:r>
            <a:r>
              <a:rPr lang="mr-IN" dirty="0"/>
              <a:t>(6,x)</a:t>
            </a:r>
            <a:r>
              <a:rPr lang="en-US" dirty="0"/>
              <a:t>  	#The likelihood</a:t>
            </a:r>
          </a:p>
          <a:p>
            <a:r>
              <a:rPr lang="mr-IN" dirty="0"/>
              <a:t>*</a:t>
            </a:r>
            <a:r>
              <a:rPr lang="mr-IN" dirty="0" err="1"/>
              <a:t>dgamma</a:t>
            </a:r>
            <a:r>
              <a:rPr lang="mr-IN" dirty="0"/>
              <a:t>(x,0.0001,0.0001)}</a:t>
            </a:r>
            <a:r>
              <a:rPr lang="en-US" dirty="0"/>
              <a:t>							       	#The prior</a:t>
            </a:r>
          </a:p>
          <a:p>
            <a:endParaRPr lang="en-US" dirty="0"/>
          </a:p>
          <a:p>
            <a:r>
              <a:rPr lang="mr-IN" dirty="0" err="1"/>
              <a:t>integrate</a:t>
            </a:r>
            <a:r>
              <a:rPr lang="mr-IN" dirty="0"/>
              <a:t>(fun,0,20)  </a:t>
            </a:r>
            <a:r>
              <a:rPr lang="en-US" dirty="0"/>
              <a:t>						#[y]; Integral of the numerator = </a:t>
            </a:r>
            <a:r>
              <a:rPr lang="mr-IN" dirty="0"/>
              <a:t>8.010413e-14</a:t>
            </a:r>
            <a:endParaRPr lang="en-US" dirty="0"/>
          </a:p>
          <a:p>
            <a:r>
              <a:rPr lang="en-US" dirty="0"/>
              <a:t>integrate(fun,0,20)$value/8.010413e-14</a:t>
            </a:r>
          </a:p>
          <a:p>
            <a:endParaRPr lang="en-US" dirty="0"/>
          </a:p>
          <a:p>
            <a:r>
              <a:rPr lang="mr-IN" dirty="0" err="1"/>
              <a:t>x</a:t>
            </a:r>
            <a:r>
              <a:rPr lang="mr-IN" dirty="0"/>
              <a:t>=</a:t>
            </a:r>
            <a:r>
              <a:rPr lang="mr-IN" dirty="0" err="1"/>
              <a:t>seq</a:t>
            </a:r>
            <a:r>
              <a:rPr lang="mr-IN" dirty="0"/>
              <a:t>(0,20,0.1)  </a:t>
            </a:r>
            <a:endParaRPr lang="en-US" dirty="0"/>
          </a:p>
          <a:p>
            <a:r>
              <a:rPr lang="mr-IN" dirty="0" err="1"/>
              <a:t>plot</a:t>
            </a:r>
            <a:r>
              <a:rPr lang="mr-IN" dirty="0"/>
              <a:t>(</a:t>
            </a:r>
            <a:r>
              <a:rPr lang="mr-IN" dirty="0" err="1"/>
              <a:t>x,fun</a:t>
            </a:r>
            <a:r>
              <a:rPr lang="mr-IN" dirty="0"/>
              <a:t>(</a:t>
            </a:r>
            <a:r>
              <a:rPr lang="mr-IN" dirty="0" err="1"/>
              <a:t>x</a:t>
            </a:r>
            <a:r>
              <a:rPr lang="mr-IN" dirty="0"/>
              <a:t>),</a:t>
            </a:r>
            <a:r>
              <a:rPr lang="mr-IN" dirty="0" err="1"/>
              <a:t>type</a:t>
            </a:r>
            <a:r>
              <a:rPr lang="mr-IN" dirty="0"/>
              <a:t>="</a:t>
            </a:r>
            <a:r>
              <a:rPr lang="mr-IN" dirty="0" err="1"/>
              <a:t>l</a:t>
            </a:r>
            <a:r>
              <a:rPr lang="mr-IN" dirty="0"/>
              <a:t>")</a:t>
            </a:r>
            <a:endParaRPr lang="en-US" dirty="0"/>
          </a:p>
          <a:p>
            <a:r>
              <a:rPr lang="mr-IN" dirty="0" err="1"/>
              <a:t>plot</a:t>
            </a:r>
            <a:r>
              <a:rPr lang="mr-IN" dirty="0"/>
              <a:t>(</a:t>
            </a:r>
            <a:r>
              <a:rPr lang="mr-IN" dirty="0" err="1"/>
              <a:t>x,fun</a:t>
            </a:r>
            <a:r>
              <a:rPr lang="mr-IN" dirty="0"/>
              <a:t>(</a:t>
            </a:r>
            <a:r>
              <a:rPr lang="mr-IN" dirty="0" err="1"/>
              <a:t>x</a:t>
            </a:r>
            <a:r>
              <a:rPr lang="mr-IN" dirty="0"/>
              <a:t>)/8.010413e-14,type="</a:t>
            </a:r>
            <a:r>
              <a:rPr lang="mr-IN" dirty="0" err="1"/>
              <a:t>l</a:t>
            </a:r>
            <a:r>
              <a:rPr lang="mr-IN" dirty="0"/>
              <a:t>")</a:t>
            </a:r>
            <a:endParaRPr lang="en-US" dirty="0"/>
          </a:p>
        </p:txBody>
      </p:sp>
    </p:spTree>
    <p:extLst>
      <p:ext uri="{BB962C8B-B14F-4D97-AF65-F5344CB8AC3E}">
        <p14:creationId xmlns:p14="http://schemas.microsoft.com/office/powerpoint/2010/main" val="20709410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6248" y="1791065"/>
            <a:ext cx="1719119" cy="707886"/>
          </a:xfrm>
          <a:prstGeom prst="rect">
            <a:avLst/>
          </a:prstGeom>
        </p:spPr>
        <p:txBody>
          <a:bodyPr wrap="square">
            <a:spAutoFit/>
          </a:bodyPr>
          <a:lstStyle/>
          <a:p>
            <a:pPr algn="ctr"/>
            <a:r>
              <a:rPr lang="en-US" sz="2000" dirty="0">
                <a:solidFill>
                  <a:prstClr val="black"/>
                </a:solidFill>
                <a:latin typeface="Times New Roman" panose="02020603050405020304" pitchFamily="18" charset="0"/>
                <a:cs typeface="Times New Roman" panose="02020603050405020304" pitchFamily="18" charset="0"/>
              </a:rPr>
              <a:t>[</a:t>
            </a:r>
            <a:r>
              <a:rPr lang="en-US" sz="2000" i="1" dirty="0">
                <a:solidFill>
                  <a:prstClr val="black"/>
                </a:solidFill>
                <a:latin typeface="Times New Roman" panose="02020603050405020304" pitchFamily="18" charset="0"/>
                <a:cs typeface="Times New Roman" panose="02020603050405020304" pitchFamily="18" charset="0"/>
              </a:rPr>
              <a:t>y|</a:t>
            </a:r>
            <a:r>
              <a:rPr lang="el-GR" sz="2000" i="1" dirty="0">
                <a:latin typeface="Times New Roman" panose="02020603050405020304" pitchFamily="18" charset="0"/>
                <a:cs typeface="Times New Roman" panose="02020603050405020304" pitchFamily="18" charset="0"/>
              </a:rPr>
              <a:t> θ</a:t>
            </a:r>
            <a:r>
              <a:rPr lang="en-US" sz="2000" dirty="0">
                <a:latin typeface="Times New Roman" panose="02020603050405020304" pitchFamily="18" charset="0"/>
                <a:cs typeface="Times New Roman" panose="02020603050405020304" pitchFamily="18" charset="0"/>
              </a:rPr>
              <a:t>] </a:t>
            </a:r>
            <a:r>
              <a:rPr lang="en-US" sz="2000" dirty="0">
                <a:latin typeface="+mj-lt"/>
                <a:cs typeface="Times New Roman" panose="02020603050405020304" pitchFamily="18" charset="0"/>
              </a:rPr>
              <a:t>“likelihood”</a:t>
            </a:r>
            <a:r>
              <a:rPr lang="en-US" sz="2000" dirty="0">
                <a:latin typeface="Times New Roman" panose="02020603050405020304" pitchFamily="18" charset="0"/>
                <a:cs typeface="Times New Roman" panose="02020603050405020304" pitchFamily="18" charset="0"/>
              </a:rPr>
              <a:t> </a:t>
            </a:r>
            <a:endParaRPr lang="en-US" sz="2000" dirty="0"/>
          </a:p>
        </p:txBody>
      </p:sp>
      <p:pic>
        <p:nvPicPr>
          <p:cNvPr id="14" name="Picture 3" descr="Likelihood curve versus p from 0 to 1 (blue), a bell shape peaking at about 0.23 near p = 0.42, for 5 heads out of 12 flips." title="Likelihood curve versus p from 0 to 1 (blue), a bell shape peaking at about 0.2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4897" y="810900"/>
            <a:ext cx="4046497" cy="303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415737" y="1588767"/>
            <a:ext cx="5021938" cy="1631216"/>
          </a:xfrm>
          <a:prstGeom prst="rect">
            <a:avLst/>
          </a:prstGeom>
          <a:noFill/>
        </p:spPr>
        <p:txBody>
          <a:bodyPr wrap="square" rtlCol="0">
            <a:spAutoFit/>
          </a:bodyPr>
          <a:lstStyle/>
          <a:p>
            <a:r>
              <a:rPr lang="en-US" sz="2000" dirty="0"/>
              <a:t>Data: We get 5 heads out of 12 flips. Binomial process. Make inference on p. </a:t>
            </a:r>
          </a:p>
          <a:p>
            <a:endParaRPr lang="en-US" sz="2000" dirty="0"/>
          </a:p>
          <a:p>
            <a:r>
              <a:rPr lang="en-US" sz="2000" dirty="0"/>
              <a:t>How would we have done this with maximum likelihood?</a:t>
            </a:r>
          </a:p>
        </p:txBody>
      </p:sp>
      <p:pic>
        <p:nvPicPr>
          <p:cNvPr id="5123" name="Picture 3" descr="Vague prior: a flat probability-density line at 1.0 across p from 0 to 1, the Beta(1,1) uniform prior." title="Vague prior: a flat probability-density line at 1.0 across p from 0 to 1, the B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5367" y="4164232"/>
            <a:ext cx="4056028" cy="2800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136248" y="4856830"/>
            <a:ext cx="1614393" cy="707886"/>
          </a:xfrm>
          <a:prstGeom prst="rect">
            <a:avLst/>
          </a:prstGeom>
        </p:spPr>
        <p:txBody>
          <a:bodyPr wrap="square">
            <a:spAutoFit/>
          </a:bodyPr>
          <a:lstStyle/>
          <a:p>
            <a:pPr algn="ctr"/>
            <a:r>
              <a:rPr lang="en-US" sz="2000" dirty="0">
                <a:solidFill>
                  <a:prstClr val="black"/>
                </a:solidFill>
                <a:latin typeface="Times New Roman" panose="02020603050405020304" pitchFamily="18" charset="0"/>
                <a:cs typeface="Times New Roman" panose="02020603050405020304" pitchFamily="18" charset="0"/>
              </a:rPr>
              <a:t>[</a:t>
            </a:r>
            <a:r>
              <a:rPr lang="el-GR" sz="2000" i="1" dirty="0">
                <a:latin typeface="Times New Roman" panose="02020603050405020304" pitchFamily="18" charset="0"/>
                <a:cs typeface="Times New Roman" panose="02020603050405020304" pitchFamily="18" charset="0"/>
              </a:rPr>
              <a:t>θ</a:t>
            </a:r>
            <a:r>
              <a:rPr lang="en-US" sz="2000" dirty="0">
                <a:latin typeface="Times New Roman" panose="02020603050405020304" pitchFamily="18" charset="0"/>
                <a:cs typeface="Times New Roman" panose="02020603050405020304" pitchFamily="18" charset="0"/>
              </a:rPr>
              <a:t>] </a:t>
            </a:r>
          </a:p>
          <a:p>
            <a:pPr algn="ctr"/>
            <a:r>
              <a:rPr lang="en-US" sz="2000" dirty="0">
                <a:cs typeface="Times New Roman" panose="02020603050405020304" pitchFamily="18" charset="0"/>
              </a:rPr>
              <a:t>“vague prior”</a:t>
            </a:r>
            <a:endParaRPr lang="en-US" sz="2000" dirty="0"/>
          </a:p>
        </p:txBody>
      </p:sp>
      <p:sp>
        <p:nvSpPr>
          <p:cNvPr id="9" name="TextBox 8"/>
          <p:cNvSpPr txBox="1"/>
          <p:nvPr/>
        </p:nvSpPr>
        <p:spPr>
          <a:xfrm>
            <a:off x="136248" y="5638764"/>
            <a:ext cx="1965555" cy="369332"/>
          </a:xfrm>
          <a:prstGeom prst="rect">
            <a:avLst/>
          </a:prstGeom>
          <a:noFill/>
        </p:spPr>
        <p:txBody>
          <a:bodyPr wrap="square" rtlCol="0">
            <a:spAutoFit/>
          </a:bodyPr>
          <a:lstStyle/>
          <a:p>
            <a:r>
              <a:rPr lang="en-US" dirty="0" err="1"/>
              <a:t>Beta_pdf</a:t>
            </a:r>
            <a:r>
              <a:rPr lang="en-US" dirty="0"/>
              <a:t>(1,1)</a:t>
            </a:r>
          </a:p>
        </p:txBody>
      </p:sp>
      <p:sp>
        <p:nvSpPr>
          <p:cNvPr id="2" name="TextBox 1"/>
          <p:cNvSpPr txBox="1"/>
          <p:nvPr/>
        </p:nvSpPr>
        <p:spPr>
          <a:xfrm>
            <a:off x="3633536" y="-87898"/>
            <a:ext cx="4262192" cy="769441"/>
          </a:xfrm>
          <a:prstGeom prst="rect">
            <a:avLst/>
          </a:prstGeom>
          <a:noFill/>
        </p:spPr>
        <p:txBody>
          <a:bodyPr wrap="none" rtlCol="0">
            <a:spAutoFit/>
          </a:bodyPr>
          <a:lstStyle/>
          <a:p>
            <a:r>
              <a:rPr lang="en-US" sz="4400" dirty="0"/>
              <a:t>Binomial Example</a:t>
            </a:r>
          </a:p>
        </p:txBody>
      </p:sp>
    </p:spTree>
    <p:extLst>
      <p:ext uri="{BB962C8B-B14F-4D97-AF65-F5344CB8AC3E}">
        <p14:creationId xmlns:p14="http://schemas.microsoft.com/office/powerpoint/2010/main" val="19174639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rve of the product [y|theta][theta] versus p (orange), a bell shape peaking at about 0.23 near p = 0.42; the unnormalized prior times likelihood." title="Curve of the product [y|theta][theta] versus p (orange), a bell shape peaking a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5969" y="1231233"/>
            <a:ext cx="5795210" cy="43438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00789" y="5900372"/>
            <a:ext cx="11891211" cy="492443"/>
          </a:xfrm>
          <a:prstGeom prst="rect">
            <a:avLst/>
          </a:prstGeom>
          <a:noFill/>
        </p:spPr>
        <p:txBody>
          <a:bodyPr wrap="square" rtlCol="0">
            <a:spAutoFit/>
          </a:bodyPr>
          <a:lstStyle/>
          <a:p>
            <a:r>
              <a:rPr lang="en-US" sz="2600" dirty="0"/>
              <a:t>How would we scale this so that it integrates to 1 and becomes a “real distribution”?  </a:t>
            </a:r>
          </a:p>
        </p:txBody>
      </p:sp>
      <p:sp>
        <p:nvSpPr>
          <p:cNvPr id="5" name="TextBox 4"/>
          <p:cNvSpPr txBox="1"/>
          <p:nvPr/>
        </p:nvSpPr>
        <p:spPr>
          <a:xfrm>
            <a:off x="1890446" y="0"/>
            <a:ext cx="7953909" cy="769441"/>
          </a:xfrm>
          <a:prstGeom prst="rect">
            <a:avLst/>
          </a:prstGeom>
          <a:noFill/>
        </p:spPr>
        <p:txBody>
          <a:bodyPr wrap="none" rtlCol="0">
            <a:spAutoFit/>
          </a:bodyPr>
          <a:lstStyle/>
          <a:p>
            <a:r>
              <a:rPr lang="en-US" sz="4400" dirty="0"/>
              <a:t>[y|</a:t>
            </a:r>
            <a:r>
              <a:rPr lang="el-GR" sz="4400" i="1" dirty="0">
                <a:latin typeface="Times New Roman" panose="02020603050405020304" pitchFamily="18" charset="0"/>
                <a:cs typeface="Times New Roman" panose="02020603050405020304" pitchFamily="18" charset="0"/>
              </a:rPr>
              <a:t>θ</a:t>
            </a:r>
            <a:r>
              <a:rPr lang="en-US" sz="4400" dirty="0"/>
              <a:t>][</a:t>
            </a:r>
            <a:r>
              <a:rPr lang="el-GR" sz="4400" i="1" dirty="0">
                <a:latin typeface="Times New Roman" panose="02020603050405020304" pitchFamily="18" charset="0"/>
                <a:cs typeface="Times New Roman" panose="02020603050405020304" pitchFamily="18" charset="0"/>
              </a:rPr>
              <a:t>θ</a:t>
            </a:r>
            <a:r>
              <a:rPr lang="en-US" sz="4400" dirty="0">
                <a:latin typeface="Times New Roman" panose="02020603050405020304" pitchFamily="18" charset="0"/>
                <a:cs typeface="Times New Roman" panose="02020603050405020304" pitchFamily="18" charset="0"/>
              </a:rPr>
              <a:t>] Still doesn’t integrate to 1</a:t>
            </a:r>
            <a:endParaRPr lang="en-US" sz="4400" dirty="0"/>
          </a:p>
        </p:txBody>
      </p:sp>
    </p:spTree>
    <p:extLst>
      <p:ext uri="{BB962C8B-B14F-4D97-AF65-F5344CB8AC3E}">
        <p14:creationId xmlns:p14="http://schemas.microsoft.com/office/powerpoint/2010/main" val="7841943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rve of the product [y|theta][theta] versus p (orange), peaking at about 0.23 near p = 0.42, before normalizing to a distribution." title="Curve of the product [y|theta][theta] versus p (orange), peaking at about 0.23 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5969" y="1327485"/>
            <a:ext cx="5795210" cy="43438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00789" y="5731931"/>
            <a:ext cx="11891211" cy="954107"/>
          </a:xfrm>
          <a:prstGeom prst="rect">
            <a:avLst/>
          </a:prstGeom>
          <a:noFill/>
        </p:spPr>
        <p:txBody>
          <a:bodyPr wrap="square" rtlCol="0">
            <a:spAutoFit/>
          </a:bodyPr>
          <a:lstStyle/>
          <a:p>
            <a:pPr algn="ctr"/>
            <a:r>
              <a:rPr lang="en-US" sz="2800" dirty="0"/>
              <a:t>The integral is 0.077.  </a:t>
            </a:r>
          </a:p>
          <a:p>
            <a:pPr algn="ctr"/>
            <a:r>
              <a:rPr lang="en-US" sz="2800" dirty="0"/>
              <a:t>So lets divide every number on the y-axis by 0.077</a:t>
            </a:r>
          </a:p>
        </p:txBody>
      </p:sp>
      <p:sp>
        <p:nvSpPr>
          <p:cNvPr id="5" name="TextBox 4"/>
          <p:cNvSpPr txBox="1"/>
          <p:nvPr/>
        </p:nvSpPr>
        <p:spPr>
          <a:xfrm>
            <a:off x="448688" y="0"/>
            <a:ext cx="11038462" cy="1446550"/>
          </a:xfrm>
          <a:prstGeom prst="rect">
            <a:avLst/>
          </a:prstGeom>
          <a:noFill/>
        </p:spPr>
        <p:txBody>
          <a:bodyPr wrap="square" rtlCol="0">
            <a:spAutoFit/>
          </a:bodyPr>
          <a:lstStyle/>
          <a:p>
            <a:pPr algn="ctr"/>
            <a:r>
              <a:rPr lang="en-US" sz="4400" dirty="0"/>
              <a:t>Divide [y|</a:t>
            </a:r>
            <a:r>
              <a:rPr lang="el-GR" sz="4400" i="1" dirty="0">
                <a:latin typeface="Times New Roman" panose="02020603050405020304" pitchFamily="18" charset="0"/>
                <a:cs typeface="Times New Roman" panose="02020603050405020304" pitchFamily="18" charset="0"/>
              </a:rPr>
              <a:t>θ</a:t>
            </a:r>
            <a:r>
              <a:rPr lang="en-US" sz="4400" dirty="0"/>
              <a:t>][</a:t>
            </a:r>
            <a:r>
              <a:rPr lang="el-GR" sz="4400" i="1" dirty="0">
                <a:latin typeface="Times New Roman" panose="02020603050405020304" pitchFamily="18" charset="0"/>
                <a:cs typeface="Times New Roman" panose="02020603050405020304" pitchFamily="18" charset="0"/>
              </a:rPr>
              <a:t>θ</a:t>
            </a:r>
            <a:r>
              <a:rPr lang="en-US" sz="4400" dirty="0">
                <a:latin typeface="Times New Roman" panose="02020603050405020304" pitchFamily="18" charset="0"/>
                <a:cs typeface="Times New Roman" panose="02020603050405020304" pitchFamily="18" charset="0"/>
              </a:rPr>
              <a:t>] by the are under it’s curve ([y]) </a:t>
            </a:r>
          </a:p>
          <a:p>
            <a:pPr algn="ctr"/>
            <a:r>
              <a:rPr lang="en-US" sz="4400" dirty="0">
                <a:latin typeface="Times New Roman" panose="02020603050405020304" pitchFamily="18" charset="0"/>
                <a:cs typeface="Times New Roman" panose="02020603050405020304" pitchFamily="18" charset="0"/>
              </a:rPr>
              <a:t>AKA “integral”</a:t>
            </a:r>
            <a:endParaRPr lang="en-US" sz="4400" dirty="0"/>
          </a:p>
        </p:txBody>
      </p:sp>
    </p:spTree>
    <p:extLst>
      <p:ext uri="{BB962C8B-B14F-4D97-AF65-F5344CB8AC3E}">
        <p14:creationId xmlns:p14="http://schemas.microsoft.com/office/powerpoint/2010/main" val="6092583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descr="Posterior curve versus p (orange), a bell shape peaking near 3.0 at about p = 0.42, now integrating to 1; note the rescaled y-axis." title="Posterior curve versus p (orange), a bell shape peaking near 3.0 at about p = 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47085" y="159732"/>
            <a:ext cx="6164178" cy="46203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a:spLocks noChangeArrowheads="1"/>
          </p:cNvSpPr>
          <p:nvPr/>
        </p:nvSpPr>
        <p:spPr bwMode="auto">
          <a:xfrm>
            <a:off x="288493" y="3500602"/>
            <a:ext cx="5029200" cy="73866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fontAlgn="base">
              <a:spcBef>
                <a:spcPct val="0"/>
              </a:spcBef>
              <a:spcAft>
                <a:spcPct val="0"/>
              </a:spcAft>
            </a:pPr>
            <a:r>
              <a:rPr lang="en-US" altLang="en-US" sz="1600" dirty="0">
                <a:solidFill>
                  <a:srgbClr val="0000FF"/>
                </a:solidFill>
                <a:latin typeface="Lucida Console" pitchFamily="49" charset="0"/>
                <a:cs typeface="Arial" pitchFamily="34" charset="0"/>
              </a:rPr>
              <a:t>&gt; fun1&lt;-function(x){</a:t>
            </a:r>
            <a:r>
              <a:rPr lang="en-US" altLang="en-US" sz="1600" dirty="0" err="1">
                <a:solidFill>
                  <a:srgbClr val="0000FF"/>
                </a:solidFill>
                <a:latin typeface="Lucida Console" pitchFamily="49" charset="0"/>
                <a:cs typeface="Arial" pitchFamily="34" charset="0"/>
              </a:rPr>
              <a:t>dbinom</a:t>
            </a:r>
            <a:r>
              <a:rPr lang="en-US" altLang="en-US" sz="1600" dirty="0">
                <a:solidFill>
                  <a:srgbClr val="0000FF"/>
                </a:solidFill>
                <a:latin typeface="Lucida Console" pitchFamily="49" charset="0"/>
                <a:cs typeface="Arial" pitchFamily="34" charset="0"/>
              </a:rPr>
              <a:t>(5,12,x)} </a:t>
            </a:r>
          </a:p>
          <a:p>
            <a:pPr lvl="0" fontAlgn="base">
              <a:spcBef>
                <a:spcPct val="0"/>
              </a:spcBef>
              <a:spcAft>
                <a:spcPct val="0"/>
              </a:spcAft>
            </a:pPr>
            <a:r>
              <a:rPr lang="en-US" altLang="en-US" sz="1600" dirty="0">
                <a:solidFill>
                  <a:srgbClr val="0000FF"/>
                </a:solidFill>
                <a:latin typeface="Lucida Console" pitchFamily="49" charset="0"/>
                <a:cs typeface="Arial" pitchFamily="34" charset="0"/>
              </a:rPr>
              <a:t>&gt; integrate(fun1,0,1) </a:t>
            </a:r>
          </a:p>
          <a:p>
            <a:pPr fontAlgn="base">
              <a:spcBef>
                <a:spcPct val="0"/>
              </a:spcBef>
              <a:spcAft>
                <a:spcPct val="0"/>
              </a:spcAft>
            </a:pPr>
            <a:r>
              <a:rPr lang="en-US" altLang="en-US" sz="1600" dirty="0">
                <a:solidFill>
                  <a:srgbClr val="000000"/>
                </a:solidFill>
                <a:latin typeface="Lucida Console" pitchFamily="49" charset="0"/>
                <a:cs typeface="Arial" pitchFamily="34" charset="0"/>
              </a:rPr>
              <a:t>0.07692308 with absolute error &lt; 8.5e-16</a:t>
            </a:r>
            <a:endParaRPr lang="en-US" altLang="en-US" sz="1600" dirty="0">
              <a:latin typeface="Arial" pitchFamily="34" charset="0"/>
              <a:cs typeface="Arial" pitchFamily="34" charset="0"/>
            </a:endParaRPr>
          </a:p>
        </p:txBody>
      </p:sp>
      <p:sp>
        <p:nvSpPr>
          <p:cNvPr id="5" name="Rectangle 2"/>
          <p:cNvSpPr>
            <a:spLocks noChangeArrowheads="1"/>
          </p:cNvSpPr>
          <p:nvPr/>
        </p:nvSpPr>
        <p:spPr bwMode="auto">
          <a:xfrm>
            <a:off x="288493" y="5150820"/>
            <a:ext cx="7945354" cy="73866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fontAlgn="base">
              <a:spcBef>
                <a:spcPct val="0"/>
              </a:spcBef>
              <a:spcAft>
                <a:spcPct val="0"/>
              </a:spcAft>
            </a:pPr>
            <a:r>
              <a:rPr lang="en-US" altLang="en-US" sz="1600" dirty="0">
                <a:solidFill>
                  <a:srgbClr val="0000FF"/>
                </a:solidFill>
                <a:latin typeface="Lucida Console" pitchFamily="49" charset="0"/>
                <a:cs typeface="Arial" pitchFamily="34" charset="0"/>
              </a:rPr>
              <a:t>&gt; fun2&lt;-function(x){</a:t>
            </a:r>
            <a:r>
              <a:rPr lang="en-US" altLang="en-US" sz="1600" dirty="0" err="1">
                <a:solidFill>
                  <a:srgbClr val="0000FF"/>
                </a:solidFill>
                <a:latin typeface="Lucida Console" pitchFamily="49" charset="0"/>
                <a:cs typeface="Arial" pitchFamily="34" charset="0"/>
              </a:rPr>
              <a:t>dbinom</a:t>
            </a:r>
            <a:r>
              <a:rPr lang="en-US" altLang="en-US" sz="1600" dirty="0">
                <a:solidFill>
                  <a:srgbClr val="0000FF"/>
                </a:solidFill>
                <a:latin typeface="Lucida Console" pitchFamily="49" charset="0"/>
                <a:cs typeface="Arial" pitchFamily="34" charset="0"/>
              </a:rPr>
              <a:t>(5,12,x)*</a:t>
            </a:r>
            <a:r>
              <a:rPr lang="en-US" altLang="en-US" sz="1600" dirty="0" err="1">
                <a:solidFill>
                  <a:srgbClr val="0000FF"/>
                </a:solidFill>
                <a:latin typeface="Lucida Console" pitchFamily="49" charset="0"/>
                <a:cs typeface="Arial" pitchFamily="34" charset="0"/>
              </a:rPr>
              <a:t>dbeta</a:t>
            </a:r>
            <a:r>
              <a:rPr lang="en-US" altLang="en-US" sz="1600" dirty="0">
                <a:solidFill>
                  <a:srgbClr val="0000FF"/>
                </a:solidFill>
                <a:latin typeface="Lucida Console" pitchFamily="49" charset="0"/>
                <a:cs typeface="Arial" pitchFamily="34" charset="0"/>
              </a:rPr>
              <a:t>(x,1,1)/0.07692308}</a:t>
            </a:r>
          </a:p>
          <a:p>
            <a:pPr fontAlgn="base">
              <a:spcBef>
                <a:spcPct val="0"/>
              </a:spcBef>
              <a:spcAft>
                <a:spcPct val="0"/>
              </a:spcAft>
            </a:pPr>
            <a:r>
              <a:rPr lang="en-US" altLang="en-US" sz="1600" dirty="0">
                <a:solidFill>
                  <a:srgbClr val="0000FF"/>
                </a:solidFill>
                <a:latin typeface="Lucida Console" pitchFamily="49" charset="0"/>
                <a:cs typeface="Arial" pitchFamily="34" charset="0"/>
              </a:rPr>
              <a:t>&gt; integrate(fun2,0,1) </a:t>
            </a:r>
          </a:p>
          <a:p>
            <a:pPr fontAlgn="base">
              <a:spcBef>
                <a:spcPct val="0"/>
              </a:spcBef>
              <a:spcAft>
                <a:spcPct val="0"/>
              </a:spcAft>
            </a:pPr>
            <a:r>
              <a:rPr lang="en-US" altLang="en-US" sz="1600" dirty="0">
                <a:solidFill>
                  <a:srgbClr val="000000"/>
                </a:solidFill>
                <a:latin typeface="Lucida Console" pitchFamily="49" charset="0"/>
                <a:cs typeface="Arial" pitchFamily="34" charset="0"/>
              </a:rPr>
              <a:t>1 with absolute error &lt; 1.1e-14</a:t>
            </a:r>
            <a:endParaRPr lang="en-US" altLang="en-US" sz="1600" dirty="0">
              <a:latin typeface="Arial" pitchFamily="34" charset="0"/>
              <a:cs typeface="Arial" pitchFamily="34" charset="0"/>
            </a:endParaRPr>
          </a:p>
        </p:txBody>
      </p:sp>
      <p:cxnSp>
        <p:nvCxnSpPr>
          <p:cNvPr id="6" name="Straight Arrow Connector 5"/>
          <p:cNvCxnSpPr>
            <a:stCxn id="7" idx="3"/>
            <a:endCxn id="6145" idx="1"/>
          </p:cNvCxnSpPr>
          <p:nvPr/>
        </p:nvCxnSpPr>
        <p:spPr>
          <a:xfrm>
            <a:off x="5002541" y="1696494"/>
            <a:ext cx="744544" cy="773427"/>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88493" y="1342551"/>
            <a:ext cx="4714048" cy="707886"/>
          </a:xfrm>
          <a:prstGeom prst="rect">
            <a:avLst/>
          </a:prstGeom>
          <a:noFill/>
        </p:spPr>
        <p:txBody>
          <a:bodyPr wrap="square" rtlCol="0">
            <a:spAutoFit/>
          </a:bodyPr>
          <a:lstStyle/>
          <a:p>
            <a:r>
              <a:rPr lang="en-US" sz="2000" i="1" dirty="0"/>
              <a:t>Notice new scale on y-axis. NOW this integrates to 1 and is a proper distribution</a:t>
            </a:r>
          </a:p>
        </p:txBody>
      </p:sp>
      <p:cxnSp>
        <p:nvCxnSpPr>
          <p:cNvPr id="12" name="Straight Arrow Connector 11"/>
          <p:cNvCxnSpPr>
            <a:stCxn id="13" idx="1"/>
          </p:cNvCxnSpPr>
          <p:nvPr/>
        </p:nvCxnSpPr>
        <p:spPr>
          <a:xfrm flipH="1" flipV="1">
            <a:off x="6665496" y="5489374"/>
            <a:ext cx="308544" cy="72465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6974040" y="5860085"/>
            <a:ext cx="4714048" cy="707886"/>
          </a:xfrm>
          <a:prstGeom prst="rect">
            <a:avLst/>
          </a:prstGeom>
          <a:noFill/>
        </p:spPr>
        <p:txBody>
          <a:bodyPr wrap="square" rtlCol="0">
            <a:spAutoFit/>
          </a:bodyPr>
          <a:lstStyle/>
          <a:p>
            <a:r>
              <a:rPr lang="en-US" sz="2000" i="1" dirty="0"/>
              <a:t>Divide by marginal distribution of the data,</a:t>
            </a:r>
          </a:p>
          <a:p>
            <a:r>
              <a:rPr lang="en-US" sz="2000" i="1" dirty="0"/>
              <a:t>Which is just a “normalizing constant”</a:t>
            </a:r>
          </a:p>
        </p:txBody>
      </p:sp>
    </p:spTree>
    <p:extLst>
      <p:ext uri="{BB962C8B-B14F-4D97-AF65-F5344CB8AC3E}">
        <p14:creationId xmlns:p14="http://schemas.microsoft.com/office/powerpoint/2010/main" val="644613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Vintage black-and-white photo of one young girl whispering into the ear of another, who looks surprised." title="Vintage black-and-white photo of one young girl whispering into the ear of anoth"/>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1295401"/>
            <a:ext cx="9128036" cy="5578642"/>
          </a:xfrm>
          <a:prstGeom prst="rect">
            <a:avLst/>
          </a:prstGeom>
        </p:spPr>
      </p:pic>
      <p:sp>
        <p:nvSpPr>
          <p:cNvPr id="6" name="Oval Callout 5"/>
          <p:cNvSpPr/>
          <p:nvPr/>
        </p:nvSpPr>
        <p:spPr>
          <a:xfrm>
            <a:off x="7086600" y="228600"/>
            <a:ext cx="3565436" cy="1352086"/>
          </a:xfrm>
          <a:prstGeom prst="wedgeEllipseCallout">
            <a:avLst>
              <a:gd name="adj1" fmla="val -35075"/>
              <a:gd name="adj2" fmla="val 23514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i="1" dirty="0">
                <a:solidFill>
                  <a:schemeClr val="tx1"/>
                </a:solidFill>
                <a:latin typeface="Times New Roman" panose="02020603050405020304" pitchFamily="18" charset="0"/>
                <a:cs typeface="Times New Roman" panose="02020603050405020304" pitchFamily="18" charset="0"/>
              </a:rPr>
              <a:t>The Bayesian inferential paradigm requires subjective prior beliefs!</a:t>
            </a:r>
          </a:p>
        </p:txBody>
      </p:sp>
    </p:spTree>
    <p:extLst>
      <p:ext uri="{BB962C8B-B14F-4D97-AF65-F5344CB8AC3E}">
        <p14:creationId xmlns:p14="http://schemas.microsoft.com/office/powerpoint/2010/main" val="14209325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5" name="Picture 7" descr="Posterior curve versus p (red), a bell peaking near 3.0 around p = 0.42 (vague Beta(1,1) prior case)." title="Posterior curve versus p (red), a bell peaking near 3.0 around p = 0.42 (vague 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97817" y="3747298"/>
            <a:ext cx="3629025" cy="29773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descr="Two posteriors versus p: magenta curve peaking near 3.9 around p = 0.47 and a low cyan curve, comparing informative Beta(3,2) versus vague priors." title="Two posteriors versus p: magenta curve peaking near 3.9 around p = 0.47 and a l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5535" y="304800"/>
            <a:ext cx="3648075" cy="325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3" name="Picture 5" descr="Curve versus p (blue) with legend Likelihood; a low bell peaking near 0.24 at p = 0.42, shown against the Beta(3,2) prior on the companion plot." title="Curve versus p (blue) with legend Likelihood; a low bell peaking near 0.24 at p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1370" y="3562350"/>
            <a:ext cx="3629025" cy="316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4373210" y="2602780"/>
            <a:ext cx="4038600" cy="369332"/>
          </a:xfrm>
          <a:prstGeom prst="rect">
            <a:avLst/>
          </a:prstGeom>
          <a:noFill/>
        </p:spPr>
        <p:txBody>
          <a:bodyPr wrap="square" rtlCol="0">
            <a:spAutoFit/>
          </a:bodyPr>
          <a:lstStyle/>
          <a:p>
            <a:r>
              <a:rPr lang="en-US" dirty="0"/>
              <a:t>The integral of this thing is 0.092308</a:t>
            </a:r>
          </a:p>
        </p:txBody>
      </p:sp>
      <p:cxnSp>
        <p:nvCxnSpPr>
          <p:cNvPr id="10" name="Straight Arrow Connector 9"/>
          <p:cNvCxnSpPr/>
          <p:nvPr/>
        </p:nvCxnSpPr>
        <p:spPr>
          <a:xfrm flipH="1">
            <a:off x="3134634" y="2960133"/>
            <a:ext cx="1315761" cy="163739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5088241" y="3066143"/>
            <a:ext cx="4038600" cy="369332"/>
          </a:xfrm>
          <a:prstGeom prst="rect">
            <a:avLst/>
          </a:prstGeom>
          <a:noFill/>
        </p:spPr>
        <p:txBody>
          <a:bodyPr wrap="square" rtlCol="0">
            <a:spAutoFit/>
          </a:bodyPr>
          <a:lstStyle/>
          <a:p>
            <a:r>
              <a:rPr lang="en-US" dirty="0"/>
              <a:t>The integral of this thing is 1</a:t>
            </a:r>
          </a:p>
        </p:txBody>
      </p:sp>
      <p:cxnSp>
        <p:nvCxnSpPr>
          <p:cNvPr id="26" name="Straight Arrow Connector 25"/>
          <p:cNvCxnSpPr/>
          <p:nvPr/>
        </p:nvCxnSpPr>
        <p:spPr>
          <a:xfrm>
            <a:off x="5143093" y="3366657"/>
            <a:ext cx="1773621" cy="123086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TextBox 16"/>
              <p:cNvSpPr txBox="1"/>
              <p:nvPr/>
            </p:nvSpPr>
            <p:spPr>
              <a:xfrm>
                <a:off x="7395262" y="4163197"/>
                <a:ext cx="1752600" cy="39074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a:rPr>
                            <m:t>𝜇</m:t>
                          </m:r>
                        </m:e>
                        <m:sub>
                          <m:r>
                            <a:rPr lang="en-US" i="1">
                              <a:latin typeface="Cambria Math"/>
                            </a:rPr>
                            <m:t>𝑝</m:t>
                          </m:r>
                        </m:sub>
                      </m:sSub>
                      <m:r>
                        <a:rPr lang="en-US" i="1">
                          <a:latin typeface="Cambria Math"/>
                        </a:rPr>
                        <m:t>=0.47012</m:t>
                      </m:r>
                    </m:oMath>
                  </m:oMathPara>
                </a14:m>
                <a:endParaRPr lang="en-US" dirty="0"/>
              </a:p>
            </p:txBody>
          </p:sp>
        </mc:Choice>
        <mc:Fallback xmlns="">
          <p:sp>
            <p:nvSpPr>
              <p:cNvPr id="17" name="TextBox 16"/>
              <p:cNvSpPr txBox="1">
                <a:spLocks noRot="1" noChangeAspect="1" noMove="1" noResize="1" noEditPoints="1" noAdjustHandles="1" noChangeArrowheads="1" noChangeShapeType="1" noTextEdit="1"/>
              </p:cNvSpPr>
              <p:nvPr/>
            </p:nvSpPr>
            <p:spPr>
              <a:xfrm>
                <a:off x="7395262" y="4163197"/>
                <a:ext cx="1752600" cy="390748"/>
              </a:xfrm>
              <a:prstGeom prst="rect">
                <a:avLst/>
              </a:prstGeom>
              <a:blipFill rotWithShape="0">
                <a:blip r:embed="rId5"/>
                <a:stretch>
                  <a:fillRect b="-3125"/>
                </a:stretch>
              </a:blipFill>
            </p:spPr>
            <p:txBody>
              <a:bodyPr/>
              <a:lstStyle/>
              <a:p>
                <a:r>
                  <a:rPr lang="en-US">
                    <a:noFill/>
                  </a:rPr>
                  <a:t> </a:t>
                </a:r>
              </a:p>
            </p:txBody>
          </p:sp>
        </mc:Fallback>
      </mc:AlternateContent>
      <p:sp>
        <p:nvSpPr>
          <p:cNvPr id="30" name="TextBox 29"/>
          <p:cNvSpPr txBox="1"/>
          <p:nvPr/>
        </p:nvSpPr>
        <p:spPr>
          <a:xfrm>
            <a:off x="765535" y="116349"/>
            <a:ext cx="10856970" cy="400110"/>
          </a:xfrm>
          <a:prstGeom prst="rect">
            <a:avLst/>
          </a:prstGeom>
          <a:noFill/>
        </p:spPr>
        <p:txBody>
          <a:bodyPr wrap="square" rtlCol="0">
            <a:spAutoFit/>
          </a:bodyPr>
          <a:lstStyle/>
          <a:p>
            <a:r>
              <a:rPr lang="en-US" sz="2000" dirty="0"/>
              <a:t>We have 5 heads out of 12 flips </a:t>
            </a:r>
            <a:r>
              <a:rPr lang="mr-IN" sz="2000" dirty="0"/>
              <a:t>–</a:t>
            </a:r>
            <a:r>
              <a:rPr lang="en-US" sz="2000" dirty="0"/>
              <a:t> 5/12 = 0.417.  </a:t>
            </a:r>
            <a:r>
              <a:rPr lang="en-US" sz="2000" b="1" dirty="0"/>
              <a:t>Now let’s use an informative prior, Beta(3,2).</a:t>
            </a:r>
          </a:p>
        </p:txBody>
      </p:sp>
      <p:sp>
        <p:nvSpPr>
          <p:cNvPr id="11" name="TextBox 10"/>
          <p:cNvSpPr txBox="1"/>
          <p:nvPr/>
        </p:nvSpPr>
        <p:spPr>
          <a:xfrm>
            <a:off x="8241582" y="2165688"/>
            <a:ext cx="4150271" cy="369332"/>
          </a:xfrm>
          <a:prstGeom prst="rect">
            <a:avLst/>
          </a:prstGeom>
          <a:noFill/>
        </p:spPr>
        <p:txBody>
          <a:bodyPr wrap="square" rtlCol="0">
            <a:spAutoFit/>
          </a:bodyPr>
          <a:lstStyle/>
          <a:p>
            <a:r>
              <a:rPr lang="en-US" dirty="0"/>
              <a:t>Why is posterior mean </a:t>
            </a:r>
            <a:r>
              <a:rPr lang="en-US"/>
              <a:t>larger than 0.417?</a:t>
            </a:r>
            <a:endParaRPr lang="en-US" dirty="0"/>
          </a:p>
        </p:txBody>
      </p:sp>
      <p:cxnSp>
        <p:nvCxnSpPr>
          <p:cNvPr id="12" name="Straight Arrow Connector 11"/>
          <p:cNvCxnSpPr/>
          <p:nvPr/>
        </p:nvCxnSpPr>
        <p:spPr>
          <a:xfrm flipH="1">
            <a:off x="7888266" y="2602780"/>
            <a:ext cx="2170134" cy="161664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4686301" y="764378"/>
            <a:ext cx="7302750" cy="369332"/>
          </a:xfrm>
          <a:prstGeom prst="rect">
            <a:avLst/>
          </a:prstGeom>
          <a:noFill/>
        </p:spPr>
        <p:txBody>
          <a:bodyPr wrap="square" rtlCol="0">
            <a:spAutoFit/>
          </a:bodyPr>
          <a:lstStyle/>
          <a:p>
            <a:r>
              <a:rPr lang="en-US" b="1" dirty="0"/>
              <a:t>Question: What is the mean of a Beta(3,2)? What are we saying with this?</a:t>
            </a:r>
          </a:p>
        </p:txBody>
      </p:sp>
      <p:sp>
        <p:nvSpPr>
          <p:cNvPr id="12296" name="TextBox 12295"/>
          <p:cNvSpPr txBox="1"/>
          <p:nvPr/>
        </p:nvSpPr>
        <p:spPr>
          <a:xfrm>
            <a:off x="6229258" y="1152739"/>
            <a:ext cx="2532184" cy="762000"/>
          </a:xfrm>
          <a:prstGeom prst="rect">
            <a:avLst/>
          </a:prstGeom>
          <a:noFill/>
        </p:spPr>
        <p:txBody>
          <a:bodyPr wrap="square" lIns="0" tIns="0" rIns="0" bIns="0" anchor="ctr">
            <a:spAutoFit/>
          </a:bodyPr>
          <a:lstStyle/>
          <a:p>
            <a:r>
              <a:rPr sz="1900" b="0" dirty="0">
                <a:latin typeface="Cambria"/>
              </a:rPr>
              <a:t>E[X] = α / (α + β)</a:t>
            </a:r>
          </a:p>
        </p:txBody>
      </p:sp>
      <p:sp>
        <p:nvSpPr>
          <p:cNvPr id="12297" name="TextBox 12296"/>
          <p:cNvSpPr txBox="1"/>
          <p:nvPr/>
        </p:nvSpPr>
        <p:spPr>
          <a:xfrm>
            <a:off x="8318751" y="1183039"/>
            <a:ext cx="3644649" cy="774700"/>
          </a:xfrm>
          <a:prstGeom prst="rect">
            <a:avLst/>
          </a:prstGeom>
          <a:noFill/>
        </p:spPr>
        <p:txBody>
          <a:bodyPr wrap="square" lIns="0" tIns="0" rIns="0" bIns="0" anchor="ctr">
            <a:spAutoFit/>
          </a:bodyPr>
          <a:lstStyle/>
          <a:p>
            <a:r>
              <a:rPr sz="1400" b="0" dirty="0">
                <a:latin typeface="Cambria"/>
              </a:rPr>
              <a:t>var[X] = αβ / ((α + β)² (α + β + 1))</a:t>
            </a:r>
          </a:p>
        </p:txBody>
      </p:sp>
    </p:spTree>
    <p:extLst>
      <p:ext uri="{BB962C8B-B14F-4D97-AF65-F5344CB8AC3E}">
        <p14:creationId xmlns:p14="http://schemas.microsoft.com/office/powerpoint/2010/main" val="15997384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7" name="Picture 5" descr="Posterior curve versus p (magenta), a tall narrow bell peaking near 11 around p = 0.42, from 50 heads out of 120 flips; a low cyan curve lies near zero." title="Posterior curve versus p (magenta), a tall narrow bell peaking near 11 around p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1690" y="3925504"/>
            <a:ext cx="3562350"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6" name="Picture 4" descr="Product [y|theta][theta] curve versus p (cyan), a narrow bell peaking near 0.09 around p = 0.42, for 50 out of 120 flips (much lower than for 5 of 12)." title="Product [y|theta][theta] curve versus p (cyan), a narrow bell peaking near 0.09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67531" y="3964918"/>
            <a:ext cx="3562350"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0" y="116349"/>
            <a:ext cx="12192000" cy="400110"/>
          </a:xfrm>
          <a:prstGeom prst="rect">
            <a:avLst/>
          </a:prstGeom>
          <a:noFill/>
        </p:spPr>
        <p:txBody>
          <a:bodyPr wrap="square" rtlCol="0">
            <a:spAutoFit/>
          </a:bodyPr>
          <a:lstStyle/>
          <a:p>
            <a:pPr algn="ctr"/>
            <a:r>
              <a:rPr lang="en-US" sz="2000" b="1" u="sng" dirty="0"/>
              <a:t>Instead of 5 heads out of 12 flips, lets see what happens with 50 heads out of </a:t>
            </a:r>
            <a:r>
              <a:rPr lang="en-US" sz="2000" b="1" u="sng"/>
              <a:t>120 flips (50/120 = 0.417)</a:t>
            </a:r>
            <a:endParaRPr lang="en-US" sz="2000" b="1" u="sng" dirty="0"/>
          </a:p>
        </p:txBody>
      </p:sp>
      <p:sp>
        <p:nvSpPr>
          <p:cNvPr id="6" name="TextBox 5"/>
          <p:cNvSpPr txBox="1"/>
          <p:nvPr/>
        </p:nvSpPr>
        <p:spPr>
          <a:xfrm>
            <a:off x="5152697" y="2602780"/>
            <a:ext cx="4038600" cy="369332"/>
          </a:xfrm>
          <a:prstGeom prst="rect">
            <a:avLst/>
          </a:prstGeom>
          <a:noFill/>
        </p:spPr>
        <p:txBody>
          <a:bodyPr wrap="square" rtlCol="0">
            <a:spAutoFit/>
          </a:bodyPr>
          <a:lstStyle/>
          <a:p>
            <a:r>
              <a:rPr lang="en-US" dirty="0"/>
              <a:t>The integral of this thing is 0.010036</a:t>
            </a:r>
          </a:p>
        </p:txBody>
      </p:sp>
      <p:cxnSp>
        <p:nvCxnSpPr>
          <p:cNvPr id="10" name="Straight Arrow Connector 9"/>
          <p:cNvCxnSpPr/>
          <p:nvPr/>
        </p:nvCxnSpPr>
        <p:spPr>
          <a:xfrm flipH="1">
            <a:off x="3914121" y="2960133"/>
            <a:ext cx="1315761" cy="163739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5867728" y="3066143"/>
            <a:ext cx="4038600" cy="369332"/>
          </a:xfrm>
          <a:prstGeom prst="rect">
            <a:avLst/>
          </a:prstGeom>
          <a:noFill/>
        </p:spPr>
        <p:txBody>
          <a:bodyPr wrap="square" rtlCol="0">
            <a:spAutoFit/>
          </a:bodyPr>
          <a:lstStyle/>
          <a:p>
            <a:r>
              <a:rPr lang="en-US" dirty="0"/>
              <a:t>The integral of this thing is 1</a:t>
            </a:r>
          </a:p>
        </p:txBody>
      </p:sp>
      <p:cxnSp>
        <p:nvCxnSpPr>
          <p:cNvPr id="26" name="Straight Arrow Connector 25"/>
          <p:cNvCxnSpPr/>
          <p:nvPr/>
        </p:nvCxnSpPr>
        <p:spPr>
          <a:xfrm>
            <a:off x="5922580" y="3366657"/>
            <a:ext cx="1773621" cy="123086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13315" name="Picture 3" descr="Plot versus p with legend: Likelihood (blue, nearly flat near zero) and Prior Beta(3,2) (red), a skewed bell peaking near 1.8 around p = 0.67." title="Plot versus p with legend: Likelihood (blue, nearly flat near zero) and Prior B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59648" y="623301"/>
            <a:ext cx="3467100" cy="283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4862512" y="990600"/>
            <a:ext cx="5345790" cy="646331"/>
          </a:xfrm>
          <a:prstGeom prst="rect">
            <a:avLst/>
          </a:prstGeom>
          <a:noFill/>
        </p:spPr>
        <p:txBody>
          <a:bodyPr wrap="square" rtlCol="0">
            <a:spAutoFit/>
          </a:bodyPr>
          <a:lstStyle/>
          <a:p>
            <a:pPr algn="ctr"/>
            <a:r>
              <a:rPr lang="en-US" dirty="0"/>
              <a:t>The more data you have, the lower the likelihood.  </a:t>
            </a:r>
          </a:p>
          <a:p>
            <a:pPr algn="ctr"/>
            <a:r>
              <a:rPr lang="en-US" dirty="0"/>
              <a:t>(Think here. Why?  Likelihood of datum vs. data)</a:t>
            </a:r>
          </a:p>
        </p:txBody>
      </p:sp>
      <mc:AlternateContent xmlns:mc="http://schemas.openxmlformats.org/markup-compatibility/2006" xmlns:a14="http://schemas.microsoft.com/office/drawing/2010/main">
        <mc:Choice Requires="a14">
          <p:sp>
            <p:nvSpPr>
              <p:cNvPr id="15" name="TextBox 14"/>
              <p:cNvSpPr txBox="1"/>
              <p:nvPr/>
            </p:nvSpPr>
            <p:spPr>
              <a:xfrm>
                <a:off x="8174749" y="4163197"/>
                <a:ext cx="1752600" cy="39074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a:rPr>
                            <m:t>𝜇</m:t>
                          </m:r>
                        </m:e>
                        <m:sub>
                          <m:r>
                            <a:rPr lang="en-US" i="1">
                              <a:latin typeface="Cambria Math"/>
                            </a:rPr>
                            <m:t>𝑝</m:t>
                          </m:r>
                        </m:sub>
                      </m:sSub>
                      <m:r>
                        <a:rPr lang="en-US" i="1">
                          <a:latin typeface="Cambria Math"/>
                        </a:rPr>
                        <m:t>=0.42358</m:t>
                      </m:r>
                    </m:oMath>
                  </m:oMathPara>
                </a14:m>
                <a:endParaRPr lang="en-US" dirty="0"/>
              </a:p>
            </p:txBody>
          </p:sp>
        </mc:Choice>
        <mc:Fallback xmlns="">
          <p:sp>
            <p:nvSpPr>
              <p:cNvPr id="15" name="TextBox 14"/>
              <p:cNvSpPr txBox="1">
                <a:spLocks noRot="1" noChangeAspect="1" noMove="1" noResize="1" noEditPoints="1" noAdjustHandles="1" noChangeArrowheads="1" noChangeShapeType="1" noTextEdit="1"/>
              </p:cNvSpPr>
              <p:nvPr/>
            </p:nvSpPr>
            <p:spPr>
              <a:xfrm>
                <a:off x="6650749" y="4163197"/>
                <a:ext cx="1752600" cy="428322"/>
              </a:xfrm>
              <a:prstGeom prst="rect">
                <a:avLst/>
              </a:prstGeom>
              <a:blipFill rotWithShape="1">
                <a:blip r:embed="rId5"/>
                <a:stretch>
                  <a:fillRect b="-2857"/>
                </a:stretch>
              </a:blipFill>
            </p:spPr>
            <p:txBody>
              <a:bodyPr/>
              <a:lstStyle/>
              <a:p>
                <a:r>
                  <a:rPr lang="en-US">
                    <a:noFill/>
                  </a:rPr>
                  <a:t> </a:t>
                </a:r>
              </a:p>
            </p:txBody>
          </p:sp>
        </mc:Fallback>
      </mc:AlternateContent>
      <p:sp>
        <p:nvSpPr>
          <p:cNvPr id="2" name="TextBox 1"/>
          <p:cNvSpPr txBox="1"/>
          <p:nvPr/>
        </p:nvSpPr>
        <p:spPr>
          <a:xfrm>
            <a:off x="8610600" y="5335204"/>
            <a:ext cx="1752600" cy="369332"/>
          </a:xfrm>
          <a:prstGeom prst="rect">
            <a:avLst/>
          </a:prstGeom>
          <a:noFill/>
        </p:spPr>
        <p:txBody>
          <a:bodyPr wrap="square" rtlCol="0">
            <a:spAutoFit/>
          </a:bodyPr>
          <a:lstStyle/>
          <a:p>
            <a:r>
              <a:rPr lang="en-US" dirty="0"/>
              <a:t>50/120=0.41667</a:t>
            </a:r>
          </a:p>
        </p:txBody>
      </p:sp>
      <p:sp>
        <p:nvSpPr>
          <p:cNvPr id="3" name="TextBox 2"/>
          <p:cNvSpPr txBox="1"/>
          <p:nvPr/>
        </p:nvSpPr>
        <p:spPr>
          <a:xfrm>
            <a:off x="8305800" y="5719863"/>
            <a:ext cx="2362200" cy="369332"/>
          </a:xfrm>
          <a:prstGeom prst="rect">
            <a:avLst/>
          </a:prstGeom>
          <a:noFill/>
        </p:spPr>
        <p:txBody>
          <a:bodyPr wrap="square" rtlCol="0">
            <a:spAutoFit/>
          </a:bodyPr>
          <a:lstStyle/>
          <a:p>
            <a:r>
              <a:rPr lang="en-US" dirty="0"/>
              <a:t>Look at uncertainty</a:t>
            </a:r>
          </a:p>
        </p:txBody>
      </p:sp>
      <p:sp>
        <p:nvSpPr>
          <p:cNvPr id="16" name="TextBox 15"/>
          <p:cNvSpPr txBox="1"/>
          <p:nvPr/>
        </p:nvSpPr>
        <p:spPr>
          <a:xfrm>
            <a:off x="9444598" y="1972238"/>
            <a:ext cx="3067971" cy="646331"/>
          </a:xfrm>
          <a:prstGeom prst="rect">
            <a:avLst/>
          </a:prstGeom>
          <a:noFill/>
        </p:spPr>
        <p:txBody>
          <a:bodyPr wrap="square" rtlCol="0">
            <a:spAutoFit/>
          </a:bodyPr>
          <a:lstStyle/>
          <a:p>
            <a:r>
              <a:rPr lang="en-US" dirty="0"/>
              <a:t>Much closer to data mean than posterior mean now</a:t>
            </a:r>
          </a:p>
        </p:txBody>
      </p:sp>
      <p:cxnSp>
        <p:nvCxnSpPr>
          <p:cNvPr id="17" name="Straight Arrow Connector 16"/>
          <p:cNvCxnSpPr/>
          <p:nvPr/>
        </p:nvCxnSpPr>
        <p:spPr>
          <a:xfrm flipH="1">
            <a:off x="9189000" y="2602780"/>
            <a:ext cx="869401" cy="169939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81386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38268" y="358515"/>
            <a:ext cx="6353332" cy="646331"/>
          </a:xfrm>
          <a:prstGeom prst="rect">
            <a:avLst/>
          </a:prstGeom>
          <a:noFill/>
        </p:spPr>
        <p:txBody>
          <a:bodyPr wrap="square" rtlCol="0">
            <a:spAutoFit/>
          </a:bodyPr>
          <a:lstStyle/>
          <a:p>
            <a:r>
              <a:rPr lang="en-US" sz="3600" b="1" dirty="0"/>
              <a:t>Think about what we just did</a:t>
            </a:r>
          </a:p>
        </p:txBody>
      </p:sp>
      <p:sp>
        <p:nvSpPr>
          <p:cNvPr id="3" name="TextBox 2"/>
          <p:cNvSpPr txBox="1"/>
          <p:nvPr/>
        </p:nvSpPr>
        <p:spPr>
          <a:xfrm>
            <a:off x="1244183" y="1720335"/>
            <a:ext cx="10223292" cy="2123658"/>
          </a:xfrm>
          <a:prstGeom prst="rect">
            <a:avLst/>
          </a:prstGeom>
          <a:noFill/>
        </p:spPr>
        <p:txBody>
          <a:bodyPr wrap="square" rtlCol="0">
            <a:spAutoFit/>
          </a:bodyPr>
          <a:lstStyle/>
          <a:p>
            <a:pPr marL="342900" indent="-342900">
              <a:buFont typeface="Arial" charset="0"/>
              <a:buChar char="•"/>
            </a:pPr>
            <a:r>
              <a:rPr lang="en-US" sz="2200" dirty="0"/>
              <a:t>We multiplied the prior and likelihood </a:t>
            </a:r>
          </a:p>
          <a:p>
            <a:pPr marL="342900" indent="-342900">
              <a:buFont typeface="Arial" charset="0"/>
              <a:buChar char="•"/>
            </a:pPr>
            <a:endParaRPr lang="en-US" sz="2200" dirty="0"/>
          </a:p>
          <a:p>
            <a:pPr marL="342900" indent="-342900">
              <a:buFont typeface="Arial" charset="0"/>
              <a:buChar char="•"/>
            </a:pPr>
            <a:r>
              <a:rPr lang="en-US" sz="2200" dirty="0"/>
              <a:t>Each value was divided by the integral of the prior*likelihood, to “normalize” or scale so that it integrates to 1 (thereby satisfying a definition of probability).</a:t>
            </a:r>
          </a:p>
          <a:p>
            <a:pPr marL="342900" indent="-342900">
              <a:buFont typeface="Arial" charset="0"/>
              <a:buChar char="•"/>
            </a:pPr>
            <a:endParaRPr lang="en-US" sz="2200" dirty="0"/>
          </a:p>
          <a:p>
            <a:pPr marL="342900" indent="-342900">
              <a:buFont typeface="Arial" charset="0"/>
              <a:buChar char="•"/>
            </a:pPr>
            <a:r>
              <a:rPr lang="en-US" sz="2200" dirty="0"/>
              <a:t>This gave us a posterior for </a:t>
            </a:r>
            <a:r>
              <a:rPr lang="en-US" sz="2200" b="1" i="1" dirty="0"/>
              <a:t>p </a:t>
            </a:r>
            <a:r>
              <a:rPr lang="en-US" sz="2200" dirty="0"/>
              <a:t>to make probabilistic inference</a:t>
            </a:r>
          </a:p>
        </p:txBody>
      </p:sp>
      <p:sp>
        <p:nvSpPr>
          <p:cNvPr id="4" name="TextBox 3"/>
          <p:cNvSpPr txBox="1"/>
          <p:nvPr/>
        </p:nvSpPr>
        <p:spPr>
          <a:xfrm>
            <a:off x="3282845" y="4167264"/>
            <a:ext cx="4856814" cy="2418959"/>
          </a:xfrm>
          <a:prstGeom prst="rect">
            <a:avLst/>
          </a:prstGeom>
          <a:noFill/>
        </p:spPr>
        <p:txBody>
          <a:bodyPr wrap="square" lIns="0" tIns="0" rIns="0" bIns="0" anchor="ctr">
            <a:spAutoFit/>
          </a:bodyPr>
          <a:lstStyle/>
          <a:p>
            <a:r>
              <a:rPr sz="1200" b="0">
                <a:latin typeface="Cambria"/>
              </a:rPr>
              <a:t>[θ|y] = [y|θ] [θ] / ∫</a:t>
            </a:r>
            <a:r>
              <a:rPr sz="1200" b="0" baseline="-25000">
                <a:latin typeface="Cambria"/>
              </a:rPr>
              <a:t>θ</a:t>
            </a:r>
            <a:r>
              <a:rPr sz="1200" b="0">
                <a:latin typeface="Cambria"/>
              </a:rPr>
              <a:t> [y|θ] [θ] dθ</a:t>
            </a:r>
          </a:p>
          <a:p>
            <a:r>
              <a:rPr sz="1200" b="0">
                <a:latin typeface="Cambria"/>
              </a:rPr>
              <a:t>(posterior = likelihood × prior ÷ marginal distribution of the data)</a:t>
            </a:r>
          </a:p>
        </p:txBody>
      </p:sp>
    </p:spTree>
    <p:extLst>
      <p:ext uri="{BB962C8B-B14F-4D97-AF65-F5344CB8AC3E}">
        <p14:creationId xmlns:p14="http://schemas.microsoft.com/office/powerpoint/2010/main" val="2179540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92098" y="1892111"/>
            <a:ext cx="10760926" cy="1938992"/>
          </a:xfrm>
          <a:prstGeom prst="rect">
            <a:avLst/>
          </a:prstGeom>
          <a:noFill/>
        </p:spPr>
        <p:txBody>
          <a:bodyPr wrap="square" rtlCol="0">
            <a:spAutoFit/>
          </a:bodyPr>
          <a:lstStyle/>
          <a:p>
            <a:r>
              <a:rPr lang="en-US" sz="2000" u="sng" dirty="0"/>
              <a:t>“Frequentist” or classical inference </a:t>
            </a:r>
          </a:p>
          <a:p>
            <a:pPr marL="285750" indent="-285750">
              <a:buFont typeface="Arial" panose="020B0604020202020204" pitchFamily="34" charset="0"/>
              <a:buChar char="•"/>
            </a:pPr>
            <a:r>
              <a:rPr lang="en-US" sz="2000" dirty="0"/>
              <a:t>Probability is a long-run relative frequency.</a:t>
            </a:r>
          </a:p>
          <a:p>
            <a:pPr marL="285750" indent="-285750">
              <a:buFont typeface="Arial" panose="020B0604020202020204" pitchFamily="34" charset="0"/>
              <a:buChar char="•"/>
            </a:pPr>
            <a:r>
              <a:rPr lang="en-US" sz="2000" dirty="0"/>
              <a:t>Parameters are fixed and unknown constants.</a:t>
            </a:r>
          </a:p>
          <a:p>
            <a:pPr marL="285750" indent="-285750">
              <a:buFont typeface="Arial" panose="020B0604020202020204" pitchFamily="34" charset="0"/>
              <a:buChar char="•"/>
            </a:pPr>
            <a:r>
              <a:rPr lang="en-US" sz="2000" dirty="0"/>
              <a:t>Statistical procedures are judged by how they perform over hypothetical replications of data that are never actually observed.</a:t>
            </a:r>
          </a:p>
          <a:p>
            <a:endParaRPr lang="en-US" sz="2000" dirty="0"/>
          </a:p>
        </p:txBody>
      </p:sp>
      <p:sp>
        <p:nvSpPr>
          <p:cNvPr id="3" name="TextBox 2"/>
          <p:cNvSpPr txBox="1"/>
          <p:nvPr/>
        </p:nvSpPr>
        <p:spPr>
          <a:xfrm>
            <a:off x="892098" y="4194453"/>
            <a:ext cx="10883590" cy="1938992"/>
          </a:xfrm>
          <a:prstGeom prst="rect">
            <a:avLst/>
          </a:prstGeom>
          <a:noFill/>
        </p:spPr>
        <p:txBody>
          <a:bodyPr wrap="square" rtlCol="0">
            <a:spAutoFit/>
          </a:bodyPr>
          <a:lstStyle/>
          <a:p>
            <a:r>
              <a:rPr lang="en-US" sz="2000" u="sng" dirty="0"/>
              <a:t>Bayesian inference</a:t>
            </a:r>
          </a:p>
          <a:p>
            <a:pPr marL="285750" indent="-285750">
              <a:buFont typeface="Arial" panose="020B0604020202020204" pitchFamily="34" charset="0"/>
              <a:buChar char="•"/>
            </a:pPr>
            <a:r>
              <a:rPr lang="en-US" sz="2000" dirty="0"/>
              <a:t>Probability is a degree of belief.</a:t>
            </a:r>
          </a:p>
          <a:p>
            <a:pPr marL="285750" indent="-285750">
              <a:buFont typeface="Arial" panose="020B0604020202020204" pitchFamily="34" charset="0"/>
              <a:buChar char="•"/>
            </a:pPr>
            <a:r>
              <a:rPr lang="en-US" sz="2000" dirty="0"/>
              <a:t>Once data are observed, they are treated as fixed (not random) values. </a:t>
            </a:r>
          </a:p>
          <a:p>
            <a:pPr marL="285750" indent="-285750">
              <a:buFont typeface="Arial" panose="020B0604020202020204" pitchFamily="34" charset="0"/>
              <a:buChar char="•"/>
            </a:pPr>
            <a:r>
              <a:rPr lang="en-US" sz="2000" dirty="0"/>
              <a:t>Parameters are unknown, therefore treated as random variables </a:t>
            </a:r>
          </a:p>
          <a:p>
            <a:pPr marL="285750" indent="-285750">
              <a:buFont typeface="Arial" panose="020B0604020202020204" pitchFamily="34" charset="0"/>
              <a:buChar char="•"/>
            </a:pPr>
            <a:r>
              <a:rPr lang="en-US" sz="2000" dirty="0"/>
              <a:t>Rules of probability used to revise “prior” beliefs in light of data.</a:t>
            </a:r>
          </a:p>
          <a:p>
            <a:endParaRPr lang="en-US" sz="2000" dirty="0"/>
          </a:p>
        </p:txBody>
      </p:sp>
      <p:sp>
        <p:nvSpPr>
          <p:cNvPr id="8" name="Rectangle 2"/>
          <p:cNvSpPr txBox="1">
            <a:spLocks noChangeArrowheads="1"/>
          </p:cNvSpPr>
          <p:nvPr/>
        </p:nvSpPr>
        <p:spPr>
          <a:xfrm>
            <a:off x="1814512" y="300037"/>
            <a:ext cx="8763000" cy="12287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altLang="en-US" sz="4000" dirty="0">
                <a:latin typeface="Arial" charset="0"/>
                <a:ea typeface="Arial" charset="0"/>
                <a:cs typeface="Arial" charset="0"/>
              </a:rPr>
              <a:t>Frequentist and Bayesian inference</a:t>
            </a:r>
            <a:endParaRPr lang="en-AU" altLang="en-US" sz="3200" dirty="0"/>
          </a:p>
        </p:txBody>
      </p:sp>
    </p:spTree>
    <p:extLst>
      <p:ext uri="{BB962C8B-B14F-4D97-AF65-F5344CB8AC3E}">
        <p14:creationId xmlns:p14="http://schemas.microsoft.com/office/powerpoint/2010/main" val="4943531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artoon of a man in top hat and riding boots beating a dead horse lying on the ground." title="Cartoon of a man in top hat and riding boots beating a dead horse lying on the 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14673" y="1057275"/>
            <a:ext cx="6010895" cy="4514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44732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 'The components of Bayes theorem' showing equation 12: posterior equals likelihood times prior over the marginal (integral of likelihood times prior over theta)." title="Slide 'The components of Bayes theorem' showing equation 12: posterior equals li"/>
          <p:cNvPicPr>
            <a:picLocks noChangeAspect="1"/>
          </p:cNvPicPr>
          <p:nvPr/>
        </p:nvPicPr>
        <p:blipFill rotWithShape="1">
          <a:blip r:embed="rId2">
            <a:extLst>
              <a:ext uri="{28A0092B-C50C-407E-A947-70E740481C1C}">
                <a14:useLocalDpi xmlns:a14="http://schemas.microsoft.com/office/drawing/2010/main" val="0"/>
              </a:ext>
            </a:extLst>
          </a:blip>
          <a:srcRect t="11011" b="7711"/>
          <a:stretch/>
        </p:blipFill>
        <p:spPr>
          <a:xfrm>
            <a:off x="1109271" y="404735"/>
            <a:ext cx="9578716" cy="5833636"/>
          </a:xfrm>
          <a:prstGeom prst="rect">
            <a:avLst/>
          </a:prstGeom>
        </p:spPr>
      </p:pic>
    </p:spTree>
    <p:extLst>
      <p:ext uri="{BB962C8B-B14F-4D97-AF65-F5344CB8AC3E}">
        <p14:creationId xmlns:p14="http://schemas.microsoft.com/office/powerpoint/2010/main" val="5531593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lide 'So what?' with equation 15 for [theta|y] and a plot over theta from -6 to 6 of the prior PDF (green), observed likelihood (red), and their product/numerator (dashed blue); prior peaks left of the likelihood." title="Slide 'So what?' with equation 15 for [theta|y] and a plot over theta from -6 to"/>
          <p:cNvPicPr>
            <a:picLocks noChangeAspect="1"/>
          </p:cNvPicPr>
          <p:nvPr/>
        </p:nvPicPr>
        <p:blipFill rotWithShape="1">
          <a:blip r:embed="rId2">
            <a:extLst>
              <a:ext uri="{28A0092B-C50C-407E-A947-70E740481C1C}">
                <a14:useLocalDpi xmlns:a14="http://schemas.microsoft.com/office/drawing/2010/main" val="0"/>
              </a:ext>
            </a:extLst>
          </a:blip>
          <a:srcRect t="4890" b="4395"/>
          <a:stretch/>
        </p:blipFill>
        <p:spPr>
          <a:xfrm>
            <a:off x="977604" y="-1"/>
            <a:ext cx="9845293" cy="6692231"/>
          </a:xfrm>
          <a:prstGeom prst="rect">
            <a:avLst/>
          </a:prstGeom>
        </p:spPr>
      </p:pic>
    </p:spTree>
    <p:extLst>
      <p:ext uri="{BB962C8B-B14F-4D97-AF65-F5344CB8AC3E}">
        <p14:creationId xmlns:p14="http://schemas.microsoft.com/office/powerpoint/2010/main" val="18943035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 'So what?' with equation 17 (posterior = likelihood times prior over normalization) and a plot of prior PDF (green), likelihood (red), and posterior (blue) versus theta; the posterior sits between prior and likelihood." title="Slide 'So what?' with equation 17 (posterior = likelihood times prior over norma"/>
          <p:cNvPicPr>
            <a:picLocks noChangeAspect="1"/>
          </p:cNvPicPr>
          <p:nvPr/>
        </p:nvPicPr>
        <p:blipFill rotWithShape="1">
          <a:blip r:embed="rId2">
            <a:extLst>
              <a:ext uri="{28A0092B-C50C-407E-A947-70E740481C1C}">
                <a14:useLocalDpi xmlns:a14="http://schemas.microsoft.com/office/drawing/2010/main" val="0"/>
              </a:ext>
            </a:extLst>
          </a:blip>
          <a:srcRect t="5548" b="3562"/>
          <a:stretch/>
        </p:blipFill>
        <p:spPr>
          <a:xfrm>
            <a:off x="0" y="14288"/>
            <a:ext cx="9563724" cy="6513379"/>
          </a:xfrm>
          <a:prstGeom prst="rect">
            <a:avLst/>
          </a:prstGeom>
        </p:spPr>
      </p:pic>
      <p:sp>
        <p:nvSpPr>
          <p:cNvPr id="3" name="TextBox 2"/>
          <p:cNvSpPr txBox="1"/>
          <p:nvPr/>
        </p:nvSpPr>
        <p:spPr>
          <a:xfrm>
            <a:off x="8124670" y="2445466"/>
            <a:ext cx="4392118" cy="646331"/>
          </a:xfrm>
          <a:prstGeom prst="rect">
            <a:avLst/>
          </a:prstGeom>
          <a:noFill/>
        </p:spPr>
        <p:txBody>
          <a:bodyPr wrap="square" rtlCol="0">
            <a:spAutoFit/>
          </a:bodyPr>
          <a:lstStyle/>
          <a:p>
            <a:r>
              <a:rPr lang="en-US" dirty="0"/>
              <a:t>If we transform this into many conditional distributions, then we can sample from it</a:t>
            </a:r>
          </a:p>
        </p:txBody>
      </p:sp>
      <p:cxnSp>
        <p:nvCxnSpPr>
          <p:cNvPr id="4" name="Straight Arrow Connector 3"/>
          <p:cNvCxnSpPr>
            <a:stCxn id="3" idx="2"/>
          </p:cNvCxnSpPr>
          <p:nvPr/>
        </p:nvCxnSpPr>
        <p:spPr>
          <a:xfrm flipH="1">
            <a:off x="9263922" y="3091797"/>
            <a:ext cx="1056807" cy="55081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04510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irected acyclic graph figure (Ruprecht 2021, Fig. 3): a hybrid spatial mark-resight plus spatial capture-recapture model, with parameter boxes feeding detection-data ovals (y.marking, y.genetics, y.resight, telemetry) via solid and dashed arrows." title="Directed acyclic graph figure (Ruprecht 2021, Fig. 3): a hybrid spatial mark-res"/>
          <p:cNvPicPr>
            <a:picLocks noChangeAspect="1"/>
          </p:cNvPicPr>
          <p:nvPr/>
        </p:nvPicPr>
        <p:blipFill rotWithShape="1">
          <a:blip r:embed="rId2">
            <a:extLst>
              <a:ext uri="{28A0092B-C50C-407E-A947-70E740481C1C}">
                <a14:useLocalDpi xmlns:a14="http://schemas.microsoft.com/office/drawing/2010/main" val="0"/>
              </a:ext>
            </a:extLst>
          </a:blip>
          <a:srcRect l="22397" t="17674" r="21317" b="10697"/>
          <a:stretch/>
        </p:blipFill>
        <p:spPr>
          <a:xfrm>
            <a:off x="2968052" y="1097509"/>
            <a:ext cx="6041035" cy="5760491"/>
          </a:xfrm>
          <a:prstGeom prst="rect">
            <a:avLst/>
          </a:prstGeom>
        </p:spPr>
      </p:pic>
      <p:sp>
        <p:nvSpPr>
          <p:cNvPr id="3" name="TextBox 2"/>
          <p:cNvSpPr txBox="1"/>
          <p:nvPr/>
        </p:nvSpPr>
        <p:spPr>
          <a:xfrm>
            <a:off x="0" y="50944"/>
            <a:ext cx="12192000" cy="1200329"/>
          </a:xfrm>
          <a:prstGeom prst="rect">
            <a:avLst/>
          </a:prstGeom>
          <a:noFill/>
        </p:spPr>
        <p:txBody>
          <a:bodyPr wrap="square" rtlCol="0">
            <a:spAutoFit/>
          </a:bodyPr>
          <a:lstStyle/>
          <a:p>
            <a:r>
              <a:rPr lang="en-US" sz="3600" b="1" dirty="0"/>
              <a:t>The conditional distributions can be represented by a Directed Acyclic Graph (DAG) based on the dependencies of the process</a:t>
            </a:r>
          </a:p>
        </p:txBody>
      </p:sp>
      <p:sp>
        <p:nvSpPr>
          <p:cNvPr id="4" name="TextBox 3"/>
          <p:cNvSpPr txBox="1"/>
          <p:nvPr/>
        </p:nvSpPr>
        <p:spPr>
          <a:xfrm>
            <a:off x="8386763" y="1943101"/>
            <a:ext cx="3590376" cy="1754326"/>
          </a:xfrm>
          <a:prstGeom prst="rect">
            <a:avLst/>
          </a:prstGeom>
          <a:noFill/>
        </p:spPr>
        <p:txBody>
          <a:bodyPr wrap="square" rtlCol="0">
            <a:spAutoFit/>
          </a:bodyPr>
          <a:lstStyle/>
          <a:p>
            <a:r>
              <a:rPr lang="en-US" dirty="0"/>
              <a:t>Variables with arrow heads should be on LHS of conditionality. They depend on tails of arrows, which go on RHS of conditionality. Variables without arrow pointing to them need a prior.</a:t>
            </a:r>
          </a:p>
        </p:txBody>
      </p:sp>
    </p:spTree>
    <p:extLst>
      <p:ext uri="{BB962C8B-B14F-4D97-AF65-F5344CB8AC3E}">
        <p14:creationId xmlns:p14="http://schemas.microsoft.com/office/powerpoint/2010/main" val="1128979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 y="50944"/>
            <a:ext cx="5699663" cy="3662541"/>
          </a:xfrm>
          <a:prstGeom prst="rect">
            <a:avLst/>
          </a:prstGeom>
          <a:noFill/>
        </p:spPr>
        <p:txBody>
          <a:bodyPr wrap="square" rtlCol="0">
            <a:spAutoFit/>
          </a:bodyPr>
          <a:lstStyle/>
          <a:p>
            <a:r>
              <a:rPr lang="en-US" sz="3600" b="1" dirty="0"/>
              <a:t>Complex models are now in widespread use in fisheries and wildlife</a:t>
            </a:r>
          </a:p>
          <a:p>
            <a:endParaRPr lang="en-US" sz="3600" b="1" dirty="0"/>
          </a:p>
          <a:p>
            <a:r>
              <a:rPr lang="en-US" sz="2200" dirty="0"/>
              <a:t>E.g. Joel Ruprecht’s 2021 density estimation paper using spatial capture recapture and spatial mark resight. Can incorporate GPS data, marking process, integrate multiple datasets, etc.</a:t>
            </a:r>
          </a:p>
        </p:txBody>
      </p:sp>
      <p:pic>
        <p:nvPicPr>
          <p:cNvPr id="4" name="Picture 3" descr="Directed acyclic graph (DAG) of a hybrid gSMR + SCR model: parameter boxes and photos (trap, camera, GPS collar, tracks) connect by solid and dashed arrows to detection-data ovals for marking, genetics, resight, and telemetry." title="Directed acyclic graph (DAG) of a hybrid gSMR + SCR model: parameter boxes and p">
            <a:extLst>
              <a:ext uri="{FF2B5EF4-FFF2-40B4-BE49-F238E27FC236}">
                <a16:creationId xmlns:a16="http://schemas.microsoft.com/office/drawing/2014/main" id="{3A52EB7C-B8DE-C5BC-A9D4-1938DFE42BF2}"/>
              </a:ext>
            </a:extLst>
          </p:cNvPr>
          <p:cNvPicPr>
            <a:picLocks noChangeAspect="1"/>
          </p:cNvPicPr>
          <p:nvPr/>
        </p:nvPicPr>
        <p:blipFill>
          <a:blip r:embed="rId2"/>
          <a:stretch>
            <a:fillRect/>
          </a:stretch>
        </p:blipFill>
        <p:spPr>
          <a:xfrm>
            <a:off x="5673109" y="723296"/>
            <a:ext cx="6545786" cy="5489245"/>
          </a:xfrm>
          <a:prstGeom prst="rect">
            <a:avLst/>
          </a:prstGeom>
        </p:spPr>
      </p:pic>
    </p:spTree>
    <p:extLst>
      <p:ext uri="{BB962C8B-B14F-4D97-AF65-F5344CB8AC3E}">
        <p14:creationId xmlns:p14="http://schemas.microsoft.com/office/powerpoint/2010/main" val="13531370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45645" y="1678898"/>
            <a:ext cx="6008697" cy="2123658"/>
          </a:xfrm>
          <a:prstGeom prst="rect">
            <a:avLst/>
          </a:prstGeom>
        </p:spPr>
        <p:txBody>
          <a:bodyPr wrap="none">
            <a:spAutoFit/>
          </a:bodyPr>
          <a:lstStyle/>
          <a:p>
            <a:pPr algn="ctr"/>
            <a:r>
              <a:rPr lang="en-US" sz="4400" b="1" dirty="0"/>
              <a:t>But let’s start simpler!</a:t>
            </a:r>
          </a:p>
          <a:p>
            <a:pPr algn="ctr"/>
            <a:endParaRPr lang="en-US" sz="4400" b="1" dirty="0"/>
          </a:p>
          <a:p>
            <a:pPr algn="ctr"/>
            <a:r>
              <a:rPr lang="en-US" sz="4400" b="1" dirty="0"/>
              <a:t>Back to coin flip problem</a:t>
            </a:r>
            <a:endParaRPr lang="en-US" sz="4400" dirty="0"/>
          </a:p>
        </p:txBody>
      </p:sp>
    </p:spTree>
    <p:extLst>
      <p:ext uri="{BB962C8B-B14F-4D97-AF65-F5344CB8AC3E}">
        <p14:creationId xmlns:p14="http://schemas.microsoft.com/office/powerpoint/2010/main" val="15351979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7" name="Picture 5" descr="Posterior curve versus p (magenta), a tall narrow bell peaking near 11 around p = 0.42, from 50 heads out of 120 flips." title="Posterior curve versus p (magenta), a tall narrow bell peaking near 11 around p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1690" y="3925504"/>
            <a:ext cx="3562350"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6" name="Picture 4" descr="Product [y|theta][theta] curve versus p (cyan), a narrow bell peaking near 0.09 around p = 0.42, for 50 out of 120 flips." title="Product [y|theta][theta] curve versus p (cyan), a narrow bell peaking near 0.09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67531" y="3964918"/>
            <a:ext cx="3562350"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1545022" y="116349"/>
            <a:ext cx="9122979" cy="369332"/>
          </a:xfrm>
          <a:prstGeom prst="rect">
            <a:avLst/>
          </a:prstGeom>
          <a:noFill/>
        </p:spPr>
        <p:txBody>
          <a:bodyPr wrap="square" rtlCol="0">
            <a:spAutoFit/>
          </a:bodyPr>
          <a:lstStyle/>
          <a:p>
            <a:r>
              <a:rPr lang="en-US" dirty="0"/>
              <a:t>Instead of 5 heads out of 12 flips, lets see what happens with 50 heads out of 120 flips.</a:t>
            </a:r>
          </a:p>
        </p:txBody>
      </p:sp>
      <p:sp>
        <p:nvSpPr>
          <p:cNvPr id="6" name="TextBox 5"/>
          <p:cNvSpPr txBox="1"/>
          <p:nvPr/>
        </p:nvSpPr>
        <p:spPr>
          <a:xfrm>
            <a:off x="5152697" y="2602780"/>
            <a:ext cx="4038600" cy="369332"/>
          </a:xfrm>
          <a:prstGeom prst="rect">
            <a:avLst/>
          </a:prstGeom>
          <a:noFill/>
        </p:spPr>
        <p:txBody>
          <a:bodyPr wrap="square" rtlCol="0">
            <a:spAutoFit/>
          </a:bodyPr>
          <a:lstStyle/>
          <a:p>
            <a:r>
              <a:rPr lang="en-US" dirty="0"/>
              <a:t>The integral of this thing is 0.010036</a:t>
            </a:r>
          </a:p>
        </p:txBody>
      </p:sp>
      <p:cxnSp>
        <p:nvCxnSpPr>
          <p:cNvPr id="10" name="Straight Arrow Connector 9"/>
          <p:cNvCxnSpPr/>
          <p:nvPr/>
        </p:nvCxnSpPr>
        <p:spPr>
          <a:xfrm flipH="1">
            <a:off x="3914121" y="2960133"/>
            <a:ext cx="1315761" cy="163739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5867728" y="3066143"/>
            <a:ext cx="4038600" cy="369332"/>
          </a:xfrm>
          <a:prstGeom prst="rect">
            <a:avLst/>
          </a:prstGeom>
          <a:noFill/>
        </p:spPr>
        <p:txBody>
          <a:bodyPr wrap="square" rtlCol="0">
            <a:spAutoFit/>
          </a:bodyPr>
          <a:lstStyle/>
          <a:p>
            <a:r>
              <a:rPr lang="en-US" dirty="0"/>
              <a:t>The integral of this thing is 1</a:t>
            </a:r>
          </a:p>
        </p:txBody>
      </p:sp>
      <p:cxnSp>
        <p:nvCxnSpPr>
          <p:cNvPr id="26" name="Straight Arrow Connector 25"/>
          <p:cNvCxnSpPr/>
          <p:nvPr/>
        </p:nvCxnSpPr>
        <p:spPr>
          <a:xfrm>
            <a:off x="5922580" y="3366657"/>
            <a:ext cx="1773621" cy="123086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13315" name="Picture 3" descr="Plot versus p with legend: Likelihood (blue, near zero) and Prior Beta(3,2) (red), a skewed bell peaking near 1.8 around p = 0.67." title="Plot versus p with legend: Likelihood (blue, near zero) and Prior Beta(3,2) (r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59648" y="623301"/>
            <a:ext cx="3467100" cy="283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4862512" y="990600"/>
            <a:ext cx="5345790" cy="646331"/>
          </a:xfrm>
          <a:prstGeom prst="rect">
            <a:avLst/>
          </a:prstGeom>
          <a:noFill/>
        </p:spPr>
        <p:txBody>
          <a:bodyPr wrap="square" rtlCol="0">
            <a:spAutoFit/>
          </a:bodyPr>
          <a:lstStyle/>
          <a:p>
            <a:pPr algn="ctr"/>
            <a:r>
              <a:rPr lang="en-US" dirty="0"/>
              <a:t>The more data you have, the lower the likelihood.  </a:t>
            </a:r>
          </a:p>
          <a:p>
            <a:pPr algn="ctr"/>
            <a:r>
              <a:rPr lang="en-US" dirty="0"/>
              <a:t>(Think here. Why?  Likelihood of datum vs. data)</a:t>
            </a:r>
          </a:p>
        </p:txBody>
      </p:sp>
      <mc:AlternateContent xmlns:mc="http://schemas.openxmlformats.org/markup-compatibility/2006" xmlns:a14="http://schemas.microsoft.com/office/drawing/2010/main">
        <mc:Choice Requires="a14">
          <p:sp>
            <p:nvSpPr>
              <p:cNvPr id="15" name="TextBox 14"/>
              <p:cNvSpPr txBox="1"/>
              <p:nvPr/>
            </p:nvSpPr>
            <p:spPr>
              <a:xfrm>
                <a:off x="8174749" y="4163197"/>
                <a:ext cx="1752600" cy="39074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a:rPr>
                            <m:t>𝜇</m:t>
                          </m:r>
                        </m:e>
                        <m:sub>
                          <m:r>
                            <a:rPr lang="en-US" i="1">
                              <a:latin typeface="Cambria Math"/>
                            </a:rPr>
                            <m:t>𝑝</m:t>
                          </m:r>
                        </m:sub>
                      </m:sSub>
                      <m:r>
                        <a:rPr lang="en-US" i="1">
                          <a:latin typeface="Cambria Math"/>
                        </a:rPr>
                        <m:t>=0.42358</m:t>
                      </m:r>
                    </m:oMath>
                  </m:oMathPara>
                </a14:m>
                <a:endParaRPr lang="en-US" dirty="0"/>
              </a:p>
            </p:txBody>
          </p:sp>
        </mc:Choice>
        <mc:Fallback xmlns="">
          <p:sp>
            <p:nvSpPr>
              <p:cNvPr id="15" name="TextBox 14"/>
              <p:cNvSpPr txBox="1">
                <a:spLocks noRot="1" noChangeAspect="1" noMove="1" noResize="1" noEditPoints="1" noAdjustHandles="1" noChangeArrowheads="1" noChangeShapeType="1" noTextEdit="1"/>
              </p:cNvSpPr>
              <p:nvPr/>
            </p:nvSpPr>
            <p:spPr>
              <a:xfrm>
                <a:off x="6650749" y="4163197"/>
                <a:ext cx="1752600" cy="428322"/>
              </a:xfrm>
              <a:prstGeom prst="rect">
                <a:avLst/>
              </a:prstGeom>
              <a:blipFill rotWithShape="1">
                <a:blip r:embed="rId5"/>
                <a:stretch>
                  <a:fillRect b="-2857"/>
                </a:stretch>
              </a:blipFill>
            </p:spPr>
            <p:txBody>
              <a:bodyPr/>
              <a:lstStyle/>
              <a:p>
                <a:r>
                  <a:rPr lang="en-US">
                    <a:noFill/>
                  </a:rPr>
                  <a:t> </a:t>
                </a:r>
              </a:p>
            </p:txBody>
          </p:sp>
        </mc:Fallback>
      </mc:AlternateContent>
      <p:sp>
        <p:nvSpPr>
          <p:cNvPr id="2" name="TextBox 1"/>
          <p:cNvSpPr txBox="1"/>
          <p:nvPr/>
        </p:nvSpPr>
        <p:spPr>
          <a:xfrm>
            <a:off x="8610600" y="5335204"/>
            <a:ext cx="1752600" cy="369332"/>
          </a:xfrm>
          <a:prstGeom prst="rect">
            <a:avLst/>
          </a:prstGeom>
          <a:noFill/>
        </p:spPr>
        <p:txBody>
          <a:bodyPr wrap="square" rtlCol="0">
            <a:spAutoFit/>
          </a:bodyPr>
          <a:lstStyle/>
          <a:p>
            <a:r>
              <a:rPr lang="en-US" dirty="0"/>
              <a:t>50/120=0.41667</a:t>
            </a:r>
          </a:p>
        </p:txBody>
      </p:sp>
      <p:sp>
        <p:nvSpPr>
          <p:cNvPr id="3" name="TextBox 2"/>
          <p:cNvSpPr txBox="1"/>
          <p:nvPr/>
        </p:nvSpPr>
        <p:spPr>
          <a:xfrm>
            <a:off x="8305800" y="5719863"/>
            <a:ext cx="2362200" cy="369332"/>
          </a:xfrm>
          <a:prstGeom prst="rect">
            <a:avLst/>
          </a:prstGeom>
          <a:noFill/>
        </p:spPr>
        <p:txBody>
          <a:bodyPr wrap="square" rtlCol="0">
            <a:spAutoFit/>
          </a:bodyPr>
          <a:lstStyle/>
          <a:p>
            <a:r>
              <a:rPr lang="en-US" dirty="0"/>
              <a:t>Look at uncertainty</a:t>
            </a:r>
          </a:p>
        </p:txBody>
      </p:sp>
      <p:sp>
        <p:nvSpPr>
          <p:cNvPr id="16" name="TextBox 15"/>
          <p:cNvSpPr txBox="1"/>
          <p:nvPr/>
        </p:nvSpPr>
        <p:spPr>
          <a:xfrm>
            <a:off x="9504558" y="1822337"/>
            <a:ext cx="3067971" cy="646331"/>
          </a:xfrm>
          <a:prstGeom prst="rect">
            <a:avLst/>
          </a:prstGeom>
          <a:noFill/>
        </p:spPr>
        <p:txBody>
          <a:bodyPr wrap="square" rtlCol="0">
            <a:spAutoFit/>
          </a:bodyPr>
          <a:lstStyle/>
          <a:p>
            <a:r>
              <a:rPr lang="en-US" dirty="0"/>
              <a:t>Much closer to data mean than posterior mean now</a:t>
            </a:r>
          </a:p>
        </p:txBody>
      </p:sp>
      <p:cxnSp>
        <p:nvCxnSpPr>
          <p:cNvPr id="17" name="Straight Arrow Connector 16"/>
          <p:cNvCxnSpPr/>
          <p:nvPr/>
        </p:nvCxnSpPr>
        <p:spPr>
          <a:xfrm flipH="1">
            <a:off x="9248960" y="2452879"/>
            <a:ext cx="869401" cy="169939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8604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57400" y="533400"/>
            <a:ext cx="7848600" cy="1077218"/>
          </a:xfrm>
          <a:prstGeom prst="rect">
            <a:avLst/>
          </a:prstGeom>
          <a:noFill/>
        </p:spPr>
        <p:txBody>
          <a:bodyPr wrap="square" rtlCol="0">
            <a:spAutoFit/>
          </a:bodyPr>
          <a:lstStyle/>
          <a:p>
            <a:r>
              <a:rPr lang="en-US" sz="3200" dirty="0"/>
              <a:t>Funny thing is that the beta distribution is the “conjugate prior” to the binomial distribution.</a:t>
            </a:r>
          </a:p>
        </p:txBody>
      </p:sp>
      <p:sp>
        <p:nvSpPr>
          <p:cNvPr id="3" name="AutoShape 2" descr="Image result for laugh"/>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Image result for laugh"/>
          <p:cNvSpPr>
            <a:spLocks noChangeAspect="1" noChangeArrowheads="1"/>
          </p:cNvSpPr>
          <p:nvPr/>
        </p:nvSpPr>
        <p:spPr bwMode="auto">
          <a:xfrm>
            <a:off x="1831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4344" name="Picture 8" descr="Laughing cartoon smiley-face emoji pointing outward." title="Laughing cartoon smiley-face emoji pointing outwar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7251" y="1544118"/>
            <a:ext cx="2894904" cy="2170093"/>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5" name="TextBox 4"/>
              <p:cNvSpPr txBox="1"/>
              <p:nvPr/>
            </p:nvSpPr>
            <p:spPr>
              <a:xfrm>
                <a:off x="2724807" y="4038600"/>
                <a:ext cx="6314262" cy="731547"/>
              </a:xfrm>
              <a:prstGeom prst="rect">
                <a:avLst/>
              </a:prstGeom>
              <a:noFill/>
            </p:spPr>
            <p:txBody>
              <a:bodyPr wrap="square" rtlCol="0">
                <a:spAutoFit/>
              </a:bodyPr>
              <a:lstStyle/>
              <a:p>
                <a:r>
                  <a:rPr lang="en-US" sz="2000" dirty="0"/>
                  <a:t>Using closed-form solution, we could have just calculated:  </a:t>
                </a:r>
                <a14:m>
                  <m:oMath xmlns:m="http://schemas.openxmlformats.org/officeDocument/2006/math">
                    <m:sSub>
                      <m:sSubPr>
                        <m:ctrlPr>
                          <a:rPr lang="en-US" sz="2000" i="1">
                            <a:latin typeface="Cambria Math" panose="02040503050406030204" pitchFamily="18" charset="0"/>
                          </a:rPr>
                        </m:ctrlPr>
                      </m:sSubPr>
                      <m:e>
                        <m:r>
                          <a:rPr lang="en-US" sz="2000" i="1">
                            <a:latin typeface="Cambria Math"/>
                          </a:rPr>
                          <m:t>𝜇</m:t>
                        </m:r>
                      </m:e>
                      <m:sub>
                        <m:r>
                          <a:rPr lang="en-US" sz="2000" i="1">
                            <a:latin typeface="Cambria Math"/>
                          </a:rPr>
                          <m:t>𝑝</m:t>
                        </m:r>
                      </m:sub>
                    </m:sSub>
                  </m:oMath>
                </a14:m>
                <a:r>
                  <a:rPr lang="en-US" sz="2000" dirty="0"/>
                  <a:t> = (50+3)/(120+3+2) = 0.424</a:t>
                </a:r>
              </a:p>
            </p:txBody>
          </p:sp>
        </mc:Choice>
        <mc:Fallback xmlns="">
          <p:sp>
            <p:nvSpPr>
              <p:cNvPr id="5" name="TextBox 4"/>
              <p:cNvSpPr txBox="1">
                <a:spLocks noRot="1" noChangeAspect="1" noMove="1" noResize="1" noEditPoints="1" noAdjustHandles="1" noChangeArrowheads="1" noChangeShapeType="1" noTextEdit="1"/>
              </p:cNvSpPr>
              <p:nvPr/>
            </p:nvSpPr>
            <p:spPr>
              <a:xfrm>
                <a:off x="2724807" y="4038600"/>
                <a:ext cx="6314262" cy="731547"/>
              </a:xfrm>
              <a:prstGeom prst="rect">
                <a:avLst/>
              </a:prstGeom>
              <a:blipFill rotWithShape="0">
                <a:blip r:embed="rId3"/>
                <a:stretch>
                  <a:fillRect l="-1062" t="-5000" r="-97" b="-10833"/>
                </a:stretch>
              </a:blipFill>
            </p:spPr>
            <p:txBody>
              <a:bodyPr/>
              <a:lstStyle/>
              <a:p>
                <a:r>
                  <a:rPr lang="en-US">
                    <a:noFill/>
                  </a:rPr>
                  <a:t> </a:t>
                </a:r>
              </a:p>
            </p:txBody>
          </p:sp>
        </mc:Fallback>
      </mc:AlternateContent>
      <p:sp>
        <p:nvSpPr>
          <p:cNvPr id="8" name="TextBox 7"/>
          <p:cNvSpPr txBox="1"/>
          <p:nvPr/>
        </p:nvSpPr>
        <p:spPr>
          <a:xfrm>
            <a:off x="2908889" y="4940647"/>
            <a:ext cx="3496111" cy="307777"/>
          </a:xfrm>
          <a:prstGeom prst="rect">
            <a:avLst/>
          </a:prstGeom>
          <a:noFill/>
        </p:spPr>
        <p:txBody>
          <a:bodyPr wrap="square" rtlCol="0">
            <a:spAutoFit/>
          </a:bodyPr>
          <a:lstStyle/>
          <a:p>
            <a:r>
              <a:rPr lang="en-US" sz="1400" dirty="0"/>
              <a:t>Note: 3 and 2 come from the beta prior</a:t>
            </a:r>
          </a:p>
        </p:txBody>
      </p:sp>
      <p:sp>
        <p:nvSpPr>
          <p:cNvPr id="10" name="TextBox 9"/>
          <p:cNvSpPr txBox="1"/>
          <p:nvPr/>
        </p:nvSpPr>
        <p:spPr>
          <a:xfrm>
            <a:off x="4656945" y="2115414"/>
            <a:ext cx="6840511" cy="1200329"/>
          </a:xfrm>
          <a:prstGeom prst="rect">
            <a:avLst/>
          </a:prstGeom>
          <a:noFill/>
        </p:spPr>
        <p:txBody>
          <a:bodyPr wrap="square" rtlCol="0">
            <a:spAutoFit/>
          </a:bodyPr>
          <a:lstStyle/>
          <a:p>
            <a:r>
              <a:rPr lang="en-US" sz="2400" dirty="0"/>
              <a:t>“conjugate priors” have the special property that the posterior follows the same distribution as the prior. This gives us a ‘closed-form’ solution for the posterior</a:t>
            </a:r>
          </a:p>
        </p:txBody>
      </p:sp>
    </p:spTree>
    <p:extLst>
      <p:ext uri="{BB962C8B-B14F-4D97-AF65-F5344CB8AC3E}">
        <p14:creationId xmlns:p14="http://schemas.microsoft.com/office/powerpoint/2010/main" val="3774708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01368" y="1873770"/>
            <a:ext cx="3728841" cy="369332"/>
          </a:xfrm>
          <a:prstGeom prst="rect">
            <a:avLst/>
          </a:prstGeom>
          <a:noFill/>
        </p:spPr>
        <p:txBody>
          <a:bodyPr wrap="none" rtlCol="0">
            <a:spAutoFit/>
          </a:bodyPr>
          <a:lstStyle/>
          <a:p>
            <a:r>
              <a:rPr lang="en-US" dirty="0"/>
              <a:t>Mean of the NEW Beta distribution is </a:t>
            </a:r>
          </a:p>
        </p:txBody>
      </p:sp>
      <p:sp>
        <p:nvSpPr>
          <p:cNvPr id="4" name="TextBox 3"/>
          <p:cNvSpPr txBox="1"/>
          <p:nvPr/>
        </p:nvSpPr>
        <p:spPr>
          <a:xfrm>
            <a:off x="897421" y="-63934"/>
            <a:ext cx="10259925" cy="707886"/>
          </a:xfrm>
          <a:prstGeom prst="rect">
            <a:avLst/>
          </a:prstGeom>
          <a:noFill/>
        </p:spPr>
        <p:txBody>
          <a:bodyPr wrap="none" rtlCol="0">
            <a:spAutoFit/>
          </a:bodyPr>
          <a:lstStyle/>
          <a:p>
            <a:r>
              <a:rPr lang="en-US" sz="4000" b="1" dirty="0"/>
              <a:t>The new Beta distribution for the posterior of p</a:t>
            </a:r>
          </a:p>
        </p:txBody>
      </p:sp>
      <p:sp>
        <p:nvSpPr>
          <p:cNvPr id="20" name="TextBox 19"/>
          <p:cNvSpPr txBox="1"/>
          <p:nvPr/>
        </p:nvSpPr>
        <p:spPr>
          <a:xfrm>
            <a:off x="508000" y="2747540"/>
            <a:ext cx="10985499" cy="3477875"/>
          </a:xfrm>
          <a:prstGeom prst="rect">
            <a:avLst/>
          </a:prstGeom>
          <a:noFill/>
        </p:spPr>
        <p:txBody>
          <a:bodyPr wrap="square" rtlCol="0">
            <a:spAutoFit/>
          </a:bodyPr>
          <a:lstStyle/>
          <a:p>
            <a:pPr algn="ctr"/>
            <a:r>
              <a:rPr lang="en-US" sz="2000" dirty="0"/>
              <a:t>Now we can see </a:t>
            </a:r>
            <a:r>
              <a:rPr lang="en-US" sz="2000" b="1" dirty="0"/>
              <a:t>precisely </a:t>
            </a:r>
            <a:r>
              <a:rPr lang="en-US" sz="2000" dirty="0"/>
              <a:t>how much information the prior adds!</a:t>
            </a:r>
          </a:p>
          <a:p>
            <a:pPr algn="ctr"/>
            <a:endParaRPr lang="en-US" sz="2000" dirty="0"/>
          </a:p>
          <a:p>
            <a:pPr algn="ctr"/>
            <a:r>
              <a:rPr lang="en-US" sz="2000" b="1" dirty="0"/>
              <a:t>A Beta(1,1) prior is like observing 1 more success and 1 more failure because </a:t>
            </a:r>
            <a:r>
              <a:rPr lang="en-US" sz="2000" b="1" i="1" dirty="0"/>
              <a:t>y</a:t>
            </a:r>
            <a:r>
              <a:rPr lang="en-US" sz="2000" b="1" dirty="0"/>
              <a:t> increases by 1 and </a:t>
            </a:r>
            <a:r>
              <a:rPr lang="en-US" sz="2000" b="1" i="1" dirty="0"/>
              <a:t>n</a:t>
            </a:r>
            <a:r>
              <a:rPr lang="en-US" sz="2000" b="1" dirty="0"/>
              <a:t> increases by 2</a:t>
            </a:r>
          </a:p>
          <a:p>
            <a:pPr algn="ctr"/>
            <a:endParaRPr lang="en-US" sz="2000" b="1" dirty="0"/>
          </a:p>
          <a:p>
            <a:pPr algn="ctr"/>
            <a:r>
              <a:rPr lang="en-US" sz="2000" b="1" dirty="0"/>
              <a:t>A Beta(3,2) prior is like observing 3 more success and 2 more failures because </a:t>
            </a:r>
            <a:r>
              <a:rPr lang="en-US" sz="2000" b="1" i="1" dirty="0"/>
              <a:t>y</a:t>
            </a:r>
            <a:r>
              <a:rPr lang="en-US" sz="2000" b="1" dirty="0"/>
              <a:t> increases by 3 and </a:t>
            </a:r>
            <a:r>
              <a:rPr lang="en-US" sz="2000" b="1" i="1" dirty="0"/>
              <a:t>n</a:t>
            </a:r>
            <a:r>
              <a:rPr lang="en-US" sz="2000" b="1" dirty="0"/>
              <a:t> increases by 5</a:t>
            </a:r>
          </a:p>
          <a:p>
            <a:pPr algn="ctr"/>
            <a:endParaRPr lang="en-US" sz="2000" b="1" dirty="0"/>
          </a:p>
          <a:p>
            <a:pPr algn="ctr"/>
            <a:r>
              <a:rPr lang="en-US" sz="2000" b="1" dirty="0"/>
              <a:t>Large datasets typically swamp priors, but how would you minimize information in this prior? </a:t>
            </a:r>
          </a:p>
          <a:p>
            <a:pPr algn="ctr"/>
            <a:r>
              <a:rPr lang="en-US" sz="2000" b="1" dirty="0"/>
              <a:t>That is called the Haldane prior </a:t>
            </a:r>
            <a:r>
              <a:rPr lang="mr-IN" sz="2000" b="1" dirty="0"/>
              <a:t>–</a:t>
            </a:r>
            <a:r>
              <a:rPr lang="en-US" sz="2000" b="1" dirty="0"/>
              <a:t> an “improper prior”.  What is its functional form here?</a:t>
            </a:r>
          </a:p>
          <a:p>
            <a:pPr algn="ctr"/>
            <a:endParaRPr lang="en-US" sz="2000" b="1" dirty="0"/>
          </a:p>
        </p:txBody>
      </p:sp>
      <p:sp>
        <p:nvSpPr>
          <p:cNvPr id="21" name="TextBox 20"/>
          <p:cNvSpPr txBox="1"/>
          <p:nvPr/>
        </p:nvSpPr>
        <p:spPr>
          <a:xfrm>
            <a:off x="205886" y="5984576"/>
            <a:ext cx="11642996" cy="646331"/>
          </a:xfrm>
          <a:prstGeom prst="rect">
            <a:avLst/>
          </a:prstGeom>
          <a:noFill/>
        </p:spPr>
        <p:txBody>
          <a:bodyPr wrap="none" rtlCol="0">
            <a:spAutoFit/>
          </a:bodyPr>
          <a:lstStyle/>
          <a:p>
            <a:r>
              <a:rPr lang="en-US" sz="3600" b="1" dirty="0"/>
              <a:t>Sampling from a known posterior is </a:t>
            </a:r>
            <a:r>
              <a:rPr lang="en-US" sz="3600" b="1"/>
              <a:t>called “Gibbs sampling”</a:t>
            </a:r>
            <a:endParaRPr lang="en-US" sz="3600" b="1" dirty="0"/>
          </a:p>
        </p:txBody>
      </p:sp>
      <p:sp>
        <p:nvSpPr>
          <p:cNvPr id="22" name="TextBox 21"/>
          <p:cNvSpPr txBox="1"/>
          <p:nvPr/>
        </p:nvSpPr>
        <p:spPr>
          <a:xfrm>
            <a:off x="3749039" y="658368"/>
            <a:ext cx="4206240" cy="457200"/>
          </a:xfrm>
          <a:prstGeom prst="rect">
            <a:avLst/>
          </a:prstGeom>
          <a:noFill/>
        </p:spPr>
        <p:txBody>
          <a:bodyPr wrap="square" lIns="0" tIns="0" rIns="0" bIns="0" anchor="ctr">
            <a:spAutoFit/>
          </a:bodyPr>
          <a:lstStyle/>
          <a:p>
            <a:r>
              <a:rPr sz="1700" b="0">
                <a:latin typeface="Cambria"/>
              </a:rPr>
              <a:t>α</a:t>
            </a:r>
            <a:r>
              <a:rPr sz="1700" b="0" baseline="-25000">
                <a:latin typeface="Cambria"/>
              </a:rPr>
              <a:t>new</a:t>
            </a:r>
            <a:r>
              <a:rPr sz="1700" b="0">
                <a:latin typeface="Cambria"/>
              </a:rPr>
              <a:t> = y + α,    β</a:t>
            </a:r>
            <a:r>
              <a:rPr sz="1700" b="0" baseline="-25000">
                <a:latin typeface="Cambria"/>
              </a:rPr>
              <a:t>new</a:t>
            </a:r>
            <a:r>
              <a:rPr sz="1700" b="0">
                <a:latin typeface="Cambria"/>
              </a:rPr>
              <a:t> = β + n − y</a:t>
            </a:r>
          </a:p>
        </p:txBody>
      </p:sp>
      <p:sp>
        <p:nvSpPr>
          <p:cNvPr id="23" name="TextBox 22"/>
          <p:cNvSpPr txBox="1"/>
          <p:nvPr/>
        </p:nvSpPr>
        <p:spPr>
          <a:xfrm>
            <a:off x="6035040" y="1417320"/>
            <a:ext cx="5394960" cy="868680"/>
          </a:xfrm>
          <a:prstGeom prst="rect">
            <a:avLst/>
          </a:prstGeom>
          <a:noFill/>
        </p:spPr>
        <p:txBody>
          <a:bodyPr wrap="square" lIns="0" tIns="0" rIns="0" bIns="0" anchor="ctr">
            <a:spAutoFit/>
          </a:bodyPr>
          <a:lstStyle/>
          <a:p>
            <a:r>
              <a:rPr sz="1600" b="0">
                <a:latin typeface="Cambria"/>
              </a:rPr>
              <a:t>α</a:t>
            </a:r>
            <a:r>
              <a:rPr sz="1600" b="0" baseline="-25000">
                <a:latin typeface="Cambria"/>
              </a:rPr>
              <a:t>new</a:t>
            </a:r>
            <a:r>
              <a:rPr sz="1600" b="0">
                <a:latin typeface="Cambria"/>
              </a:rPr>
              <a:t> / (α</a:t>
            </a:r>
            <a:r>
              <a:rPr sz="1600" b="0" baseline="-25000">
                <a:latin typeface="Cambria"/>
              </a:rPr>
              <a:t>new</a:t>
            </a:r>
            <a:r>
              <a:rPr sz="1600" b="0">
                <a:latin typeface="Cambria"/>
              </a:rPr>
              <a:t> + β</a:t>
            </a:r>
            <a:r>
              <a:rPr sz="1600" b="0" baseline="-25000">
                <a:latin typeface="Cambria"/>
              </a:rPr>
              <a:t>new</a:t>
            </a:r>
            <a:r>
              <a:rPr sz="1600" b="0">
                <a:latin typeface="Cambria"/>
              </a:rPr>
              <a:t>)  =  (y + α) / (α + β + n)</a:t>
            </a:r>
          </a:p>
        </p:txBody>
      </p:sp>
    </p:spTree>
    <p:extLst>
      <p:ext uri="{BB962C8B-B14F-4D97-AF65-F5344CB8AC3E}">
        <p14:creationId xmlns:p14="http://schemas.microsoft.com/office/powerpoint/2010/main" val="10908529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Portrait of Thomas Bayes over a blue background with the handwritten formula P(A|B) = P(B|A) P(A) / P(B)." title="Portrait of Thomas Bayes over a blue background with the handwritten formula P(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91054" y="1412031"/>
            <a:ext cx="4638907" cy="248127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txBox="1">
            <a:spLocks noChangeArrowheads="1"/>
          </p:cNvSpPr>
          <p:nvPr/>
        </p:nvSpPr>
        <p:spPr>
          <a:xfrm>
            <a:off x="1814512" y="300037"/>
            <a:ext cx="8763000" cy="12287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altLang="en-US" sz="4000" dirty="0">
                <a:latin typeface="Arial" charset="0"/>
                <a:ea typeface="Arial" charset="0"/>
                <a:cs typeface="Arial" charset="0"/>
              </a:rPr>
              <a:t>Remember Bayes Rule?</a:t>
            </a:r>
            <a:endParaRPr lang="en-AU" altLang="en-US" sz="3200" dirty="0"/>
          </a:p>
        </p:txBody>
      </p:sp>
      <p:sp>
        <p:nvSpPr>
          <p:cNvPr id="4" name="TextBox 3"/>
          <p:cNvSpPr txBox="1"/>
          <p:nvPr/>
        </p:nvSpPr>
        <p:spPr>
          <a:xfrm>
            <a:off x="2079436" y="4343383"/>
            <a:ext cx="7788864" cy="461665"/>
          </a:xfrm>
          <a:prstGeom prst="rect">
            <a:avLst/>
          </a:prstGeom>
          <a:noFill/>
        </p:spPr>
        <p:txBody>
          <a:bodyPr wrap="none" rtlCol="0">
            <a:spAutoFit/>
          </a:bodyPr>
          <a:lstStyle/>
          <a:p>
            <a:r>
              <a:rPr lang="en-US" sz="2400" b="1" dirty="0"/>
              <a:t>We derived this from simple rules of conditional probability</a:t>
            </a:r>
          </a:p>
        </p:txBody>
      </p:sp>
      <p:sp>
        <p:nvSpPr>
          <p:cNvPr id="5" name="TextBox 4"/>
          <p:cNvSpPr txBox="1"/>
          <p:nvPr/>
        </p:nvSpPr>
        <p:spPr>
          <a:xfrm>
            <a:off x="4910590" y="5255124"/>
            <a:ext cx="3000437" cy="523220"/>
          </a:xfrm>
          <a:prstGeom prst="rect">
            <a:avLst/>
          </a:prstGeom>
          <a:noFill/>
        </p:spPr>
        <p:txBody>
          <a:bodyPr wrap="none" rtlCol="0">
            <a:spAutoFit/>
          </a:bodyPr>
          <a:lstStyle/>
          <a:p>
            <a:r>
              <a:rPr lang="en-US" sz="2800" dirty="0"/>
              <a:t>P(A,B) = P(A|B)P(B)</a:t>
            </a:r>
          </a:p>
        </p:txBody>
      </p:sp>
    </p:spTree>
    <p:extLst>
      <p:ext uri="{BB962C8B-B14F-4D97-AF65-F5344CB8AC3E}">
        <p14:creationId xmlns:p14="http://schemas.microsoft.com/office/powerpoint/2010/main" val="1962023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687598" y="2525563"/>
            <a:ext cx="6084743" cy="707886"/>
          </a:xfrm>
          <a:prstGeom prst="rect">
            <a:avLst/>
          </a:prstGeom>
          <a:noFill/>
        </p:spPr>
        <p:txBody>
          <a:bodyPr wrap="none" rtlCol="0">
            <a:spAutoFit/>
          </a:bodyPr>
          <a:lstStyle/>
          <a:p>
            <a:r>
              <a:rPr lang="en-US" sz="4000" b="1" dirty="0"/>
              <a:t>Beta-Binomial Walkthrough</a:t>
            </a:r>
          </a:p>
        </p:txBody>
      </p:sp>
    </p:spTree>
    <p:extLst>
      <p:ext uri="{BB962C8B-B14F-4D97-AF65-F5344CB8AC3E}">
        <p14:creationId xmlns:p14="http://schemas.microsoft.com/office/powerpoint/2010/main" val="8108571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 'The components of Bayes theorem' showing equation 12: posterior equals likelihood times prior over the marginal (integral of likelihood times prior over theta)." title="Slide 'The components of Bayes theorem' showing equation 12: posterior equals li"/>
          <p:cNvPicPr>
            <a:picLocks noChangeAspect="1"/>
          </p:cNvPicPr>
          <p:nvPr/>
        </p:nvPicPr>
        <p:blipFill rotWithShape="1">
          <a:blip r:embed="rId2">
            <a:extLst>
              <a:ext uri="{28A0092B-C50C-407E-A947-70E740481C1C}">
                <a14:useLocalDpi xmlns:a14="http://schemas.microsoft.com/office/drawing/2010/main" val="0"/>
              </a:ext>
            </a:extLst>
          </a:blip>
          <a:srcRect t="22589" b="16911"/>
          <a:stretch/>
        </p:blipFill>
        <p:spPr>
          <a:xfrm>
            <a:off x="854073" y="707886"/>
            <a:ext cx="10176377" cy="4613275"/>
          </a:xfrm>
          <a:prstGeom prst="rect">
            <a:avLst/>
          </a:prstGeom>
        </p:spPr>
      </p:pic>
      <p:sp>
        <p:nvSpPr>
          <p:cNvPr id="3" name="TextBox 2"/>
          <p:cNvSpPr txBox="1"/>
          <p:nvPr/>
        </p:nvSpPr>
        <p:spPr>
          <a:xfrm>
            <a:off x="3183421" y="0"/>
            <a:ext cx="5059783" cy="707886"/>
          </a:xfrm>
          <a:prstGeom prst="rect">
            <a:avLst/>
          </a:prstGeom>
          <a:noFill/>
        </p:spPr>
        <p:txBody>
          <a:bodyPr wrap="none" rtlCol="0">
            <a:spAutoFit/>
          </a:bodyPr>
          <a:lstStyle/>
          <a:p>
            <a:r>
              <a:rPr lang="en-US" sz="4000" b="1"/>
              <a:t>To reiterate: Conjugacy</a:t>
            </a:r>
            <a:endParaRPr lang="en-US" sz="4000" b="1" dirty="0"/>
          </a:p>
        </p:txBody>
      </p:sp>
      <p:sp>
        <p:nvSpPr>
          <p:cNvPr id="4" name="TextBox 3"/>
          <p:cNvSpPr txBox="1"/>
          <p:nvPr/>
        </p:nvSpPr>
        <p:spPr>
          <a:xfrm>
            <a:off x="854073" y="4566674"/>
            <a:ext cx="10537372" cy="1815882"/>
          </a:xfrm>
          <a:prstGeom prst="rect">
            <a:avLst/>
          </a:prstGeom>
          <a:noFill/>
        </p:spPr>
        <p:txBody>
          <a:bodyPr wrap="none" rtlCol="0">
            <a:spAutoFit/>
          </a:bodyPr>
          <a:lstStyle/>
          <a:p>
            <a:pPr marL="342900" indent="-342900">
              <a:buFont typeface="+mj-lt"/>
              <a:buAutoNum type="arabicPeriod"/>
            </a:pPr>
            <a:r>
              <a:rPr lang="en-US" sz="2800" dirty="0"/>
              <a:t>“The beta is the conjugate prior for the binomial distribution”</a:t>
            </a:r>
          </a:p>
          <a:p>
            <a:pPr marL="342900" indent="-342900">
              <a:buFont typeface="+mj-lt"/>
              <a:buAutoNum type="arabicPeriod"/>
            </a:pPr>
            <a:r>
              <a:rPr lang="en-US" sz="2800" dirty="0"/>
              <a:t>“The gamma is the conjugate prior for the Poisson distribution”</a:t>
            </a:r>
          </a:p>
          <a:p>
            <a:pPr marL="800100" lvl="1" indent="-342900">
              <a:buFont typeface="Arial" charset="0"/>
              <a:buChar char="•"/>
            </a:pPr>
            <a:r>
              <a:rPr lang="en-US" sz="2800" dirty="0"/>
              <a:t>So what does that mean about our Poisson problem from earlier?</a:t>
            </a:r>
          </a:p>
          <a:p>
            <a:pPr marL="800100" lvl="1" indent="-342900">
              <a:buFont typeface="Arial" charset="0"/>
              <a:buChar char="•"/>
            </a:pPr>
            <a:r>
              <a:rPr lang="en-US" sz="2800" dirty="0"/>
              <a:t>Let’s derive this together</a:t>
            </a:r>
          </a:p>
        </p:txBody>
      </p:sp>
    </p:spTree>
    <p:extLst>
      <p:ext uri="{BB962C8B-B14F-4D97-AF65-F5344CB8AC3E}">
        <p14:creationId xmlns:p14="http://schemas.microsoft.com/office/powerpoint/2010/main" val="13237549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3448" y="0"/>
            <a:ext cx="9152404" cy="6858000"/>
          </a:xfrm>
          <a:prstGeom prst="rect">
            <a:avLst/>
          </a:prstGeom>
        </p:spPr>
      </p:pic>
    </p:spTree>
    <p:extLst>
      <p:ext uri="{BB962C8B-B14F-4D97-AF65-F5344CB8AC3E}">
        <p14:creationId xmlns:p14="http://schemas.microsoft.com/office/powerpoint/2010/main" val="41235850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2900" y="0"/>
            <a:ext cx="9152404" cy="6858000"/>
          </a:xfrm>
          <a:prstGeom prst="rect">
            <a:avLst/>
          </a:prstGeom>
        </p:spPr>
      </p:pic>
    </p:spTree>
    <p:extLst>
      <p:ext uri="{BB962C8B-B14F-4D97-AF65-F5344CB8AC3E}">
        <p14:creationId xmlns:p14="http://schemas.microsoft.com/office/powerpoint/2010/main" val="15637744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lide 'So what?' with equation 18 factoring a complex joint distribution into conditional distributions, plus a components-of-Bayes-theorem diagram." title="Slide 'So what?' with equation 18 factoring a complex joint distribution into co"/>
          <p:cNvPicPr>
            <a:picLocks noChangeAspect="1"/>
          </p:cNvPicPr>
          <p:nvPr/>
        </p:nvPicPr>
        <p:blipFill rotWithShape="1">
          <a:blip r:embed="rId2">
            <a:extLst>
              <a:ext uri="{28A0092B-C50C-407E-A947-70E740481C1C}">
                <a14:useLocalDpi xmlns:a14="http://schemas.microsoft.com/office/drawing/2010/main" val="0"/>
              </a:ext>
            </a:extLst>
          </a:blip>
          <a:srcRect t="5514" b="14706"/>
          <a:stretch/>
        </p:blipFill>
        <p:spPr>
          <a:xfrm>
            <a:off x="787400" y="330199"/>
            <a:ext cx="10226670" cy="6113464"/>
          </a:xfrm>
          <a:prstGeom prst="rect">
            <a:avLst/>
          </a:prstGeom>
        </p:spPr>
      </p:pic>
    </p:spTree>
    <p:extLst>
      <p:ext uri="{BB962C8B-B14F-4D97-AF65-F5344CB8AC3E}">
        <p14:creationId xmlns:p14="http://schemas.microsoft.com/office/powerpoint/2010/main" val="19797559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onjugacy relationships diagram: arrows from Geometric, Negative Binomial, Binomial, and Bernoulli into Beta (labeled p); and from Exponential, Lognormal, Poisson, Normal into Gamma (labeled lambda, tau, mu)." title="Conjugacy relationships diagram: arrows from Geometric, Negative Binomial, Bin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4763" y="1059618"/>
            <a:ext cx="4100513" cy="579838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814763" y="215326"/>
            <a:ext cx="4370387" cy="584775"/>
          </a:xfrm>
          <a:prstGeom prst="rect">
            <a:avLst/>
          </a:prstGeom>
        </p:spPr>
        <p:txBody>
          <a:bodyPr wrap="square">
            <a:spAutoFit/>
          </a:bodyPr>
          <a:lstStyle/>
          <a:p>
            <a:pPr lvl="0"/>
            <a:r>
              <a:rPr lang="en-US" sz="3200">
                <a:solidFill>
                  <a:prstClr val="black"/>
                </a:solidFill>
              </a:rPr>
              <a:t>Conjugacy relationships</a:t>
            </a:r>
            <a:endParaRPr lang="en-US" sz="3200" dirty="0">
              <a:solidFill>
                <a:prstClr val="black"/>
              </a:solidFill>
            </a:endParaRPr>
          </a:p>
        </p:txBody>
      </p:sp>
      <p:cxnSp>
        <p:nvCxnSpPr>
          <p:cNvPr id="4" name="Straight Arrow Connector 3"/>
          <p:cNvCxnSpPr/>
          <p:nvPr/>
        </p:nvCxnSpPr>
        <p:spPr>
          <a:xfrm>
            <a:off x="3157538" y="3071813"/>
            <a:ext cx="1814512" cy="1828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685801" y="2748647"/>
            <a:ext cx="2800350" cy="646331"/>
          </a:xfrm>
          <a:prstGeom prst="rect">
            <a:avLst/>
          </a:prstGeom>
          <a:noFill/>
        </p:spPr>
        <p:txBody>
          <a:bodyPr wrap="square" rtlCol="0">
            <a:spAutoFit/>
          </a:bodyPr>
          <a:lstStyle/>
          <a:p>
            <a:r>
              <a:rPr lang="en-US" dirty="0"/>
              <a:t>Note this is the “precision” </a:t>
            </a:r>
            <a:r>
              <a:rPr lang="en-US"/>
              <a:t>or inverse of the variance</a:t>
            </a:r>
          </a:p>
        </p:txBody>
      </p:sp>
    </p:spTree>
    <p:extLst>
      <p:ext uri="{BB962C8B-B14F-4D97-AF65-F5344CB8AC3E}">
        <p14:creationId xmlns:p14="http://schemas.microsoft.com/office/powerpoint/2010/main" val="19085046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962400" y="998294"/>
            <a:ext cx="7467600" cy="4278094"/>
          </a:xfrm>
          <a:prstGeom prst="rect">
            <a:avLst/>
          </a:prstGeom>
          <a:noFill/>
        </p:spPr>
        <p:txBody>
          <a:bodyPr wrap="square" rtlCol="0">
            <a:spAutoFit/>
          </a:bodyPr>
          <a:lstStyle/>
          <a:p>
            <a:endParaRPr lang="en-US" dirty="0"/>
          </a:p>
          <a:p>
            <a:pPr marL="342900" indent="-342900">
              <a:buAutoNum type="arabicPeriod"/>
            </a:pPr>
            <a:r>
              <a:rPr lang="en-US" dirty="0"/>
              <a:t>The elegance of conjugate priors is not available except for simple models.</a:t>
            </a:r>
          </a:p>
          <a:p>
            <a:pPr marL="342900" indent="-342900">
              <a:buAutoNum type="arabicPeriod"/>
            </a:pPr>
            <a:endParaRPr lang="en-US" dirty="0"/>
          </a:p>
          <a:p>
            <a:pPr marL="342900" indent="-342900">
              <a:buFontTx/>
              <a:buAutoNum type="arabicPeriod" startAt="2"/>
            </a:pPr>
            <a:r>
              <a:rPr lang="en-US" dirty="0"/>
              <a:t>Symbolic calculus usually not possible when extended into multiple dimensions (models with many parameters) and more complex probability distributions.  </a:t>
            </a:r>
          </a:p>
          <a:p>
            <a:pPr marL="342900" indent="-342900">
              <a:buFontTx/>
              <a:buAutoNum type="arabicPeriod" startAt="2"/>
            </a:pPr>
            <a:endParaRPr lang="en-US" dirty="0"/>
          </a:p>
          <a:p>
            <a:pPr marL="342900" indent="-342900">
              <a:buAutoNum type="arabicPeriod" startAt="2"/>
            </a:pPr>
            <a:r>
              <a:rPr lang="en-US" dirty="0"/>
              <a:t>The numerical integrations we did earlier…</a:t>
            </a:r>
          </a:p>
          <a:p>
            <a:pPr marL="342900" indent="-342900">
              <a:buAutoNum type="arabicPeriod" startAt="2"/>
            </a:pPr>
            <a:endParaRPr lang="en-US" dirty="0"/>
          </a:p>
          <a:p>
            <a:endParaRPr lang="en-US" dirty="0"/>
          </a:p>
          <a:p>
            <a:endParaRPr lang="en-US" sz="1400" dirty="0"/>
          </a:p>
          <a:p>
            <a:r>
              <a:rPr lang="en-US" dirty="0"/>
              <a:t>     can’t be done for high-dimensional (many parameters) problems</a:t>
            </a:r>
          </a:p>
          <a:p>
            <a:pPr marL="742950" lvl="1" indent="-285750">
              <a:buFont typeface="Arial" panose="020B0604020202020204" pitchFamily="34" charset="0"/>
              <a:buChar char="•"/>
            </a:pPr>
            <a:r>
              <a:rPr lang="en-US" sz="1400" dirty="0">
                <a:solidFill>
                  <a:schemeClr val="bg1">
                    <a:lumMod val="75000"/>
                  </a:schemeClr>
                </a:solidFill>
                <a:hlinkClick r:id="rId2"/>
              </a:rPr>
              <a:t>http://math.stackexchange.com/questions/425782/why-does-monte-carlo-integration-work-better-than-naive-numerical-integration-in</a:t>
            </a:r>
            <a:endParaRPr lang="en-US" sz="1400" dirty="0">
              <a:solidFill>
                <a:schemeClr val="bg1">
                  <a:lumMod val="75000"/>
                </a:schemeClr>
              </a:solidFill>
              <a:hlinkClick r:id="rId3"/>
            </a:endParaRPr>
          </a:p>
          <a:p>
            <a:pPr marL="742950" lvl="1" indent="-285750">
              <a:buFont typeface="Arial" panose="020B0604020202020204" pitchFamily="34" charset="0"/>
              <a:buChar char="•"/>
            </a:pPr>
            <a:r>
              <a:rPr lang="en-US" sz="1400" dirty="0">
                <a:solidFill>
                  <a:schemeClr val="bg1">
                    <a:lumMod val="75000"/>
                  </a:schemeClr>
                </a:solidFill>
                <a:hlinkClick r:id="rId3"/>
              </a:rPr>
              <a:t>https://en.wikipedia.org/wiki/Numerical_integration</a:t>
            </a:r>
            <a:endParaRPr lang="en-US" sz="1400" dirty="0">
              <a:solidFill>
                <a:schemeClr val="bg1">
                  <a:lumMod val="75000"/>
                </a:schemeClr>
              </a:solidFill>
            </a:endParaRPr>
          </a:p>
          <a:p>
            <a:endParaRPr lang="en-US" dirty="0"/>
          </a:p>
        </p:txBody>
      </p:sp>
      <p:sp>
        <p:nvSpPr>
          <p:cNvPr id="9" name="AutoShape 2" descr="Image result for unfortunately"/>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4" descr="Image result for smiley face transition to sad"/>
          <p:cNvSpPr>
            <a:spLocks noChangeAspect="1" noChangeArrowheads="1"/>
          </p:cNvSpPr>
          <p:nvPr/>
        </p:nvSpPr>
        <p:spPr bwMode="auto">
          <a:xfrm>
            <a:off x="1831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6" descr="Image result for smiley face transition to sad"/>
          <p:cNvSpPr>
            <a:spLocks noChangeAspect="1" noChangeArrowheads="1"/>
          </p:cNvSpPr>
          <p:nvPr/>
        </p:nvSpPr>
        <p:spPr bwMode="auto">
          <a:xfrm>
            <a:off x="1984375" y="1603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6392" name="Picture 8" descr="Sad-face emoji with downturned mouth and teary blue eyes." title="Sad-face emoji with downturned mouth and teary blue ey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35269" y="1544439"/>
            <a:ext cx="2247900" cy="2247901"/>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2057401" y="558226"/>
            <a:ext cx="4370387" cy="584775"/>
          </a:xfrm>
          <a:prstGeom prst="rect">
            <a:avLst/>
          </a:prstGeom>
        </p:spPr>
        <p:txBody>
          <a:bodyPr wrap="square">
            <a:spAutoFit/>
          </a:bodyPr>
          <a:lstStyle/>
          <a:p>
            <a:pPr lvl="0"/>
            <a:r>
              <a:rPr lang="en-US" sz="3200" dirty="0">
                <a:solidFill>
                  <a:prstClr val="black"/>
                </a:solidFill>
              </a:rPr>
              <a:t>Unfortunately…</a:t>
            </a:r>
          </a:p>
        </p:txBody>
      </p:sp>
      <p:sp>
        <p:nvSpPr>
          <p:cNvPr id="14" name="Rectangle 13"/>
          <p:cNvSpPr>
            <a:spLocks noChangeArrowheads="1"/>
          </p:cNvSpPr>
          <p:nvPr/>
        </p:nvSpPr>
        <p:spPr bwMode="auto">
          <a:xfrm>
            <a:off x="4762499" y="3445202"/>
            <a:ext cx="3281363" cy="415498"/>
          </a:xfrm>
          <a:prstGeom prst="rect">
            <a:avLst/>
          </a:prstGeom>
          <a:solidFill>
            <a:schemeClr val="bg1">
              <a:lumMod val="85000"/>
            </a:schemeClr>
          </a:solidFill>
          <a:ln>
            <a:noFill/>
          </a:ln>
          <a:effectLst/>
        </p:spPr>
        <p:txBody>
          <a:bodyPr vert="horz" wrap="square" lIns="0" tIns="0" rIns="0" bIns="0" numCol="1" anchor="ctr" anchorCtr="0" compatLnSpc="1">
            <a:prstTxWarp prst="textNoShape">
              <a:avLst/>
            </a:prstTxWarp>
            <a:spAutoFit/>
          </a:bodyPr>
          <a:lstStyle/>
          <a:p>
            <a:pPr fontAlgn="base">
              <a:spcBef>
                <a:spcPct val="0"/>
              </a:spcBef>
              <a:spcAft>
                <a:spcPct val="0"/>
              </a:spcAft>
            </a:pPr>
            <a:r>
              <a:rPr lang="en-US" altLang="en-US" sz="900" dirty="0">
                <a:solidFill>
                  <a:srgbClr val="0000FF"/>
                </a:solidFill>
                <a:latin typeface="Lucida Console" pitchFamily="49" charset="0"/>
                <a:cs typeface="Arial" pitchFamily="34" charset="0"/>
              </a:rPr>
              <a:t>&gt; fun1&lt;-function(x){</a:t>
            </a:r>
            <a:r>
              <a:rPr lang="en-US" altLang="en-US" sz="900" dirty="0" err="1">
                <a:solidFill>
                  <a:srgbClr val="0000FF"/>
                </a:solidFill>
                <a:latin typeface="Lucida Console" pitchFamily="49" charset="0"/>
                <a:cs typeface="Arial" pitchFamily="34" charset="0"/>
              </a:rPr>
              <a:t>dbinom</a:t>
            </a:r>
            <a:r>
              <a:rPr lang="en-US" altLang="en-US" sz="900" dirty="0">
                <a:solidFill>
                  <a:srgbClr val="0000FF"/>
                </a:solidFill>
                <a:latin typeface="Lucida Console" pitchFamily="49" charset="0"/>
                <a:cs typeface="Arial" pitchFamily="34" charset="0"/>
              </a:rPr>
              <a:t>(5,12,x)} </a:t>
            </a:r>
          </a:p>
          <a:p>
            <a:pPr lvl="0" fontAlgn="base">
              <a:spcBef>
                <a:spcPct val="0"/>
              </a:spcBef>
              <a:spcAft>
                <a:spcPct val="0"/>
              </a:spcAft>
            </a:pPr>
            <a:r>
              <a:rPr lang="en-US" altLang="en-US" sz="900" dirty="0">
                <a:solidFill>
                  <a:srgbClr val="0000FF"/>
                </a:solidFill>
                <a:latin typeface="Lucida Console" pitchFamily="49" charset="0"/>
                <a:cs typeface="Arial" pitchFamily="34" charset="0"/>
              </a:rPr>
              <a:t>&gt; integrate(fun1,0,1) </a:t>
            </a:r>
          </a:p>
          <a:p>
            <a:pPr fontAlgn="base">
              <a:spcBef>
                <a:spcPct val="0"/>
              </a:spcBef>
              <a:spcAft>
                <a:spcPct val="0"/>
              </a:spcAft>
            </a:pPr>
            <a:r>
              <a:rPr lang="en-US" altLang="en-US" sz="900" dirty="0">
                <a:solidFill>
                  <a:srgbClr val="000000"/>
                </a:solidFill>
                <a:latin typeface="Lucida Console" pitchFamily="49" charset="0"/>
                <a:cs typeface="Arial" pitchFamily="34" charset="0"/>
              </a:rPr>
              <a:t>0.07692308 with absolute error &lt; 8.5e-16</a:t>
            </a:r>
            <a:endParaRPr lang="en-US" altLang="en-US" sz="900" dirty="0">
              <a:latin typeface="Arial" pitchFamily="34" charset="0"/>
              <a:cs typeface="Arial" pitchFamily="34" charset="0"/>
            </a:endParaRPr>
          </a:p>
        </p:txBody>
      </p:sp>
      <p:sp>
        <p:nvSpPr>
          <p:cNvPr id="2" name="TextBox 1"/>
          <p:cNvSpPr txBox="1"/>
          <p:nvPr/>
        </p:nvSpPr>
        <p:spPr>
          <a:xfrm>
            <a:off x="3429001" y="5245610"/>
            <a:ext cx="8000999" cy="369332"/>
          </a:xfrm>
          <a:prstGeom prst="rect">
            <a:avLst/>
          </a:prstGeom>
          <a:noFill/>
        </p:spPr>
        <p:txBody>
          <a:bodyPr wrap="square" rtlCol="0">
            <a:spAutoFit/>
          </a:bodyPr>
          <a:lstStyle/>
          <a:p>
            <a:r>
              <a:rPr lang="en-US" dirty="0"/>
              <a:t> (We did them to illustrate concepts.  Not advice on solving real Bayesian problems)   </a:t>
            </a:r>
          </a:p>
        </p:txBody>
      </p:sp>
    </p:spTree>
    <p:extLst>
      <p:ext uri="{BB962C8B-B14F-4D97-AF65-F5344CB8AC3E}">
        <p14:creationId xmlns:p14="http://schemas.microsoft.com/office/powerpoint/2010/main" val="3174507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4695" y="852486"/>
            <a:ext cx="11379643" cy="3539430"/>
          </a:xfrm>
          <a:prstGeom prst="rect">
            <a:avLst/>
          </a:prstGeom>
          <a:noFill/>
        </p:spPr>
        <p:txBody>
          <a:bodyPr wrap="square" rtlCol="0">
            <a:spAutoFit/>
          </a:bodyPr>
          <a:lstStyle/>
          <a:p>
            <a:r>
              <a:rPr lang="en-US" sz="3200" dirty="0"/>
              <a:t>Because we couldn’t solve high-dimensional integrals, Thomas Bayes’ (1702-1761) approach to inferential logic languished for two centuries!</a:t>
            </a:r>
          </a:p>
          <a:p>
            <a:endParaRPr lang="en-US" sz="3200" dirty="0"/>
          </a:p>
          <a:p>
            <a:r>
              <a:rPr lang="en-US" sz="3200" dirty="0"/>
              <a:t>In the mean time, Ronald Fisher and others developed an alternative approach that did not use priors and did not attempt to characterize parameters probabilistically.  </a:t>
            </a:r>
          </a:p>
        </p:txBody>
      </p:sp>
    </p:spTree>
    <p:extLst>
      <p:ext uri="{BB962C8B-B14F-4D97-AF65-F5344CB8AC3E}">
        <p14:creationId xmlns:p14="http://schemas.microsoft.com/office/powerpoint/2010/main" val="17614388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hotograph of Monte Carlo, Monaco: a hillside city on a Mediterranean coastline." title="Photograph of Monte Carlo, Monaco: a hillside city on a Mediterranean coastli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22123" y="2817680"/>
            <a:ext cx="2857500" cy="21431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istorical black-and-white portrait of mathematician Andrey Markov." title="Historical black-and-white portrait of mathematician Andrey Markov."/>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2547587"/>
            <a:ext cx="2095500" cy="272415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Photograph of a metal chain of linked steel loops, a visual pun on 'Markov chain'." title="Photograph of a metal chain of linked steel loops, a visual pun on 'Markov chai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26688" y="2636489"/>
            <a:ext cx="3302658" cy="247699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463224" y="5261923"/>
            <a:ext cx="5562600" cy="523220"/>
          </a:xfrm>
          <a:prstGeom prst="rect">
            <a:avLst/>
          </a:prstGeom>
          <a:noFill/>
        </p:spPr>
        <p:txBody>
          <a:bodyPr wrap="square" rtlCol="0">
            <a:spAutoFit/>
          </a:bodyPr>
          <a:lstStyle/>
          <a:p>
            <a:r>
              <a:rPr lang="en-US" sz="2800" dirty="0"/>
              <a:t>Markov chain Monte Carlo (MCMC)</a:t>
            </a:r>
          </a:p>
        </p:txBody>
      </p:sp>
      <p:sp>
        <p:nvSpPr>
          <p:cNvPr id="8" name="TextBox 7"/>
          <p:cNvSpPr txBox="1"/>
          <p:nvPr/>
        </p:nvSpPr>
        <p:spPr>
          <a:xfrm>
            <a:off x="1177864" y="339300"/>
            <a:ext cx="9931958" cy="1569660"/>
          </a:xfrm>
          <a:prstGeom prst="rect">
            <a:avLst/>
          </a:prstGeom>
          <a:noFill/>
        </p:spPr>
        <p:txBody>
          <a:bodyPr wrap="square" rtlCol="0">
            <a:spAutoFit/>
          </a:bodyPr>
          <a:lstStyle/>
          <a:p>
            <a:r>
              <a:rPr lang="en-US" sz="3200" dirty="0"/>
              <a:t>Then comes WWII and some mathematical physicists at Los Alamos needed to evaluate high dimensional integrals.  </a:t>
            </a:r>
          </a:p>
          <a:p>
            <a:endParaRPr lang="en-US" sz="3200" dirty="0"/>
          </a:p>
        </p:txBody>
      </p:sp>
      <p:sp>
        <p:nvSpPr>
          <p:cNvPr id="2" name="TextBox 1"/>
          <p:cNvSpPr txBox="1"/>
          <p:nvPr/>
        </p:nvSpPr>
        <p:spPr>
          <a:xfrm>
            <a:off x="5257800" y="2057401"/>
            <a:ext cx="5121823" cy="307777"/>
          </a:xfrm>
          <a:prstGeom prst="rect">
            <a:avLst/>
          </a:prstGeom>
          <a:noFill/>
        </p:spPr>
        <p:txBody>
          <a:bodyPr wrap="square" rtlCol="0">
            <a:spAutoFit/>
          </a:bodyPr>
          <a:lstStyle/>
          <a:p>
            <a:r>
              <a:rPr lang="en-US" sz="1400" dirty="0"/>
              <a:t>Note:  like Newton’s invention of calculus to study gravity/orbits</a:t>
            </a:r>
          </a:p>
        </p:txBody>
      </p:sp>
      <p:sp>
        <p:nvSpPr>
          <p:cNvPr id="10" name="TextBox 9"/>
          <p:cNvSpPr txBox="1"/>
          <p:nvPr/>
        </p:nvSpPr>
        <p:spPr>
          <a:xfrm>
            <a:off x="1177864" y="6008469"/>
            <a:ext cx="3067971" cy="646331"/>
          </a:xfrm>
          <a:prstGeom prst="rect">
            <a:avLst/>
          </a:prstGeom>
          <a:noFill/>
        </p:spPr>
        <p:txBody>
          <a:bodyPr wrap="square" rtlCol="0">
            <a:spAutoFit/>
          </a:bodyPr>
          <a:lstStyle/>
          <a:p>
            <a:r>
              <a:rPr lang="en-US" dirty="0"/>
              <a:t>“Markov” means dependence only on </a:t>
            </a:r>
            <a:r>
              <a:rPr lang="en-US"/>
              <a:t>the previous sample</a:t>
            </a:r>
            <a:endParaRPr lang="en-US" dirty="0"/>
          </a:p>
        </p:txBody>
      </p:sp>
      <p:cxnSp>
        <p:nvCxnSpPr>
          <p:cNvPr id="11" name="Straight Arrow Connector 10"/>
          <p:cNvCxnSpPr>
            <a:stCxn id="10" idx="0"/>
          </p:cNvCxnSpPr>
          <p:nvPr/>
        </p:nvCxnSpPr>
        <p:spPr>
          <a:xfrm flipV="1">
            <a:off x="2711850" y="5720986"/>
            <a:ext cx="751374" cy="28748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6324600" y="5978528"/>
            <a:ext cx="5638800" cy="923330"/>
          </a:xfrm>
          <a:prstGeom prst="rect">
            <a:avLst/>
          </a:prstGeom>
          <a:noFill/>
        </p:spPr>
        <p:txBody>
          <a:bodyPr wrap="square" rtlCol="0">
            <a:spAutoFit/>
          </a:bodyPr>
          <a:lstStyle/>
          <a:p>
            <a:r>
              <a:rPr lang="en-US" dirty="0"/>
              <a:t>“Monte Carlo” means estimation of properties of a distribution by random sampling from the distribution. Apparently named for the Grand Casino in Monte Carlo</a:t>
            </a:r>
          </a:p>
        </p:txBody>
      </p:sp>
      <p:cxnSp>
        <p:nvCxnSpPr>
          <p:cNvPr id="16" name="Straight Arrow Connector 15"/>
          <p:cNvCxnSpPr/>
          <p:nvPr/>
        </p:nvCxnSpPr>
        <p:spPr>
          <a:xfrm flipH="1" flipV="1">
            <a:off x="7335811" y="5785143"/>
            <a:ext cx="1059809" cy="28748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45438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1659623" y="1284893"/>
                <a:ext cx="4683333" cy="76232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endChr m:val="]"/>
                          <m:ctrlPr>
                            <a:rPr lang="en-US" i="1">
                              <a:latin typeface="Cambria Math" panose="02040503050406030204" pitchFamily="18" charset="0"/>
                            </a:rPr>
                          </m:ctrlPr>
                        </m:dPr>
                        <m:e>
                          <m:r>
                            <a:rPr lang="en-US" i="1">
                              <a:latin typeface="Cambria Math"/>
                            </a:rPr>
                            <m:t>𝜃</m:t>
                          </m:r>
                          <m:r>
                            <a:rPr lang="en-US" i="1">
                              <a:latin typeface="Cambria Math"/>
                            </a:rPr>
                            <m:t>|</m:t>
                          </m:r>
                          <m:r>
                            <a:rPr lang="en-US" i="1">
                              <a:latin typeface="Cambria Math"/>
                            </a:rPr>
                            <m:t>𝑦</m:t>
                          </m:r>
                        </m:e>
                      </m:d>
                      <m:r>
                        <a:rPr lang="en-US" i="1">
                          <a:latin typeface="Cambria Math"/>
                        </a:rPr>
                        <m:t>=</m:t>
                      </m:r>
                      <m:f>
                        <m:fPr>
                          <m:ctrlPr>
                            <a:rPr lang="en-US" i="1">
                              <a:latin typeface="Cambria Math" panose="02040503050406030204" pitchFamily="18" charset="0"/>
                            </a:rPr>
                          </m:ctrlPr>
                        </m:fPr>
                        <m:num>
                          <m:d>
                            <m:dPr>
                              <m:begChr m:val="["/>
                              <m:endChr m:val="]"/>
                              <m:ctrlPr>
                                <a:rPr lang="en-US" i="1">
                                  <a:latin typeface="Cambria Math" panose="02040503050406030204" pitchFamily="18" charset="0"/>
                                </a:rPr>
                              </m:ctrlPr>
                            </m:dPr>
                            <m:e>
                              <m:r>
                                <a:rPr lang="en-US" i="1">
                                  <a:latin typeface="Cambria Math"/>
                                </a:rPr>
                                <m:t>𝑦</m:t>
                              </m:r>
                              <m:r>
                                <a:rPr lang="en-US" i="1">
                                  <a:latin typeface="Cambria Math"/>
                                </a:rPr>
                                <m:t>|</m:t>
                              </m:r>
                              <m:r>
                                <a:rPr lang="en-US" i="1">
                                  <a:latin typeface="Cambria Math"/>
                                </a:rPr>
                                <m:t>𝜃</m:t>
                              </m:r>
                            </m:e>
                          </m:d>
                          <m:d>
                            <m:dPr>
                              <m:begChr m:val="["/>
                              <m:endChr m:val="]"/>
                              <m:ctrlPr>
                                <a:rPr lang="en-US" i="1">
                                  <a:latin typeface="Cambria Math" panose="02040503050406030204" pitchFamily="18" charset="0"/>
                                </a:rPr>
                              </m:ctrlPr>
                            </m:dPr>
                            <m:e>
                              <m:r>
                                <a:rPr lang="en-US" i="1">
                                  <a:latin typeface="Cambria Math"/>
                                </a:rPr>
                                <m:t>𝜃</m:t>
                              </m:r>
                            </m:e>
                          </m:d>
                        </m:num>
                        <m:den>
                          <m:d>
                            <m:dPr>
                              <m:begChr m:val="["/>
                              <m:endChr m:val="]"/>
                              <m:ctrlPr>
                                <a:rPr lang="en-US" i="1">
                                  <a:latin typeface="Cambria Math" panose="02040503050406030204" pitchFamily="18" charset="0"/>
                                </a:rPr>
                              </m:ctrlPr>
                            </m:dPr>
                            <m:e>
                              <m:r>
                                <a:rPr lang="en-US" i="1">
                                  <a:latin typeface="Cambria Math"/>
                                </a:rPr>
                                <m:t>𝑦</m:t>
                              </m:r>
                            </m:e>
                          </m:d>
                        </m:den>
                      </m:f>
                      <m:r>
                        <a:rPr lang="en-US" i="1">
                          <a:latin typeface="Cambria Math"/>
                        </a:rPr>
                        <m:t>=</m:t>
                      </m:r>
                      <m:f>
                        <m:fPr>
                          <m:ctrlPr>
                            <a:rPr lang="en-US" i="1">
                              <a:latin typeface="Cambria Math" panose="02040503050406030204" pitchFamily="18" charset="0"/>
                            </a:rPr>
                          </m:ctrlPr>
                        </m:fPr>
                        <m:num>
                          <m:d>
                            <m:dPr>
                              <m:begChr m:val="["/>
                              <m:endChr m:val="]"/>
                              <m:ctrlPr>
                                <a:rPr lang="en-US" i="1">
                                  <a:latin typeface="Cambria Math" panose="02040503050406030204" pitchFamily="18" charset="0"/>
                                </a:rPr>
                              </m:ctrlPr>
                            </m:dPr>
                            <m:e>
                              <m:r>
                                <a:rPr lang="en-US" i="1">
                                  <a:latin typeface="Cambria Math"/>
                                </a:rPr>
                                <m:t>𝑦</m:t>
                              </m:r>
                              <m:r>
                                <a:rPr lang="en-US" i="1">
                                  <a:latin typeface="Cambria Math"/>
                                </a:rPr>
                                <m:t>|</m:t>
                              </m:r>
                              <m:r>
                                <a:rPr lang="en-US" i="1">
                                  <a:latin typeface="Cambria Math"/>
                                </a:rPr>
                                <m:t>𝜃</m:t>
                              </m:r>
                            </m:e>
                          </m:d>
                          <m:d>
                            <m:dPr>
                              <m:begChr m:val="["/>
                              <m:endChr m:val="]"/>
                              <m:ctrlPr>
                                <a:rPr lang="en-US" i="1">
                                  <a:latin typeface="Cambria Math" panose="02040503050406030204" pitchFamily="18" charset="0"/>
                                </a:rPr>
                              </m:ctrlPr>
                            </m:dPr>
                            <m:e>
                              <m:r>
                                <a:rPr lang="en-US" i="1">
                                  <a:latin typeface="Cambria Math"/>
                                </a:rPr>
                                <m:t>𝜃</m:t>
                              </m:r>
                            </m:e>
                          </m:d>
                        </m:num>
                        <m:den>
                          <m:nary>
                            <m:naryPr>
                              <m:limLoc m:val="undOvr"/>
                              <m:ctrlPr>
                                <a:rPr lang="en-US" i="1">
                                  <a:latin typeface="Cambria Math" panose="02040503050406030204" pitchFamily="18" charset="0"/>
                                </a:rPr>
                              </m:ctrlPr>
                            </m:naryPr>
                            <m:sub>
                              <m:r>
                                <a:rPr lang="en-US" i="1">
                                  <a:latin typeface="Cambria Math"/>
                                </a:rPr>
                                <m:t>−∞</m:t>
                              </m:r>
                            </m:sub>
                            <m:sup>
                              <m:r>
                                <a:rPr lang="en-US" i="1">
                                  <a:latin typeface="Cambria Math"/>
                                </a:rPr>
                                <m:t>∞</m:t>
                              </m:r>
                            </m:sup>
                            <m:e>
                              <m:d>
                                <m:dPr>
                                  <m:begChr m:val="["/>
                                  <m:endChr m:val="]"/>
                                  <m:ctrlPr>
                                    <a:rPr lang="en-US" i="1">
                                      <a:latin typeface="Cambria Math" panose="02040503050406030204" pitchFamily="18" charset="0"/>
                                    </a:rPr>
                                  </m:ctrlPr>
                                </m:dPr>
                                <m:e>
                                  <m:r>
                                    <a:rPr lang="en-US" i="1">
                                      <a:latin typeface="Cambria Math"/>
                                    </a:rPr>
                                    <m:t>𝑦</m:t>
                                  </m:r>
                                  <m:r>
                                    <a:rPr lang="en-US" i="1">
                                      <a:latin typeface="Cambria Math"/>
                                    </a:rPr>
                                    <m:t>|</m:t>
                                  </m:r>
                                  <m:r>
                                    <a:rPr lang="en-US" i="1">
                                      <a:latin typeface="Cambria Math"/>
                                    </a:rPr>
                                    <m:t>𝜃</m:t>
                                  </m:r>
                                </m:e>
                              </m:d>
                              <m:d>
                                <m:dPr>
                                  <m:begChr m:val="["/>
                                  <m:endChr m:val="]"/>
                                  <m:ctrlPr>
                                    <a:rPr lang="en-US" i="1">
                                      <a:latin typeface="Cambria Math" panose="02040503050406030204" pitchFamily="18" charset="0"/>
                                    </a:rPr>
                                  </m:ctrlPr>
                                </m:dPr>
                                <m:e>
                                  <m:r>
                                    <a:rPr lang="en-US" i="1">
                                      <a:latin typeface="Cambria Math"/>
                                    </a:rPr>
                                    <m:t>𝜃</m:t>
                                  </m:r>
                                </m:e>
                              </m:d>
                              <m:r>
                                <a:rPr lang="en-US" i="1">
                                  <a:latin typeface="Cambria Math"/>
                                </a:rPr>
                                <m:t>𝑑</m:t>
                              </m:r>
                              <m:r>
                                <a:rPr lang="en-US" i="1">
                                  <a:latin typeface="Cambria Math"/>
                                </a:rPr>
                                <m:t>𝜃</m:t>
                              </m:r>
                            </m:e>
                          </m:nary>
                        </m:den>
                      </m:f>
                      <m:r>
                        <a:rPr lang="en-US" i="1">
                          <a:latin typeface="Cambria Math"/>
                        </a:rPr>
                        <m:t>∝</m:t>
                      </m:r>
                      <m:d>
                        <m:dPr>
                          <m:begChr m:val="["/>
                          <m:endChr m:val="]"/>
                          <m:ctrlPr>
                            <a:rPr lang="en-US" i="1">
                              <a:latin typeface="Cambria Math" panose="02040503050406030204" pitchFamily="18" charset="0"/>
                            </a:rPr>
                          </m:ctrlPr>
                        </m:dPr>
                        <m:e>
                          <m:r>
                            <a:rPr lang="en-US" i="1">
                              <a:latin typeface="Cambria Math"/>
                            </a:rPr>
                            <m:t>𝑦</m:t>
                          </m:r>
                          <m:r>
                            <a:rPr lang="en-US" i="1">
                              <a:latin typeface="Cambria Math"/>
                            </a:rPr>
                            <m:t>|</m:t>
                          </m:r>
                          <m:r>
                            <a:rPr lang="en-US" i="1">
                              <a:latin typeface="Cambria Math"/>
                            </a:rPr>
                            <m:t>𝜃</m:t>
                          </m:r>
                        </m:e>
                      </m:d>
                      <m:d>
                        <m:dPr>
                          <m:begChr m:val="["/>
                          <m:endChr m:val="]"/>
                          <m:ctrlPr>
                            <a:rPr lang="en-US" i="1">
                              <a:latin typeface="Cambria Math" panose="02040503050406030204" pitchFamily="18" charset="0"/>
                            </a:rPr>
                          </m:ctrlPr>
                        </m:dPr>
                        <m:e>
                          <m:r>
                            <a:rPr lang="en-US" i="1">
                              <a:latin typeface="Cambria Math"/>
                            </a:rPr>
                            <m:t>𝜃</m:t>
                          </m:r>
                        </m:e>
                      </m:d>
                    </m:oMath>
                  </m:oMathPara>
                </a14:m>
                <a:endParaRPr lang="en-US" dirty="0"/>
              </a:p>
            </p:txBody>
          </p:sp>
        </mc:Choice>
        <mc:Fallback xmlns="">
          <p:sp>
            <p:nvSpPr>
              <p:cNvPr id="2" name="Rectangle 1"/>
              <p:cNvSpPr>
                <a:spLocks noRot="1" noChangeAspect="1" noMove="1" noResize="1" noEditPoints="1" noAdjustHandles="1" noChangeArrowheads="1" noChangeShapeType="1" noTextEdit="1"/>
              </p:cNvSpPr>
              <p:nvPr/>
            </p:nvSpPr>
            <p:spPr>
              <a:xfrm>
                <a:off x="135622" y="1284892"/>
                <a:ext cx="4605555" cy="761106"/>
              </a:xfrm>
              <a:prstGeom prst="rect">
                <a:avLst/>
              </a:prstGeom>
              <a:blipFill rotWithShape="0">
                <a:blip r:embed="rId2"/>
                <a:stretch>
                  <a:fillRect/>
                </a:stretch>
              </a:blipFill>
            </p:spPr>
            <p:txBody>
              <a:bodyPr/>
              <a:lstStyle/>
              <a:p>
                <a:r>
                  <a:rPr lang="en-US">
                    <a:noFill/>
                  </a:rPr>
                  <a:t> </a:t>
                </a:r>
              </a:p>
            </p:txBody>
          </p:sp>
        </mc:Fallback>
      </mc:AlternateContent>
      <p:sp>
        <p:nvSpPr>
          <p:cNvPr id="3" name="TextBox 2"/>
          <p:cNvSpPr txBox="1"/>
          <p:nvPr/>
        </p:nvSpPr>
        <p:spPr>
          <a:xfrm>
            <a:off x="1790700" y="727830"/>
            <a:ext cx="5791200" cy="400110"/>
          </a:xfrm>
          <a:prstGeom prst="rect">
            <a:avLst/>
          </a:prstGeom>
          <a:noFill/>
        </p:spPr>
        <p:txBody>
          <a:bodyPr wrap="square" rtlCol="0">
            <a:spAutoFit/>
          </a:bodyPr>
          <a:lstStyle/>
          <a:p>
            <a:r>
              <a:rPr lang="en-US" sz="2000" dirty="0"/>
              <a:t>We’re going to sample from the numerator</a:t>
            </a:r>
          </a:p>
        </p:txBody>
      </p:sp>
      <p:pic>
        <p:nvPicPr>
          <p:cNvPr id="10" name="Picture 5" descr="Product/numerator curve [y|theta][theta] versus p from 0 to 1 (cyan), a bell shape peaking near 0.30 at about p = 0.47; the unnormalized posterior we sample from." title="Product/numerator curve [y|theta][theta] versus p from 0 to 1 (cyan), a bell sh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97301" y="2651641"/>
            <a:ext cx="3629025" cy="316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849086" y="5939704"/>
            <a:ext cx="10272037" cy="400110"/>
          </a:xfrm>
          <a:prstGeom prst="rect">
            <a:avLst/>
          </a:prstGeom>
          <a:noFill/>
        </p:spPr>
        <p:txBody>
          <a:bodyPr wrap="square" rtlCol="0">
            <a:spAutoFit/>
          </a:bodyPr>
          <a:lstStyle/>
          <a:p>
            <a:r>
              <a:rPr lang="en-US" sz="2000" dirty="0"/>
              <a:t>Pick values of p. Keep them in the chain at a rate proportional to the relative value on the y-axis. </a:t>
            </a:r>
          </a:p>
        </p:txBody>
      </p:sp>
      <p:sp>
        <p:nvSpPr>
          <p:cNvPr id="4" name="TextBox 3"/>
          <p:cNvSpPr txBox="1"/>
          <p:nvPr/>
        </p:nvSpPr>
        <p:spPr>
          <a:xfrm>
            <a:off x="2273300" y="-69700"/>
            <a:ext cx="4495800" cy="523220"/>
          </a:xfrm>
          <a:prstGeom prst="rect">
            <a:avLst/>
          </a:prstGeom>
          <a:noFill/>
        </p:spPr>
        <p:txBody>
          <a:bodyPr wrap="square" rtlCol="0">
            <a:spAutoFit/>
          </a:bodyPr>
          <a:lstStyle/>
          <a:p>
            <a:r>
              <a:rPr lang="en-US" sz="2800" dirty="0"/>
              <a:t>The Metropolis Algorithm </a:t>
            </a:r>
          </a:p>
        </p:txBody>
      </p:sp>
      <p:pic>
        <p:nvPicPr>
          <p:cNvPr id="1026" name="Picture 2" descr="Black-and-white portrait of physicist Nicholas Metropolis (1915-1999)." title="Black-and-white portrait of physicist Nicholas Metropolis (1915-199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63000" y="45779"/>
            <a:ext cx="1790700" cy="274320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8763000" y="2788979"/>
            <a:ext cx="1790700" cy="523220"/>
          </a:xfrm>
          <a:prstGeom prst="rect">
            <a:avLst/>
          </a:prstGeom>
          <a:noFill/>
        </p:spPr>
        <p:txBody>
          <a:bodyPr wrap="square" rtlCol="0">
            <a:spAutoFit/>
          </a:bodyPr>
          <a:lstStyle/>
          <a:p>
            <a:pPr algn="ctr"/>
            <a:r>
              <a:rPr lang="en-US" sz="1400" dirty="0"/>
              <a:t>Nicholas Metropolis</a:t>
            </a:r>
          </a:p>
          <a:p>
            <a:pPr algn="ctr"/>
            <a:r>
              <a:rPr lang="en-US" sz="1400" dirty="0"/>
              <a:t>(1915-1999)</a:t>
            </a:r>
          </a:p>
        </p:txBody>
      </p:sp>
      <p:sp>
        <p:nvSpPr>
          <p:cNvPr id="6" name="TextBox 5"/>
          <p:cNvSpPr txBox="1"/>
          <p:nvPr/>
        </p:nvSpPr>
        <p:spPr>
          <a:xfrm>
            <a:off x="977900" y="2156546"/>
            <a:ext cx="6873933" cy="369332"/>
          </a:xfrm>
          <a:prstGeom prst="rect">
            <a:avLst/>
          </a:prstGeom>
          <a:noFill/>
        </p:spPr>
        <p:txBody>
          <a:bodyPr wrap="none" rtlCol="0">
            <a:spAutoFit/>
          </a:bodyPr>
          <a:lstStyle/>
          <a:p>
            <a:r>
              <a:rPr lang="en-US" dirty="0"/>
              <a:t>We say: ”The posterior is proportional to the likelihood times </a:t>
            </a:r>
            <a:r>
              <a:rPr lang="en-US"/>
              <a:t>the prior”</a:t>
            </a:r>
          </a:p>
        </p:txBody>
      </p:sp>
    </p:spTree>
    <p:extLst>
      <p:ext uri="{BB962C8B-B14F-4D97-AF65-F5344CB8AC3E}">
        <p14:creationId xmlns:p14="http://schemas.microsoft.com/office/powerpoint/2010/main" val="3823745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228600"/>
            <a:ext cx="8001000" cy="2677656"/>
          </a:xfrm>
          <a:prstGeom prst="rect">
            <a:avLst/>
          </a:prstGeom>
        </p:spPr>
        <p:txBody>
          <a:bodyPr wrap="square">
            <a:spAutoFit/>
          </a:bodyPr>
          <a:lstStyle/>
          <a:p>
            <a:r>
              <a:rPr lang="en-US" sz="2400" dirty="0"/>
              <a:t>1% of women at age forty who participate in routine screening have breast cancer.  80% of women with breast cancer will get positive </a:t>
            </a:r>
            <a:r>
              <a:rPr lang="en-US" sz="2400" dirty="0" err="1"/>
              <a:t>mammographies</a:t>
            </a:r>
            <a:r>
              <a:rPr lang="en-US" sz="2400" dirty="0"/>
              <a:t>.  9.6% of women without breast cancer will also get positive </a:t>
            </a:r>
            <a:r>
              <a:rPr lang="en-US" sz="2400" dirty="0" err="1"/>
              <a:t>mammographies</a:t>
            </a:r>
            <a:r>
              <a:rPr lang="en-US" sz="2400" dirty="0"/>
              <a:t>.  A woman in this age group had a positive mammography in a routine screening.  What is the probability that she actually has breast cancer?</a:t>
            </a:r>
          </a:p>
        </p:txBody>
      </p:sp>
      <p:sp>
        <p:nvSpPr>
          <p:cNvPr id="4" name="TextBox 3"/>
          <p:cNvSpPr txBox="1"/>
          <p:nvPr/>
        </p:nvSpPr>
        <p:spPr>
          <a:xfrm>
            <a:off x="1495097" y="3561958"/>
            <a:ext cx="1676400" cy="369332"/>
          </a:xfrm>
          <a:prstGeom prst="rect">
            <a:avLst/>
          </a:prstGeom>
          <a:noFill/>
        </p:spPr>
        <p:txBody>
          <a:bodyPr wrap="square" rtlCol="0">
            <a:spAutoFit/>
          </a:bodyPr>
          <a:lstStyle/>
          <a:p>
            <a:r>
              <a:rPr lang="en-US" dirty="0"/>
              <a:t>  [c | + ] =</a:t>
            </a:r>
          </a:p>
        </p:txBody>
      </p:sp>
      <p:sp>
        <p:nvSpPr>
          <p:cNvPr id="5" name="TextBox 4"/>
          <p:cNvSpPr txBox="1"/>
          <p:nvPr/>
        </p:nvSpPr>
        <p:spPr>
          <a:xfrm>
            <a:off x="2667000" y="3352800"/>
            <a:ext cx="1524000" cy="369332"/>
          </a:xfrm>
          <a:prstGeom prst="rect">
            <a:avLst/>
          </a:prstGeom>
          <a:noFill/>
        </p:spPr>
        <p:txBody>
          <a:bodyPr wrap="square" rtlCol="0">
            <a:spAutoFit/>
          </a:bodyPr>
          <a:lstStyle/>
          <a:p>
            <a:r>
              <a:rPr lang="en-US" dirty="0"/>
              <a:t>[ +|c ] * [c]</a:t>
            </a:r>
          </a:p>
        </p:txBody>
      </p:sp>
      <p:cxnSp>
        <p:nvCxnSpPr>
          <p:cNvPr id="7" name="Straight Connector 6"/>
          <p:cNvCxnSpPr/>
          <p:nvPr/>
        </p:nvCxnSpPr>
        <p:spPr>
          <a:xfrm flipH="1">
            <a:off x="2703786" y="3734957"/>
            <a:ext cx="1639614"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048000" y="3778891"/>
            <a:ext cx="811924" cy="369332"/>
          </a:xfrm>
          <a:prstGeom prst="rect">
            <a:avLst/>
          </a:prstGeom>
          <a:noFill/>
        </p:spPr>
        <p:txBody>
          <a:bodyPr wrap="square" rtlCol="0">
            <a:spAutoFit/>
          </a:bodyPr>
          <a:lstStyle/>
          <a:p>
            <a:r>
              <a:rPr lang="en-US" dirty="0"/>
              <a:t>[ + ] </a:t>
            </a:r>
          </a:p>
        </p:txBody>
      </p:sp>
      <p:sp>
        <p:nvSpPr>
          <p:cNvPr id="9" name="TextBox 8"/>
          <p:cNvSpPr txBox="1"/>
          <p:nvPr/>
        </p:nvSpPr>
        <p:spPr>
          <a:xfrm>
            <a:off x="5701862" y="3352800"/>
            <a:ext cx="3124200" cy="369332"/>
          </a:xfrm>
          <a:prstGeom prst="rect">
            <a:avLst/>
          </a:prstGeom>
          <a:noFill/>
        </p:spPr>
        <p:txBody>
          <a:bodyPr wrap="square" rtlCol="0">
            <a:spAutoFit/>
          </a:bodyPr>
          <a:lstStyle/>
          <a:p>
            <a:r>
              <a:rPr lang="en-US" dirty="0"/>
              <a:t>[+ |c ] * [c]</a:t>
            </a:r>
          </a:p>
        </p:txBody>
      </p:sp>
      <p:cxnSp>
        <p:nvCxnSpPr>
          <p:cNvPr id="10" name="Straight Connector 9"/>
          <p:cNvCxnSpPr/>
          <p:nvPr/>
        </p:nvCxnSpPr>
        <p:spPr>
          <a:xfrm flipH="1">
            <a:off x="5256486" y="3758292"/>
            <a:ext cx="25908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5134957" y="3567785"/>
            <a:ext cx="3657600" cy="646331"/>
          </a:xfrm>
          <a:prstGeom prst="rect">
            <a:avLst/>
          </a:prstGeom>
          <a:noFill/>
        </p:spPr>
        <p:txBody>
          <a:bodyPr wrap="square" rtlCol="0">
            <a:spAutoFit/>
          </a:bodyPr>
          <a:lstStyle/>
          <a:p>
            <a:r>
              <a:rPr lang="en-US" dirty="0"/>
              <a:t>[ +| c]*[c] </a:t>
            </a:r>
            <a:r>
              <a:rPr lang="en-US" sz="3600" dirty="0"/>
              <a:t>+</a:t>
            </a:r>
            <a:r>
              <a:rPr lang="en-US" dirty="0"/>
              <a:t> [+ | not c]*[not c] </a:t>
            </a:r>
          </a:p>
        </p:txBody>
      </p:sp>
      <p:sp>
        <p:nvSpPr>
          <p:cNvPr id="13" name="TextBox 12"/>
          <p:cNvSpPr txBox="1"/>
          <p:nvPr/>
        </p:nvSpPr>
        <p:spPr>
          <a:xfrm>
            <a:off x="4572000" y="3549133"/>
            <a:ext cx="642444" cy="369332"/>
          </a:xfrm>
          <a:prstGeom prst="rect">
            <a:avLst/>
          </a:prstGeom>
          <a:noFill/>
        </p:spPr>
        <p:txBody>
          <a:bodyPr wrap="square" rtlCol="0">
            <a:spAutoFit/>
          </a:bodyPr>
          <a:lstStyle/>
          <a:p>
            <a:r>
              <a:rPr lang="en-US" dirty="0"/>
              <a:t>=</a:t>
            </a:r>
          </a:p>
        </p:txBody>
      </p:sp>
      <p:sp>
        <p:nvSpPr>
          <p:cNvPr id="14" name="TextBox 13"/>
          <p:cNvSpPr txBox="1"/>
          <p:nvPr/>
        </p:nvSpPr>
        <p:spPr>
          <a:xfrm>
            <a:off x="6060527" y="4476358"/>
            <a:ext cx="1886607" cy="369332"/>
          </a:xfrm>
          <a:prstGeom prst="rect">
            <a:avLst/>
          </a:prstGeom>
          <a:noFill/>
        </p:spPr>
        <p:txBody>
          <a:bodyPr wrap="square" rtlCol="0">
            <a:spAutoFit/>
          </a:bodyPr>
          <a:lstStyle/>
          <a:p>
            <a:r>
              <a:rPr lang="en-US" dirty="0"/>
              <a:t>0.8 * 0.01</a:t>
            </a:r>
          </a:p>
        </p:txBody>
      </p:sp>
      <p:cxnSp>
        <p:nvCxnSpPr>
          <p:cNvPr id="15" name="Straight Connector 14"/>
          <p:cNvCxnSpPr/>
          <p:nvPr/>
        </p:nvCxnSpPr>
        <p:spPr>
          <a:xfrm flipH="1">
            <a:off x="5214444" y="4877330"/>
            <a:ext cx="25908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5486400" y="4687670"/>
            <a:ext cx="2563210" cy="646331"/>
          </a:xfrm>
          <a:prstGeom prst="rect">
            <a:avLst/>
          </a:prstGeom>
          <a:noFill/>
        </p:spPr>
        <p:txBody>
          <a:bodyPr wrap="square" rtlCol="0">
            <a:spAutoFit/>
          </a:bodyPr>
          <a:lstStyle/>
          <a:p>
            <a:r>
              <a:rPr lang="en-US" dirty="0"/>
              <a:t>0.8*0.01 </a:t>
            </a:r>
            <a:r>
              <a:rPr lang="en-US" sz="3600" dirty="0"/>
              <a:t>+</a:t>
            </a:r>
            <a:r>
              <a:rPr lang="en-US" dirty="0"/>
              <a:t> 0.096*0.99</a:t>
            </a:r>
          </a:p>
        </p:txBody>
      </p:sp>
      <p:sp>
        <p:nvSpPr>
          <p:cNvPr id="19" name="TextBox 18"/>
          <p:cNvSpPr txBox="1"/>
          <p:nvPr/>
        </p:nvSpPr>
        <p:spPr>
          <a:xfrm>
            <a:off x="8308424" y="4692664"/>
            <a:ext cx="1140376" cy="369332"/>
          </a:xfrm>
          <a:prstGeom prst="rect">
            <a:avLst/>
          </a:prstGeom>
          <a:noFill/>
        </p:spPr>
        <p:txBody>
          <a:bodyPr wrap="square" rtlCol="0">
            <a:spAutoFit/>
          </a:bodyPr>
          <a:lstStyle/>
          <a:p>
            <a:r>
              <a:rPr lang="en-US" dirty="0"/>
              <a:t>= 0.0776</a:t>
            </a:r>
          </a:p>
        </p:txBody>
      </p:sp>
      <p:sp>
        <p:nvSpPr>
          <p:cNvPr id="20" name="TextBox 19"/>
          <p:cNvSpPr txBox="1"/>
          <p:nvPr/>
        </p:nvSpPr>
        <p:spPr>
          <a:xfrm>
            <a:off x="1905000" y="5955268"/>
            <a:ext cx="8001000" cy="369332"/>
          </a:xfrm>
          <a:prstGeom prst="rect">
            <a:avLst/>
          </a:prstGeom>
          <a:noFill/>
        </p:spPr>
        <p:txBody>
          <a:bodyPr wrap="square" rtlCol="0">
            <a:spAutoFit/>
          </a:bodyPr>
          <a:lstStyle/>
          <a:p>
            <a:r>
              <a:rPr lang="en-US" i="1" dirty="0"/>
              <a:t>95 out of 100 doctors put it at 0.70 to 0.80 (Eddy 1982, with replicated results)!!</a:t>
            </a:r>
          </a:p>
        </p:txBody>
      </p:sp>
    </p:spTree>
    <p:extLst>
      <p:ext uri="{BB962C8B-B14F-4D97-AF65-F5344CB8AC3E}">
        <p14:creationId xmlns:p14="http://schemas.microsoft.com/office/powerpoint/2010/main" val="1322943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P spid="9" grpId="0"/>
      <p:bldP spid="11" grpId="0"/>
      <p:bldP spid="13" grpId="0"/>
      <p:bldP spid="14" grpId="0"/>
      <p:bldP spid="16" grpId="0"/>
      <p:bldP spid="19" grpId="0"/>
      <p:bldP spid="20"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1" name="TextBox 10"/>
              <p:cNvSpPr txBox="1"/>
              <p:nvPr/>
            </p:nvSpPr>
            <p:spPr>
              <a:xfrm>
                <a:off x="1650183" y="981985"/>
                <a:ext cx="7162800" cy="960519"/>
              </a:xfrm>
              <a:prstGeom prst="rect">
                <a:avLst/>
              </a:prstGeom>
              <a:noFill/>
            </p:spPr>
            <p:txBody>
              <a:bodyPr wrap="square" rtlCol="0">
                <a:spAutoFit/>
              </a:bodyPr>
              <a:lstStyle/>
              <a:p>
                <a:r>
                  <a:rPr lang="en-US" dirty="0"/>
                  <a:t>The preceding only works if you propose parameter values </a:t>
                </a:r>
                <a14:m>
                  <m:oMath xmlns:m="http://schemas.openxmlformats.org/officeDocument/2006/math">
                    <m:sSup>
                      <m:sSupPr>
                        <m:ctrlPr>
                          <a:rPr lang="en-US" i="1">
                            <a:latin typeface="Cambria Math" panose="02040503050406030204" pitchFamily="18" charset="0"/>
                          </a:rPr>
                        </m:ctrlPr>
                      </m:sSupPr>
                      <m:e>
                        <m:r>
                          <a:rPr lang="en-US" i="1">
                            <a:latin typeface="Cambria Math"/>
                          </a:rPr>
                          <m:t>𝜃</m:t>
                        </m:r>
                      </m:e>
                      <m:sup>
                        <m:d>
                          <m:dPr>
                            <m:ctrlPr>
                              <a:rPr lang="en-US" i="1">
                                <a:latin typeface="Cambria Math" panose="02040503050406030204" pitchFamily="18" charset="0"/>
                              </a:rPr>
                            </m:ctrlPr>
                          </m:dPr>
                          <m:e>
                            <m:r>
                              <a:rPr lang="en-US" i="1">
                                <a:latin typeface="Cambria Math"/>
                              </a:rPr>
                              <m:t>∗</m:t>
                            </m:r>
                          </m:e>
                        </m:d>
                      </m:sup>
                    </m:sSup>
                    <m:r>
                      <a:rPr lang="en-US" i="1">
                        <a:latin typeface="Cambria Math"/>
                      </a:rPr>
                      <m:t> </m:t>
                    </m:r>
                  </m:oMath>
                </a14:m>
                <a:r>
                  <a:rPr lang="en-US" dirty="0"/>
                  <a:t>that are symmetrically distributed around </a:t>
                </a:r>
                <a14:m>
                  <m:oMath xmlns:m="http://schemas.openxmlformats.org/officeDocument/2006/math">
                    <m:sSup>
                      <m:sSupPr>
                        <m:ctrlPr>
                          <a:rPr lang="en-US" i="1">
                            <a:latin typeface="Cambria Math" panose="02040503050406030204" pitchFamily="18" charset="0"/>
                          </a:rPr>
                        </m:ctrlPr>
                      </m:sSupPr>
                      <m:e>
                        <m:r>
                          <a:rPr lang="en-US" i="1">
                            <a:latin typeface="Cambria Math"/>
                          </a:rPr>
                          <m:t>𝜃</m:t>
                        </m:r>
                      </m:e>
                      <m:sup>
                        <m:d>
                          <m:dPr>
                            <m:ctrlPr>
                              <a:rPr lang="en-US" i="1">
                                <a:latin typeface="Cambria Math" panose="02040503050406030204" pitchFamily="18" charset="0"/>
                              </a:rPr>
                            </m:ctrlPr>
                          </m:dPr>
                          <m:e>
                            <m:r>
                              <a:rPr lang="en-US" i="1">
                                <a:latin typeface="Cambria Math"/>
                              </a:rPr>
                              <m:t>𝑘</m:t>
                            </m:r>
                          </m:e>
                        </m:d>
                      </m:sup>
                    </m:sSup>
                  </m:oMath>
                </a14:m>
                <a:r>
                  <a:rPr lang="en-US" dirty="0"/>
                  <a:t> </a:t>
                </a:r>
              </a:p>
              <a:p>
                <a:endParaRPr lang="en-US" dirty="0"/>
              </a:p>
            </p:txBody>
          </p:sp>
        </mc:Choice>
        <mc:Fallback xmlns="">
          <p:sp>
            <p:nvSpPr>
              <p:cNvPr id="11" name="TextBox 10"/>
              <p:cNvSpPr txBox="1">
                <a:spLocks noRot="1" noChangeAspect="1" noMove="1" noResize="1" noEditPoints="1" noAdjustHandles="1" noChangeArrowheads="1" noChangeShapeType="1" noTextEdit="1"/>
              </p:cNvSpPr>
              <p:nvPr/>
            </p:nvSpPr>
            <p:spPr>
              <a:xfrm>
                <a:off x="126183" y="981984"/>
                <a:ext cx="7162800" cy="960519"/>
              </a:xfrm>
              <a:prstGeom prst="rect">
                <a:avLst/>
              </a:prstGeom>
              <a:blipFill rotWithShape="0">
                <a:blip r:embed="rId2"/>
                <a:stretch>
                  <a:fillRect l="-766" t="-126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Rectangle 12"/>
              <p:cNvSpPr/>
              <p:nvPr/>
            </p:nvSpPr>
            <p:spPr>
              <a:xfrm>
                <a:off x="3200401" y="2590762"/>
                <a:ext cx="2770951" cy="38792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p>
                        <m:sSupPr>
                          <m:ctrlPr>
                            <a:rPr lang="en-US" i="1">
                              <a:latin typeface="Cambria Math" panose="02040503050406030204" pitchFamily="18" charset="0"/>
                            </a:rPr>
                          </m:ctrlPr>
                        </m:sSupPr>
                        <m:e>
                          <m:r>
                            <a:rPr lang="en-US" i="1">
                              <a:latin typeface="Cambria Math"/>
                            </a:rPr>
                            <m:t>𝜃</m:t>
                          </m:r>
                        </m:e>
                        <m:sup>
                          <m:d>
                            <m:dPr>
                              <m:ctrlPr>
                                <a:rPr lang="en-US" i="1">
                                  <a:latin typeface="Cambria Math" panose="02040503050406030204" pitchFamily="18" charset="0"/>
                                </a:rPr>
                              </m:ctrlPr>
                            </m:dPr>
                            <m:e>
                              <m:r>
                                <a:rPr lang="en-US" i="1">
                                  <a:latin typeface="Cambria Math"/>
                                </a:rPr>
                                <m:t>∗</m:t>
                              </m:r>
                            </m:e>
                          </m:d>
                        </m:sup>
                      </m:sSup>
                      <m:r>
                        <a:rPr lang="en-US" i="1">
                          <a:latin typeface="Cambria Math"/>
                        </a:rPr>
                        <m:t>~</m:t>
                      </m:r>
                      <m:r>
                        <a:rPr lang="en-US" i="1">
                          <a:latin typeface="Cambria Math"/>
                        </a:rPr>
                        <m:t>𝑁𝑜𝑟𝑚𝑎𝑙</m:t>
                      </m:r>
                      <m:r>
                        <a:rPr lang="en-US" i="1">
                          <a:latin typeface="Cambria Math"/>
                        </a:rPr>
                        <m:t>(</m:t>
                      </m:r>
                      <m:sSup>
                        <m:sSupPr>
                          <m:ctrlPr>
                            <a:rPr lang="en-US" i="1">
                              <a:latin typeface="Cambria Math" panose="02040503050406030204" pitchFamily="18" charset="0"/>
                            </a:rPr>
                          </m:ctrlPr>
                        </m:sSupPr>
                        <m:e>
                          <m:r>
                            <a:rPr lang="en-US" i="1">
                              <a:latin typeface="Cambria Math"/>
                            </a:rPr>
                            <m:t>𝜃</m:t>
                          </m:r>
                        </m:e>
                        <m:sup>
                          <m:d>
                            <m:dPr>
                              <m:ctrlPr>
                                <a:rPr lang="en-US" i="1">
                                  <a:latin typeface="Cambria Math" panose="02040503050406030204" pitchFamily="18" charset="0"/>
                                </a:rPr>
                              </m:ctrlPr>
                            </m:dPr>
                            <m:e>
                              <m:r>
                                <a:rPr lang="en-US" i="1">
                                  <a:latin typeface="Cambria Math"/>
                                </a:rPr>
                                <m:t>𝑘</m:t>
                              </m:r>
                            </m:e>
                          </m:d>
                        </m:sup>
                      </m:sSup>
                      <m:r>
                        <a:rPr lang="en-US" i="1">
                          <a:latin typeface="Cambria Math"/>
                        </a:rPr>
                        <m:t>,</m:t>
                      </m:r>
                      <m:sSub>
                        <m:sSubPr>
                          <m:ctrlPr>
                            <a:rPr lang="en-US" i="1">
                              <a:latin typeface="Cambria Math" panose="02040503050406030204" pitchFamily="18" charset="0"/>
                            </a:rPr>
                          </m:ctrlPr>
                        </m:sSubPr>
                        <m:e>
                          <m:r>
                            <a:rPr lang="en-US" i="1">
                              <a:latin typeface="Cambria Math"/>
                            </a:rPr>
                            <m:t>𝜎</m:t>
                          </m:r>
                        </m:e>
                        <m:sub>
                          <m:r>
                            <a:rPr lang="en-US" i="1">
                              <a:latin typeface="Cambria Math"/>
                            </a:rPr>
                            <m:t>𝑡𝑢𝑛𝑒</m:t>
                          </m:r>
                        </m:sub>
                      </m:sSub>
                      <m:r>
                        <a:rPr lang="en-US" i="1">
                          <a:latin typeface="Cambria Math"/>
                        </a:rPr>
                        <m:t>)</m:t>
                      </m:r>
                    </m:oMath>
                  </m:oMathPara>
                </a14:m>
                <a:endParaRPr lang="en-US" dirty="0"/>
              </a:p>
            </p:txBody>
          </p:sp>
        </mc:Choice>
        <mc:Fallback xmlns="">
          <p:sp>
            <p:nvSpPr>
              <p:cNvPr id="13" name="Rectangle 12"/>
              <p:cNvSpPr>
                <a:spLocks noRot="1" noChangeAspect="1" noMove="1" noResize="1" noEditPoints="1" noAdjustHandles="1" noChangeArrowheads="1" noChangeShapeType="1" noTextEdit="1"/>
              </p:cNvSpPr>
              <p:nvPr/>
            </p:nvSpPr>
            <p:spPr>
              <a:xfrm>
                <a:off x="1676400" y="2590761"/>
                <a:ext cx="2695674" cy="409536"/>
              </a:xfrm>
              <a:prstGeom prst="rect">
                <a:avLst/>
              </a:prstGeom>
              <a:blipFill rotWithShape="1">
                <a:blip r:embed="rId4"/>
                <a:stretch>
                  <a:fillRect b="-11940"/>
                </a:stretch>
              </a:blipFill>
            </p:spPr>
            <p:txBody>
              <a:bodyPr/>
              <a:lstStyle/>
              <a:p>
                <a:r>
                  <a:rPr lang="en-US">
                    <a:noFill/>
                  </a:rPr>
                  <a:t> </a:t>
                </a:r>
              </a:p>
            </p:txBody>
          </p:sp>
        </mc:Fallback>
      </mc:AlternateContent>
      <p:sp>
        <p:nvSpPr>
          <p:cNvPr id="14" name="TextBox 13"/>
          <p:cNvSpPr txBox="1"/>
          <p:nvPr/>
        </p:nvSpPr>
        <p:spPr>
          <a:xfrm>
            <a:off x="2895601" y="2315177"/>
            <a:ext cx="1957437" cy="369332"/>
          </a:xfrm>
          <a:prstGeom prst="rect">
            <a:avLst/>
          </a:prstGeom>
          <a:noFill/>
        </p:spPr>
        <p:txBody>
          <a:bodyPr wrap="square" rtlCol="0">
            <a:spAutoFit/>
          </a:bodyPr>
          <a:lstStyle/>
          <a:p>
            <a:r>
              <a:rPr lang="en-US" dirty="0"/>
              <a:t>For example</a:t>
            </a:r>
          </a:p>
        </p:txBody>
      </p:sp>
      <p:sp>
        <p:nvSpPr>
          <p:cNvPr id="15" name="TextBox 14"/>
          <p:cNvSpPr txBox="1"/>
          <p:nvPr/>
        </p:nvSpPr>
        <p:spPr>
          <a:xfrm>
            <a:off x="2044700" y="4780216"/>
            <a:ext cx="8362952" cy="646331"/>
          </a:xfrm>
          <a:prstGeom prst="rect">
            <a:avLst/>
          </a:prstGeom>
          <a:noFill/>
        </p:spPr>
        <p:txBody>
          <a:bodyPr wrap="square" rtlCol="0">
            <a:spAutoFit/>
          </a:bodyPr>
          <a:lstStyle/>
          <a:p>
            <a:r>
              <a:rPr lang="en-US" dirty="0"/>
              <a:t>The symmetry requirement can be problematic if </a:t>
            </a:r>
            <a:r>
              <a:rPr lang="el-GR" i="1" dirty="0">
                <a:latin typeface="Times New Roman" panose="02020603050405020304" pitchFamily="18" charset="0"/>
                <a:cs typeface="Times New Roman" panose="02020603050405020304" pitchFamily="18" charset="0"/>
              </a:rPr>
              <a:t>θ</a:t>
            </a:r>
            <a:r>
              <a:rPr lang="en-US" dirty="0"/>
              <a:t> is constrained (e.g. standard deviations and proportions must be positive).</a:t>
            </a:r>
          </a:p>
        </p:txBody>
      </p:sp>
      <p:sp>
        <p:nvSpPr>
          <p:cNvPr id="16" name="TextBox 15"/>
          <p:cNvSpPr txBox="1"/>
          <p:nvPr/>
        </p:nvSpPr>
        <p:spPr>
          <a:xfrm>
            <a:off x="5943600" y="3576849"/>
            <a:ext cx="4889500" cy="738664"/>
          </a:xfrm>
          <a:prstGeom prst="rect">
            <a:avLst/>
          </a:prstGeom>
          <a:noFill/>
          <a:ln>
            <a:solidFill>
              <a:srgbClr val="FF0000"/>
            </a:solidFill>
          </a:ln>
        </p:spPr>
        <p:txBody>
          <a:bodyPr wrap="square" rtlCol="0">
            <a:spAutoFit/>
          </a:bodyPr>
          <a:lstStyle/>
          <a:p>
            <a:r>
              <a:rPr lang="en-US" sz="1400" dirty="0"/>
              <a:t>If this is too big, then you propose lots of values that don’t get accepted, which is inefficient. If too small there is too much autocorrelation and it takes forever to sample the full posterior</a:t>
            </a:r>
          </a:p>
        </p:txBody>
      </p:sp>
      <p:sp>
        <p:nvSpPr>
          <p:cNvPr id="18" name="Freeform 17"/>
          <p:cNvSpPr/>
          <p:nvPr/>
        </p:nvSpPr>
        <p:spPr>
          <a:xfrm rot="955058">
            <a:off x="5320731" y="2989800"/>
            <a:ext cx="704944" cy="499967"/>
          </a:xfrm>
          <a:custGeom>
            <a:avLst/>
            <a:gdLst>
              <a:gd name="connsiteX0" fmla="*/ 771525 w 771525"/>
              <a:gd name="connsiteY0" fmla="*/ 219075 h 219075"/>
              <a:gd name="connsiteX1" fmla="*/ 276225 w 771525"/>
              <a:gd name="connsiteY1" fmla="*/ 171450 h 219075"/>
              <a:gd name="connsiteX2" fmla="*/ 0 w 771525"/>
              <a:gd name="connsiteY2" fmla="*/ 0 h 219075"/>
            </a:gdLst>
            <a:ahLst/>
            <a:cxnLst>
              <a:cxn ang="0">
                <a:pos x="connsiteX0" y="connsiteY0"/>
              </a:cxn>
              <a:cxn ang="0">
                <a:pos x="connsiteX1" y="connsiteY1"/>
              </a:cxn>
              <a:cxn ang="0">
                <a:pos x="connsiteX2" y="connsiteY2"/>
              </a:cxn>
            </a:cxnLst>
            <a:rect l="l" t="t" r="r" b="b"/>
            <a:pathLst>
              <a:path w="771525" h="219075">
                <a:moveTo>
                  <a:pt x="771525" y="219075"/>
                </a:moveTo>
                <a:cubicBezTo>
                  <a:pt x="588168" y="213518"/>
                  <a:pt x="404812" y="207962"/>
                  <a:pt x="276225" y="171450"/>
                </a:cubicBezTo>
                <a:cubicBezTo>
                  <a:pt x="147638" y="134938"/>
                  <a:pt x="73819" y="67469"/>
                  <a:pt x="0" y="0"/>
                </a:cubicBezTo>
              </a:path>
            </a:pathLst>
          </a:custGeom>
          <a:noFill/>
          <a:ln w="12700">
            <a:solidFill>
              <a:srgbClr val="FF00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524000" y="11669"/>
            <a:ext cx="4876800" cy="461665"/>
          </a:xfrm>
          <a:prstGeom prst="rect">
            <a:avLst/>
          </a:prstGeom>
          <a:noFill/>
        </p:spPr>
        <p:txBody>
          <a:bodyPr wrap="square" rtlCol="0">
            <a:spAutoFit/>
          </a:bodyPr>
          <a:lstStyle/>
          <a:p>
            <a:r>
              <a:rPr lang="en-US" sz="2400" dirty="0"/>
              <a:t>The Metropolis Algorithm </a:t>
            </a:r>
          </a:p>
        </p:txBody>
      </p:sp>
      <p:pic>
        <p:nvPicPr>
          <p:cNvPr id="10" name="Picture 2" descr="Black-and-white portrait of physicist Nicholas Metropolis (1915-1999)." title="Black-and-white portrait of physicist Nicholas Metropolis (1915-199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63000" y="45779"/>
            <a:ext cx="1790700" cy="2743201"/>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8763000" y="2788979"/>
            <a:ext cx="1790700" cy="523220"/>
          </a:xfrm>
          <a:prstGeom prst="rect">
            <a:avLst/>
          </a:prstGeom>
          <a:noFill/>
        </p:spPr>
        <p:txBody>
          <a:bodyPr wrap="square" rtlCol="0">
            <a:spAutoFit/>
          </a:bodyPr>
          <a:lstStyle/>
          <a:p>
            <a:pPr algn="ctr"/>
            <a:r>
              <a:rPr lang="en-US" sz="1400" dirty="0"/>
              <a:t>Nicholas Metropolis</a:t>
            </a:r>
          </a:p>
          <a:p>
            <a:pPr algn="ctr"/>
            <a:r>
              <a:rPr lang="en-US" sz="1400" dirty="0"/>
              <a:t>(1915-1999)</a:t>
            </a:r>
          </a:p>
        </p:txBody>
      </p:sp>
      <p:sp>
        <p:nvSpPr>
          <p:cNvPr id="12" name="TextBox 11"/>
          <p:cNvSpPr txBox="1"/>
          <p:nvPr/>
        </p:nvSpPr>
        <p:spPr>
          <a:xfrm>
            <a:off x="1899244" y="5826745"/>
            <a:ext cx="8362952" cy="707886"/>
          </a:xfrm>
          <a:prstGeom prst="rect">
            <a:avLst/>
          </a:prstGeom>
          <a:noFill/>
        </p:spPr>
        <p:txBody>
          <a:bodyPr wrap="square" rtlCol="0">
            <a:spAutoFit/>
          </a:bodyPr>
          <a:lstStyle/>
          <a:p>
            <a:r>
              <a:rPr lang="en-US" sz="2000" dirty="0"/>
              <a:t>A small modification:</a:t>
            </a:r>
          </a:p>
          <a:p>
            <a:r>
              <a:rPr lang="en-US" sz="2000" dirty="0"/>
              <a:t>	The “Metropolis-Hastings” algorithm allows for asymmetric proposals</a:t>
            </a:r>
          </a:p>
        </p:txBody>
      </p:sp>
    </p:spTree>
    <p:extLst>
      <p:ext uri="{BB962C8B-B14F-4D97-AF65-F5344CB8AC3E}">
        <p14:creationId xmlns:p14="http://schemas.microsoft.com/office/powerpoint/2010/main" val="1017984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Scatter plot of MCMC draws, sig.K versus mu.K for 100 iterations; early points trace a path from the corner then cluster around mu near 9.7 and sigma near 0.8." title="Scatter plot of MCMC draws, sig.K versus mu.K for 100 iterations; early points 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90939" y="823914"/>
            <a:ext cx="4810125" cy="521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7205663" y="272534"/>
            <a:ext cx="2590800" cy="369332"/>
          </a:xfrm>
          <a:prstGeom prst="rect">
            <a:avLst/>
          </a:prstGeom>
          <a:noFill/>
        </p:spPr>
        <p:txBody>
          <a:bodyPr wrap="square" rtlCol="0">
            <a:spAutoFit/>
          </a:bodyPr>
          <a:lstStyle/>
          <a:p>
            <a:r>
              <a:rPr lang="en-US" dirty="0"/>
              <a:t>Time series of an MCMC</a:t>
            </a:r>
          </a:p>
        </p:txBody>
      </p:sp>
    </p:spTree>
    <p:extLst>
      <p:ext uri="{BB962C8B-B14F-4D97-AF65-F5344CB8AC3E}">
        <p14:creationId xmlns:p14="http://schemas.microsoft.com/office/powerpoint/2010/main" val="21378622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catter plot of MCMC draws, sig.K versus mu.K for 1000 iterations; points form a dense cloud centered near mu = 9.8, sigma = 0.9 after the initial burn-in path." title="Scatter plot of MCMC draws, sig.K versus mu.K for 1000 iterations; points form 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90939" y="823914"/>
            <a:ext cx="4810125" cy="521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7205663" y="272534"/>
            <a:ext cx="2590800" cy="369332"/>
          </a:xfrm>
          <a:prstGeom prst="rect">
            <a:avLst/>
          </a:prstGeom>
          <a:noFill/>
        </p:spPr>
        <p:txBody>
          <a:bodyPr wrap="square" rtlCol="0">
            <a:spAutoFit/>
          </a:bodyPr>
          <a:lstStyle/>
          <a:p>
            <a:r>
              <a:rPr lang="en-US" dirty="0"/>
              <a:t>Time series of an MCMC</a:t>
            </a:r>
          </a:p>
        </p:txBody>
      </p:sp>
    </p:spTree>
    <p:extLst>
      <p:ext uri="{BB962C8B-B14F-4D97-AF65-F5344CB8AC3E}">
        <p14:creationId xmlns:p14="http://schemas.microsoft.com/office/powerpoint/2010/main" val="11570061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Scatter plot of three MCMC chains (blue, green, red), sig.K versus mu.K over 1000 iterations; all three overlap in one dense cloud near mu = 9.8, sigma = 0.9, showing convergence." title="Scatter plot of three MCMC chains (blue, green, red), sig.K versus mu.K over 1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90939" y="823914"/>
            <a:ext cx="4810125" cy="521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7205663" y="272534"/>
            <a:ext cx="2590800" cy="369332"/>
          </a:xfrm>
          <a:prstGeom prst="rect">
            <a:avLst/>
          </a:prstGeom>
          <a:noFill/>
        </p:spPr>
        <p:txBody>
          <a:bodyPr wrap="square" rtlCol="0">
            <a:spAutoFit/>
          </a:bodyPr>
          <a:lstStyle/>
          <a:p>
            <a:r>
              <a:rPr lang="en-US" dirty="0"/>
              <a:t>Time series of 3 MCMCs</a:t>
            </a:r>
          </a:p>
        </p:txBody>
      </p:sp>
    </p:spTree>
    <p:extLst>
      <p:ext uri="{BB962C8B-B14F-4D97-AF65-F5344CB8AC3E}">
        <p14:creationId xmlns:p14="http://schemas.microsoft.com/office/powerpoint/2010/main" val="19369367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rot="15064133">
            <a:off x="3965033" y="3064656"/>
            <a:ext cx="1143000" cy="338554"/>
          </a:xfrm>
          <a:prstGeom prst="rect">
            <a:avLst/>
          </a:prstGeom>
          <a:solidFill>
            <a:schemeClr val="bg1"/>
          </a:solidFill>
        </p:spPr>
        <p:txBody>
          <a:bodyPr wrap="square" rtlCol="0">
            <a:spAutoFit/>
          </a:bodyPr>
          <a:lstStyle/>
          <a:p>
            <a:r>
              <a:rPr lang="en-US" sz="1600" dirty="0">
                <a:latin typeface="Calibri" panose="020F0502020204030204" pitchFamily="34" charset="0"/>
              </a:rPr>
              <a:t>count</a:t>
            </a:r>
          </a:p>
        </p:txBody>
      </p:sp>
      <p:pic>
        <p:nvPicPr>
          <p:cNvPr id="2050" name="Picture 2" descr="3D histogram of the joint posterior over parameters Mu and Sigma; counts (color-scaled to about 4000) form a tall spike over the high-density region, near-zero elsewhere." title="3D histogram of the joint posterior over parameters Mu and Sigma; counts (col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476597"/>
            <a:ext cx="7467600" cy="63814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rot="15064133">
            <a:off x="1960020" y="3074179"/>
            <a:ext cx="1143000" cy="338554"/>
          </a:xfrm>
          <a:prstGeom prst="rect">
            <a:avLst/>
          </a:prstGeom>
          <a:solidFill>
            <a:schemeClr val="bg1"/>
          </a:solidFill>
        </p:spPr>
        <p:txBody>
          <a:bodyPr wrap="square" rtlCol="0">
            <a:spAutoFit/>
          </a:bodyPr>
          <a:lstStyle/>
          <a:p>
            <a:r>
              <a:rPr lang="en-US" sz="1600" dirty="0">
                <a:latin typeface="Calibri" panose="020F0502020204030204" pitchFamily="34" charset="0"/>
              </a:rPr>
              <a:t>count</a:t>
            </a:r>
          </a:p>
        </p:txBody>
      </p:sp>
      <p:sp>
        <p:nvSpPr>
          <p:cNvPr id="6" name="TextBox 5"/>
          <p:cNvSpPr txBox="1"/>
          <p:nvPr/>
        </p:nvSpPr>
        <p:spPr>
          <a:xfrm>
            <a:off x="292100" y="0"/>
            <a:ext cx="11633200" cy="369332"/>
          </a:xfrm>
          <a:prstGeom prst="rect">
            <a:avLst/>
          </a:prstGeom>
          <a:noFill/>
        </p:spPr>
        <p:txBody>
          <a:bodyPr wrap="square" rtlCol="0">
            <a:spAutoFit/>
          </a:bodyPr>
          <a:lstStyle/>
          <a:p>
            <a:r>
              <a:rPr lang="en-US" dirty="0"/>
              <a:t>Here is the posterior of the joint distribution (</a:t>
            </a:r>
            <a:r>
              <a:rPr lang="en-US"/>
              <a:t>both parameters</a:t>
            </a:r>
            <a:r>
              <a:rPr lang="en-US" dirty="0"/>
              <a:t>) from which we also have the marginal distribution for each</a:t>
            </a:r>
          </a:p>
        </p:txBody>
      </p:sp>
    </p:spTree>
    <p:extLst>
      <p:ext uri="{BB962C8B-B14F-4D97-AF65-F5344CB8AC3E}">
        <p14:creationId xmlns:p14="http://schemas.microsoft.com/office/powerpoint/2010/main" val="10790174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wo-panel animation still: left, an empty 'Markov chains' plane of sigma versus mu labeled Iteration 1; right, a flat 'Posterior density' surface over mu and sigma before sampling begins." title="Two-panel animation still: left, an empty 'Markov chains' plane of sigma versus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609601"/>
            <a:ext cx="9144000" cy="5627077"/>
          </a:xfrm>
          <a:prstGeom prst="rect">
            <a:avLst/>
          </a:prstGeom>
        </p:spPr>
      </p:pic>
      <p:sp>
        <p:nvSpPr>
          <p:cNvPr id="3" name="Rectangle 2"/>
          <p:cNvSpPr/>
          <p:nvPr/>
        </p:nvSpPr>
        <p:spPr>
          <a:xfrm>
            <a:off x="6096000" y="6211670"/>
            <a:ext cx="4582886" cy="646331"/>
          </a:xfrm>
          <a:prstGeom prst="rect">
            <a:avLst/>
          </a:prstGeom>
        </p:spPr>
        <p:txBody>
          <a:bodyPr wrap="square">
            <a:spAutoFit/>
          </a:bodyPr>
          <a:lstStyle/>
          <a:p>
            <a:r>
              <a:rPr lang="en-US" dirty="0"/>
              <a:t>https://</a:t>
            </a:r>
            <a:r>
              <a:rPr lang="en-US" dirty="0" err="1"/>
              <a:t>mbjoseph.github.io</a:t>
            </a:r>
            <a:r>
              <a:rPr lang="en-US" dirty="0"/>
              <a:t>/posts/2018-12-25-animating-the-metropolis-algorithm/</a:t>
            </a:r>
          </a:p>
        </p:txBody>
      </p:sp>
    </p:spTree>
    <p:extLst>
      <p:ext uri="{BB962C8B-B14F-4D97-AF65-F5344CB8AC3E}">
        <p14:creationId xmlns:p14="http://schemas.microsoft.com/office/powerpoint/2010/main" val="1366496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 'So what?' with six small DAG examples (I-VI) of two- and three-node directed graphs, each with the corresponding joint-probability factorization using the chain rule." title="Slide 'So what?' with six small DAG examples (I-VI) of two- and three-node direc"/>
          <p:cNvPicPr>
            <a:picLocks noChangeAspect="1"/>
          </p:cNvPicPr>
          <p:nvPr/>
        </p:nvPicPr>
        <p:blipFill rotWithShape="1">
          <a:blip r:embed="rId2">
            <a:extLst>
              <a:ext uri="{28A0092B-C50C-407E-A947-70E740481C1C}">
                <a14:useLocalDpi xmlns:a14="http://schemas.microsoft.com/office/drawing/2010/main" val="0"/>
              </a:ext>
            </a:extLst>
          </a:blip>
          <a:srcRect t="6603" b="6160"/>
          <a:stretch/>
        </p:blipFill>
        <p:spPr>
          <a:xfrm>
            <a:off x="1536699" y="368300"/>
            <a:ext cx="8742901" cy="5715000"/>
          </a:xfrm>
          <a:prstGeom prst="rect">
            <a:avLst/>
          </a:prstGeom>
        </p:spPr>
      </p:pic>
    </p:spTree>
    <p:extLst>
      <p:ext uri="{BB962C8B-B14F-4D97-AF65-F5344CB8AC3E}">
        <p14:creationId xmlns:p14="http://schemas.microsoft.com/office/powerpoint/2010/main" val="1559100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1" y="6324600"/>
            <a:ext cx="4424609" cy="369332"/>
          </a:xfrm>
          <a:prstGeom prst="rect">
            <a:avLst/>
          </a:prstGeom>
        </p:spPr>
        <p:txBody>
          <a:bodyPr wrap="none">
            <a:spAutoFit/>
          </a:bodyPr>
          <a:lstStyle/>
          <a:p>
            <a:pPr lvl="1"/>
            <a:r>
              <a:rPr lang="en-US" dirty="0">
                <a:solidFill>
                  <a:srgbClr val="EA7F19"/>
                </a:solidFill>
                <a:latin typeface="LMSans10-Regular-Identity-H" charset="0"/>
              </a:rPr>
              <a:t>https://chi-</a:t>
            </a:r>
            <a:r>
              <a:rPr lang="en-US" dirty="0" err="1">
                <a:solidFill>
                  <a:srgbClr val="EA7F19"/>
                </a:solidFill>
                <a:latin typeface="LMSans10-Regular-Identity-H" charset="0"/>
              </a:rPr>
              <a:t>feng.github.io</a:t>
            </a:r>
            <a:r>
              <a:rPr lang="en-US" dirty="0">
                <a:solidFill>
                  <a:srgbClr val="EA7F19"/>
                </a:solidFill>
                <a:latin typeface="LMSans10-Regular-Identity-H" charset="0"/>
              </a:rPr>
              <a:t>/</a:t>
            </a:r>
            <a:r>
              <a:rPr lang="en-US" dirty="0" err="1">
                <a:solidFill>
                  <a:srgbClr val="EA7F19"/>
                </a:solidFill>
                <a:latin typeface="LMSans10-Regular-Identity-H" charset="0"/>
              </a:rPr>
              <a:t>mcmc</a:t>
            </a:r>
            <a:r>
              <a:rPr lang="en-US" dirty="0">
                <a:solidFill>
                  <a:srgbClr val="EA7F19"/>
                </a:solidFill>
                <a:latin typeface="LMSans10-Regular-Identity-H" charset="0"/>
              </a:rPr>
              <a:t>-demo/ </a:t>
            </a:r>
            <a:endParaRPr lang="en-US" dirty="0"/>
          </a:p>
        </p:txBody>
      </p:sp>
      <p:sp>
        <p:nvSpPr>
          <p:cNvPr id="3" name="TextBox 2"/>
          <p:cNvSpPr txBox="1"/>
          <p:nvPr/>
        </p:nvSpPr>
        <p:spPr>
          <a:xfrm>
            <a:off x="1676400" y="152401"/>
            <a:ext cx="9448800" cy="584775"/>
          </a:xfrm>
          <a:prstGeom prst="rect">
            <a:avLst/>
          </a:prstGeom>
          <a:noFill/>
        </p:spPr>
        <p:txBody>
          <a:bodyPr wrap="square" rtlCol="0">
            <a:spAutoFit/>
          </a:bodyPr>
          <a:lstStyle/>
          <a:p>
            <a:r>
              <a:rPr lang="en-US" sz="3200" dirty="0"/>
              <a:t>There are now many algorithms to solve this problem</a:t>
            </a:r>
          </a:p>
        </p:txBody>
      </p:sp>
      <p:sp>
        <p:nvSpPr>
          <p:cNvPr id="4" name="Rectangle 3"/>
          <p:cNvSpPr/>
          <p:nvPr/>
        </p:nvSpPr>
        <p:spPr>
          <a:xfrm>
            <a:off x="1676400" y="1305341"/>
            <a:ext cx="8382000" cy="2893100"/>
          </a:xfrm>
          <a:prstGeom prst="rect">
            <a:avLst/>
          </a:prstGeom>
        </p:spPr>
        <p:txBody>
          <a:bodyPr wrap="square">
            <a:spAutoFit/>
          </a:bodyPr>
          <a:lstStyle/>
          <a:p>
            <a:r>
              <a:rPr lang="en-US" sz="2000" b="1" dirty="0">
                <a:solidFill>
                  <a:srgbClr val="000000"/>
                </a:solidFill>
                <a:latin typeface="Times" charset="0"/>
              </a:rPr>
              <a:t>Click on an algorithm below to view interactive demo:</a:t>
            </a:r>
          </a:p>
          <a:p>
            <a:pPr>
              <a:buFont typeface="Arial" charset="0"/>
              <a:buChar char="•"/>
            </a:pPr>
            <a:r>
              <a:rPr lang="en-US" dirty="0">
                <a:solidFill>
                  <a:srgbClr val="336699"/>
                </a:solidFill>
                <a:latin typeface="Times" charset="0"/>
                <a:hlinkClick r:id="rId2"/>
              </a:rPr>
              <a:t>Random Walk Metropolis Hastings</a:t>
            </a:r>
            <a:endParaRPr lang="en-US" dirty="0">
              <a:solidFill>
                <a:srgbClr val="000000"/>
              </a:solidFill>
              <a:latin typeface="Times" charset="0"/>
            </a:endParaRPr>
          </a:p>
          <a:p>
            <a:pPr>
              <a:buFont typeface="Arial" charset="0"/>
              <a:buChar char="•"/>
            </a:pPr>
            <a:r>
              <a:rPr lang="en-US" dirty="0">
                <a:solidFill>
                  <a:srgbClr val="336699"/>
                </a:solidFill>
                <a:latin typeface="Times" charset="0"/>
                <a:hlinkClick r:id="rId3"/>
              </a:rPr>
              <a:t>Adaptive Metropolis Hastings</a:t>
            </a:r>
            <a:r>
              <a:rPr lang="en-US" dirty="0">
                <a:solidFill>
                  <a:srgbClr val="000000"/>
                </a:solidFill>
                <a:latin typeface="Times" charset="0"/>
              </a:rPr>
              <a:t> </a:t>
            </a:r>
            <a:r>
              <a:rPr lang="en-US" dirty="0">
                <a:solidFill>
                  <a:srgbClr val="336699"/>
                </a:solidFill>
                <a:latin typeface="Times" charset="0"/>
                <a:hlinkClick r:id="rId4"/>
              </a:rPr>
              <a:t>[1]</a:t>
            </a:r>
            <a:endParaRPr lang="en-US" dirty="0">
              <a:solidFill>
                <a:srgbClr val="000000"/>
              </a:solidFill>
              <a:latin typeface="Times" charset="0"/>
            </a:endParaRPr>
          </a:p>
          <a:p>
            <a:pPr>
              <a:buFont typeface="Arial" charset="0"/>
              <a:buChar char="•"/>
            </a:pPr>
            <a:r>
              <a:rPr lang="en-US" dirty="0">
                <a:solidFill>
                  <a:srgbClr val="336699"/>
                </a:solidFill>
                <a:latin typeface="Times" charset="0"/>
                <a:hlinkClick r:id="rId5"/>
              </a:rPr>
              <a:t>Hamiltonian Monte Carlo</a:t>
            </a:r>
            <a:r>
              <a:rPr lang="en-US" dirty="0">
                <a:solidFill>
                  <a:srgbClr val="000000"/>
                </a:solidFill>
                <a:latin typeface="Times" charset="0"/>
              </a:rPr>
              <a:t> </a:t>
            </a:r>
            <a:r>
              <a:rPr lang="en-US" dirty="0">
                <a:solidFill>
                  <a:srgbClr val="336699"/>
                </a:solidFill>
                <a:latin typeface="Times" charset="0"/>
                <a:hlinkClick r:id="rId6"/>
              </a:rPr>
              <a:t>[2]</a:t>
            </a:r>
            <a:endParaRPr lang="en-US" dirty="0">
              <a:solidFill>
                <a:srgbClr val="000000"/>
              </a:solidFill>
              <a:latin typeface="Times" charset="0"/>
            </a:endParaRPr>
          </a:p>
          <a:p>
            <a:pPr>
              <a:buFont typeface="Arial" charset="0"/>
              <a:buChar char="•"/>
            </a:pPr>
            <a:r>
              <a:rPr lang="en-US" dirty="0">
                <a:solidFill>
                  <a:srgbClr val="336699"/>
                </a:solidFill>
                <a:latin typeface="Times" charset="0"/>
                <a:hlinkClick r:id="rId7"/>
              </a:rPr>
              <a:t>No-U-Turn Sampler</a:t>
            </a:r>
            <a:r>
              <a:rPr lang="en-US" dirty="0">
                <a:solidFill>
                  <a:srgbClr val="000000"/>
                </a:solidFill>
                <a:latin typeface="Times" charset="0"/>
              </a:rPr>
              <a:t> </a:t>
            </a:r>
            <a:r>
              <a:rPr lang="en-US" dirty="0">
                <a:solidFill>
                  <a:srgbClr val="336699"/>
                </a:solidFill>
                <a:latin typeface="Times" charset="0"/>
                <a:hlinkClick r:id="rId6"/>
              </a:rPr>
              <a:t>[2]</a:t>
            </a:r>
            <a:endParaRPr lang="en-US" dirty="0">
              <a:solidFill>
                <a:srgbClr val="000000"/>
              </a:solidFill>
              <a:latin typeface="Times" charset="0"/>
            </a:endParaRPr>
          </a:p>
          <a:p>
            <a:pPr>
              <a:buFont typeface="Arial" charset="0"/>
              <a:buChar char="•"/>
            </a:pPr>
            <a:r>
              <a:rPr lang="en-US" dirty="0">
                <a:solidFill>
                  <a:srgbClr val="336699"/>
                </a:solidFill>
                <a:latin typeface="Times" charset="0"/>
                <a:hlinkClick r:id="rId8"/>
              </a:rPr>
              <a:t>Metropolis-adjusted Langevin Algorithm (MALA)</a:t>
            </a:r>
            <a:r>
              <a:rPr lang="en-US" dirty="0">
                <a:solidFill>
                  <a:srgbClr val="000000"/>
                </a:solidFill>
                <a:latin typeface="Times" charset="0"/>
              </a:rPr>
              <a:t> </a:t>
            </a:r>
            <a:r>
              <a:rPr lang="en-US" dirty="0">
                <a:solidFill>
                  <a:srgbClr val="336699"/>
                </a:solidFill>
                <a:latin typeface="Times" charset="0"/>
                <a:hlinkClick r:id="rId9"/>
              </a:rPr>
              <a:t>[3]</a:t>
            </a:r>
            <a:endParaRPr lang="en-US" dirty="0">
              <a:solidFill>
                <a:srgbClr val="000000"/>
              </a:solidFill>
              <a:latin typeface="Times" charset="0"/>
            </a:endParaRPr>
          </a:p>
          <a:p>
            <a:pPr>
              <a:buFont typeface="Arial" charset="0"/>
              <a:buChar char="•"/>
            </a:pPr>
            <a:r>
              <a:rPr lang="en-US" dirty="0">
                <a:solidFill>
                  <a:srgbClr val="336699"/>
                </a:solidFill>
                <a:latin typeface="Times" charset="0"/>
                <a:hlinkClick r:id="rId10"/>
              </a:rPr>
              <a:t>Hessian-Hamiltonian Monte Carlo (H2MC)</a:t>
            </a:r>
            <a:r>
              <a:rPr lang="en-US" dirty="0">
                <a:solidFill>
                  <a:srgbClr val="000000"/>
                </a:solidFill>
                <a:latin typeface="Times" charset="0"/>
              </a:rPr>
              <a:t> </a:t>
            </a:r>
            <a:r>
              <a:rPr lang="en-US" dirty="0">
                <a:solidFill>
                  <a:srgbClr val="336699"/>
                </a:solidFill>
                <a:latin typeface="Times" charset="0"/>
                <a:hlinkClick r:id="rId11"/>
              </a:rPr>
              <a:t>[4]</a:t>
            </a:r>
            <a:endParaRPr lang="en-US" dirty="0">
              <a:solidFill>
                <a:srgbClr val="000000"/>
              </a:solidFill>
              <a:latin typeface="Times" charset="0"/>
            </a:endParaRPr>
          </a:p>
          <a:p>
            <a:pPr>
              <a:buFont typeface="Arial" charset="0"/>
              <a:buChar char="•"/>
            </a:pPr>
            <a:r>
              <a:rPr lang="en-US" dirty="0">
                <a:solidFill>
                  <a:srgbClr val="336699"/>
                </a:solidFill>
                <a:latin typeface="Times" charset="0"/>
                <a:hlinkClick r:id="rId12"/>
              </a:rPr>
              <a:t>Gibbs Sampling</a:t>
            </a:r>
            <a:endParaRPr lang="en-US" dirty="0">
              <a:solidFill>
                <a:srgbClr val="000000"/>
              </a:solidFill>
              <a:latin typeface="Times" charset="0"/>
            </a:endParaRPr>
          </a:p>
          <a:p>
            <a:pPr>
              <a:buFont typeface="Arial" charset="0"/>
              <a:buChar char="•"/>
            </a:pPr>
            <a:r>
              <a:rPr lang="en-US" dirty="0">
                <a:solidFill>
                  <a:srgbClr val="336699"/>
                </a:solidFill>
                <a:latin typeface="Times" charset="0"/>
                <a:hlinkClick r:id="rId13"/>
              </a:rPr>
              <a:t>Stein Variational Gradient Descent (SVGD)</a:t>
            </a:r>
            <a:r>
              <a:rPr lang="en-US" dirty="0">
                <a:solidFill>
                  <a:srgbClr val="000000"/>
                </a:solidFill>
                <a:latin typeface="Times" charset="0"/>
              </a:rPr>
              <a:t> </a:t>
            </a:r>
            <a:r>
              <a:rPr lang="en-US" dirty="0">
                <a:solidFill>
                  <a:srgbClr val="336699"/>
                </a:solidFill>
                <a:latin typeface="Times" charset="0"/>
                <a:hlinkClick r:id="rId14"/>
              </a:rPr>
              <a:t>[5]</a:t>
            </a:r>
            <a:endParaRPr lang="en-US" dirty="0">
              <a:solidFill>
                <a:srgbClr val="000000"/>
              </a:solidFill>
              <a:latin typeface="Times" charset="0"/>
            </a:endParaRPr>
          </a:p>
          <a:p>
            <a:pPr>
              <a:buFont typeface="Arial" charset="0"/>
              <a:buChar char="•"/>
            </a:pPr>
            <a:r>
              <a:rPr lang="en-US" dirty="0">
                <a:solidFill>
                  <a:srgbClr val="336699"/>
                </a:solidFill>
                <a:latin typeface="Times" charset="0"/>
                <a:hlinkClick r:id="rId15"/>
              </a:rPr>
              <a:t>Nested Sampling with RadFriends (RadFriends-NS)</a:t>
            </a:r>
            <a:r>
              <a:rPr lang="en-US" dirty="0">
                <a:solidFill>
                  <a:srgbClr val="000000"/>
                </a:solidFill>
                <a:latin typeface="Times" charset="0"/>
              </a:rPr>
              <a:t> </a:t>
            </a:r>
            <a:r>
              <a:rPr lang="en-US" dirty="0">
                <a:solidFill>
                  <a:srgbClr val="336699"/>
                </a:solidFill>
                <a:latin typeface="Times" charset="0"/>
                <a:hlinkClick r:id="rId16"/>
              </a:rPr>
              <a:t>[6]</a:t>
            </a:r>
            <a:endParaRPr lang="en-US" dirty="0">
              <a:solidFill>
                <a:srgbClr val="000000"/>
              </a:solidFill>
              <a:latin typeface="Times" charset="0"/>
            </a:endParaRPr>
          </a:p>
        </p:txBody>
      </p:sp>
    </p:spTree>
    <p:extLst>
      <p:ext uri="{BB962C8B-B14F-4D97-AF65-F5344CB8AC3E}">
        <p14:creationId xmlns:p14="http://schemas.microsoft.com/office/powerpoint/2010/main" val="5596422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313312" y="73759"/>
            <a:ext cx="9565375" cy="707886"/>
          </a:xfrm>
          <a:prstGeom prst="rect">
            <a:avLst/>
          </a:prstGeom>
          <a:noFill/>
        </p:spPr>
        <p:txBody>
          <a:bodyPr wrap="none" rtlCol="0">
            <a:spAutoFit/>
          </a:bodyPr>
          <a:lstStyle/>
          <a:p>
            <a:r>
              <a:rPr lang="en-US" sz="4000" b="1" dirty="0"/>
              <a:t>BUGS, JAGS, Nimble, STAN, and INLA oh my!</a:t>
            </a:r>
          </a:p>
        </p:txBody>
      </p:sp>
      <p:sp>
        <p:nvSpPr>
          <p:cNvPr id="4" name="TextBox 3"/>
          <p:cNvSpPr txBox="1"/>
          <p:nvPr/>
        </p:nvSpPr>
        <p:spPr>
          <a:xfrm>
            <a:off x="0" y="936486"/>
            <a:ext cx="12192000" cy="5847755"/>
          </a:xfrm>
          <a:prstGeom prst="rect">
            <a:avLst/>
          </a:prstGeom>
          <a:noFill/>
        </p:spPr>
        <p:txBody>
          <a:bodyPr wrap="square" rtlCol="0">
            <a:spAutoFit/>
          </a:bodyPr>
          <a:lstStyle/>
          <a:p>
            <a:pPr marL="285750" indent="-285750">
              <a:buFont typeface="Arial" charset="0"/>
              <a:buChar char="•"/>
            </a:pPr>
            <a:r>
              <a:rPr lang="en-US" sz="2200" dirty="0"/>
              <a:t>In 2008, my first Bayesian professor, Herbie Lee, thought </a:t>
            </a:r>
            <a:r>
              <a:rPr lang="en-US" sz="2200" dirty="0" err="1"/>
              <a:t>WinBUGS</a:t>
            </a:r>
            <a:r>
              <a:rPr lang="en-US" sz="2200" dirty="0"/>
              <a:t> shouldn’t be taught because it would make it </a:t>
            </a:r>
            <a:r>
              <a:rPr lang="en-US" sz="2200" i="1" dirty="0"/>
              <a:t>too </a:t>
            </a:r>
            <a:r>
              <a:rPr lang="en-US" sz="2200" dirty="0"/>
              <a:t>easy so that incompetent people would implement poorly specified models</a:t>
            </a:r>
          </a:p>
          <a:p>
            <a:pPr marL="742950" lvl="1" indent="-285750">
              <a:buFont typeface="Arial" charset="0"/>
              <a:buChar char="•"/>
            </a:pPr>
            <a:endParaRPr lang="en-US" sz="2200" dirty="0"/>
          </a:p>
          <a:p>
            <a:pPr marL="285750" indent="-285750">
              <a:buFont typeface="Arial" charset="0"/>
              <a:buChar char="•"/>
            </a:pPr>
            <a:r>
              <a:rPr lang="en-US" sz="2200" dirty="0"/>
              <a:t>Now BUGS (</a:t>
            </a:r>
            <a:r>
              <a:rPr lang="en-US" sz="2200" i="1" dirty="0"/>
              <a:t>Bayesian Analysis Using Gibbs Sampling</a:t>
            </a:r>
            <a:r>
              <a:rPr lang="en-US" sz="2200" dirty="0"/>
              <a:t>) is very common</a:t>
            </a:r>
          </a:p>
          <a:p>
            <a:pPr marL="285750" indent="-285750">
              <a:buFont typeface="Arial" charset="0"/>
              <a:buChar char="•"/>
            </a:pPr>
            <a:endParaRPr lang="en-US" sz="2200" dirty="0"/>
          </a:p>
          <a:p>
            <a:pPr marL="285750" indent="-285750">
              <a:buFont typeface="Arial" charset="0"/>
              <a:buChar char="•"/>
            </a:pPr>
            <a:r>
              <a:rPr lang="en-US" sz="2200" dirty="0" err="1"/>
              <a:t>OpenBUGS</a:t>
            </a:r>
            <a:r>
              <a:rPr lang="en-US" sz="2200" dirty="0"/>
              <a:t> and </a:t>
            </a:r>
            <a:r>
              <a:rPr lang="en-US" sz="2200" dirty="0" err="1"/>
              <a:t>WinBUGS</a:t>
            </a:r>
            <a:r>
              <a:rPr lang="en-US" sz="2200" dirty="0"/>
              <a:t> needs Windows. JAGS was designed to work on multiple platforms.</a:t>
            </a:r>
          </a:p>
          <a:p>
            <a:pPr marL="285750" indent="-285750">
              <a:buFont typeface="Arial" charset="0"/>
              <a:buChar char="•"/>
            </a:pPr>
            <a:endParaRPr lang="en-US" sz="2200" dirty="0"/>
          </a:p>
          <a:p>
            <a:pPr marL="285750" indent="-285750">
              <a:buFont typeface="Arial" charset="0"/>
              <a:buChar char="•"/>
            </a:pPr>
            <a:r>
              <a:rPr lang="en-US" sz="2200" dirty="0"/>
              <a:t>Unlike </a:t>
            </a:r>
            <a:r>
              <a:rPr lang="en-US" sz="2200" dirty="0" err="1"/>
              <a:t>OpenBUGS</a:t>
            </a:r>
            <a:r>
              <a:rPr lang="en-US" sz="2200" dirty="0"/>
              <a:t> and </a:t>
            </a:r>
            <a:r>
              <a:rPr lang="en-US" sz="2200" dirty="0" err="1"/>
              <a:t>WinBUGS</a:t>
            </a:r>
            <a:r>
              <a:rPr lang="en-US" sz="2200" dirty="0"/>
              <a:t>, which have a graphical user interface, JAGS works on the command line and interfaces nicely with R. It can be run on UNIX clusters like OSU’s CQLS.</a:t>
            </a:r>
          </a:p>
          <a:p>
            <a:pPr marL="285750" indent="-285750">
              <a:buFont typeface="Arial" charset="0"/>
              <a:buChar char="•"/>
            </a:pPr>
            <a:endParaRPr lang="en-US" sz="2200" dirty="0"/>
          </a:p>
          <a:p>
            <a:pPr marL="285750" indent="-285750">
              <a:buFont typeface="Arial" charset="0"/>
              <a:buChar char="•"/>
            </a:pPr>
            <a:r>
              <a:rPr lang="en-US" sz="2200" b="1" dirty="0"/>
              <a:t>Nimble</a:t>
            </a:r>
            <a:r>
              <a:rPr lang="en-US" sz="2200" dirty="0"/>
              <a:t> is similar to JAGS, but is more flexible and faster for many problems in Ecology!</a:t>
            </a:r>
          </a:p>
          <a:p>
            <a:pPr marL="285750" indent="-285750">
              <a:buFont typeface="Arial" charset="0"/>
              <a:buChar char="•"/>
            </a:pPr>
            <a:endParaRPr lang="en-US" sz="2200" dirty="0"/>
          </a:p>
          <a:p>
            <a:pPr marL="285750" indent="-285750">
              <a:buFont typeface="Arial" charset="0"/>
              <a:buChar char="•"/>
            </a:pPr>
            <a:r>
              <a:rPr lang="en-US" sz="2200" b="1" dirty="0"/>
              <a:t>STAN</a:t>
            </a:r>
            <a:r>
              <a:rPr lang="en-US" sz="2200" dirty="0"/>
              <a:t> uses the very fast Hamiltonian MCMC algorithm, but doesn’t use BUGS language</a:t>
            </a:r>
          </a:p>
          <a:p>
            <a:pPr marL="285750" indent="-285750">
              <a:buFont typeface="Arial" charset="0"/>
              <a:buChar char="•"/>
            </a:pPr>
            <a:endParaRPr lang="en-US" sz="2200" dirty="0"/>
          </a:p>
          <a:p>
            <a:pPr marL="285750" indent="-285750">
              <a:buFont typeface="Arial" charset="0"/>
              <a:buChar char="•"/>
            </a:pPr>
            <a:r>
              <a:rPr lang="en-US" sz="2200" dirty="0"/>
              <a:t>INLA is extremely fast because it approximates the posterior instead of sampling. Used for a restricted subset of problems.</a:t>
            </a:r>
          </a:p>
          <a:p>
            <a:pPr marL="285750" indent="-285750">
              <a:buFont typeface="Arial" charset="0"/>
              <a:buChar char="•"/>
            </a:pPr>
            <a:endParaRPr lang="en-US" sz="2200" dirty="0"/>
          </a:p>
        </p:txBody>
      </p:sp>
    </p:spTree>
    <p:extLst>
      <p:ext uri="{BB962C8B-B14F-4D97-AF65-F5344CB8AC3E}">
        <p14:creationId xmlns:p14="http://schemas.microsoft.com/office/powerpoint/2010/main" val="199981124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7239000" y="1694045"/>
            <a:ext cx="4953000" cy="5410200"/>
            <a:chOff x="1524000" y="990600"/>
            <a:chExt cx="5562600" cy="5638800"/>
          </a:xfrm>
        </p:grpSpPr>
        <p:grpSp>
          <p:nvGrpSpPr>
            <p:cNvPr id="3" name="Group 2"/>
            <p:cNvGrpSpPr/>
            <p:nvPr/>
          </p:nvGrpSpPr>
          <p:grpSpPr>
            <a:xfrm>
              <a:off x="4419600" y="990600"/>
              <a:ext cx="381001" cy="843633"/>
              <a:chOff x="4430713" y="228600"/>
              <a:chExt cx="381001" cy="843633"/>
            </a:xfrm>
          </p:grpSpPr>
          <p:sp>
            <p:nvSpPr>
              <p:cNvPr id="9" name="Rectangle 5"/>
              <p:cNvSpPr>
                <a:spLocks noChangeArrowheads="1"/>
              </p:cNvSpPr>
              <p:nvPr/>
            </p:nvSpPr>
            <p:spPr bwMode="auto">
              <a:xfrm>
                <a:off x="4430713" y="228600"/>
                <a:ext cx="365125" cy="393700"/>
              </a:xfrm>
              <a:prstGeom prst="rect">
                <a:avLst/>
              </a:prstGeom>
              <a:noFill/>
              <a:ln w="12700">
                <a:noFill/>
                <a:miter lim="800000"/>
                <a:headEnd/>
                <a:tailEnd/>
              </a:ln>
            </p:spPr>
            <p:txBody>
              <a:bodyPr wrap="none" lIns="90488" tIns="44450" rIns="90488" bIns="44450">
                <a:spAutoFit/>
              </a:bodyPr>
              <a:lstStyle/>
              <a:p>
                <a:pPr eaLnBrk="0" hangingPunct="0"/>
                <a:r>
                  <a:rPr lang="en-US" sz="2000" b="1" dirty="0">
                    <a:latin typeface="Arial" pitchFamily="34" charset="0"/>
                  </a:rPr>
                  <a:t>K</a:t>
                </a:r>
              </a:p>
            </p:txBody>
          </p:sp>
          <p:sp>
            <p:nvSpPr>
              <p:cNvPr id="10" name="Line 6"/>
              <p:cNvSpPr>
                <a:spLocks noChangeShapeType="1"/>
              </p:cNvSpPr>
              <p:nvPr/>
            </p:nvSpPr>
            <p:spPr bwMode="auto">
              <a:xfrm>
                <a:off x="4430713" y="647700"/>
                <a:ext cx="365760" cy="0"/>
              </a:xfrm>
              <a:prstGeom prst="line">
                <a:avLst/>
              </a:prstGeom>
              <a:noFill/>
              <a:ln w="25400">
                <a:solidFill>
                  <a:schemeClr val="tx1"/>
                </a:solidFill>
                <a:round/>
                <a:headEnd/>
                <a:tailEnd/>
              </a:ln>
            </p:spPr>
            <p:txBody>
              <a:bodyPr/>
              <a:lstStyle/>
              <a:p>
                <a:endParaRPr lang="en-US"/>
              </a:p>
            </p:txBody>
          </p:sp>
          <p:sp>
            <p:nvSpPr>
              <p:cNvPr id="11" name="Rectangle 7"/>
              <p:cNvSpPr>
                <a:spLocks noChangeArrowheads="1"/>
              </p:cNvSpPr>
              <p:nvPr/>
            </p:nvSpPr>
            <p:spPr bwMode="auto">
              <a:xfrm>
                <a:off x="4437064" y="674688"/>
                <a:ext cx="374650" cy="397545"/>
              </a:xfrm>
              <a:prstGeom prst="rect">
                <a:avLst/>
              </a:prstGeom>
              <a:noFill/>
              <a:ln w="12700">
                <a:noFill/>
                <a:miter lim="800000"/>
                <a:headEnd/>
                <a:tailEnd/>
              </a:ln>
            </p:spPr>
            <p:txBody>
              <a:bodyPr wrap="square" lIns="90488" tIns="44450" rIns="90488" bIns="44450">
                <a:spAutoFit/>
              </a:bodyPr>
              <a:lstStyle/>
              <a:p>
                <a:pPr eaLnBrk="0" hangingPunct="0"/>
                <a:r>
                  <a:rPr lang="en-US" sz="2000" b="1" dirty="0">
                    <a:latin typeface="Arial" pitchFamily="34" charset="0"/>
                  </a:rPr>
                  <a:t>2</a:t>
                </a:r>
              </a:p>
            </p:txBody>
          </p:sp>
        </p:grpSp>
        <p:sp>
          <p:nvSpPr>
            <p:cNvPr id="4" name="Line 8"/>
            <p:cNvSpPr>
              <a:spLocks noChangeShapeType="1"/>
            </p:cNvSpPr>
            <p:nvPr/>
          </p:nvSpPr>
          <p:spPr bwMode="auto">
            <a:xfrm>
              <a:off x="4648200" y="1905000"/>
              <a:ext cx="0" cy="755650"/>
            </a:xfrm>
            <a:prstGeom prst="line">
              <a:avLst/>
            </a:prstGeom>
            <a:noFill/>
            <a:ln w="28575">
              <a:solidFill>
                <a:schemeClr val="tx1"/>
              </a:solidFill>
              <a:round/>
              <a:headEnd/>
              <a:tailEnd type="triangle" w="med" len="med"/>
            </a:ln>
          </p:spPr>
          <p:txBody>
            <a:bodyPr/>
            <a:lstStyle/>
            <a:p>
              <a:endParaRPr lang="en-US"/>
            </a:p>
          </p:txBody>
        </p:sp>
        <p:grpSp>
          <p:nvGrpSpPr>
            <p:cNvPr id="5" name="Group 4"/>
            <p:cNvGrpSpPr/>
            <p:nvPr/>
          </p:nvGrpSpPr>
          <p:grpSpPr>
            <a:xfrm>
              <a:off x="1524000" y="2133600"/>
              <a:ext cx="5562600" cy="4495800"/>
              <a:chOff x="1219200" y="1233488"/>
              <a:chExt cx="6324600" cy="5395912"/>
            </a:xfrm>
          </p:grpSpPr>
          <p:graphicFrame>
            <p:nvGraphicFramePr>
              <p:cNvPr id="6" name="Object 2" descr="Graph of per-capita population growth rate under the logistic model. The vertical axis is per-capita growth rate, (1/N) dN/dt; the horizontal axis is population size N. A straight dashed line starts at the intercept r when N is near zero and declines linearly, crossing zero at the carrying capacity K and continuing negative beyond it. A callout arrow at the top left marks the greatest per-capita growth rate, which occurs at the smallest population size. The straight decline illustrates negative density dependence: each additional individual reduces per-capita growth by the constant amount r/K.">
                <a:hlinkClick r:id="" action="ppaction://ole?verb=0"/>
              </p:cNvPr>
              <p:cNvGraphicFramePr>
                <a:graphicFrameLocks/>
              </p:cNvGraphicFramePr>
              <p:nvPr/>
            </p:nvGraphicFramePr>
            <p:xfrm>
              <a:off x="1219200" y="1233488"/>
              <a:ext cx="6324600" cy="5395912"/>
            </p:xfrm>
            <a:graphic>
              <a:graphicData uri="http://schemas.openxmlformats.org/presentationml/2006/ole">
                <mc:AlternateContent xmlns:mc="http://schemas.openxmlformats.org/markup-compatibility/2006">
                  <mc:Choice xmlns:v="urn:schemas-microsoft-com:vml" Requires="v">
                    <p:oleObj name="Chart" r:id="rId2" imgW="4419486" imgH="4297604" progId="MSGraph.Chart.8">
                      <p:embed followColorScheme="textAndBackground"/>
                    </p:oleObj>
                  </mc:Choice>
                  <mc:Fallback>
                    <p:oleObj name="Chart" r:id="rId2" imgW="4419486" imgH="4297604" progId="MSGraph.Chart.8">
                      <p:embed followColorScheme="textAndBackground"/>
                      <p:pic>
                        <p:nvPicPr>
                          <p:cNvPr id="6" name="Object 2">
                            <a:hlinkClick r:id="" action="ppaction://ole?verb=0"/>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1233488"/>
                            <a:ext cx="6324600" cy="53959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7" name="Text Box 9"/>
              <p:cNvSpPr txBox="1">
                <a:spLocks noChangeArrowheads="1"/>
              </p:cNvSpPr>
              <p:nvPr/>
            </p:nvSpPr>
            <p:spPr bwMode="auto">
              <a:xfrm>
                <a:off x="6842125" y="5603875"/>
                <a:ext cx="404813" cy="457200"/>
              </a:xfrm>
              <a:prstGeom prst="rect">
                <a:avLst/>
              </a:prstGeom>
              <a:noFill/>
              <a:ln w="9525">
                <a:noFill/>
                <a:miter lim="800000"/>
                <a:headEnd/>
                <a:tailEnd/>
              </a:ln>
            </p:spPr>
            <p:txBody>
              <a:bodyPr wrap="none">
                <a:spAutoFit/>
              </a:bodyPr>
              <a:lstStyle/>
              <a:p>
                <a:r>
                  <a:rPr lang="en-US"/>
                  <a:t>K</a:t>
                </a:r>
              </a:p>
            </p:txBody>
          </p:sp>
          <p:sp>
            <p:nvSpPr>
              <p:cNvPr id="8" name="Text Box 10"/>
              <p:cNvSpPr txBox="1">
                <a:spLocks noChangeArrowheads="1"/>
              </p:cNvSpPr>
              <p:nvPr/>
            </p:nvSpPr>
            <p:spPr bwMode="auto">
              <a:xfrm>
                <a:off x="2386818" y="5580875"/>
                <a:ext cx="432307" cy="577508"/>
              </a:xfrm>
              <a:prstGeom prst="rect">
                <a:avLst/>
              </a:prstGeom>
              <a:noFill/>
              <a:ln w="9525">
                <a:noFill/>
                <a:miter lim="800000"/>
                <a:headEnd/>
                <a:tailEnd/>
              </a:ln>
            </p:spPr>
            <p:txBody>
              <a:bodyPr wrap="none">
                <a:spAutoFit/>
              </a:bodyPr>
              <a:lstStyle/>
              <a:p>
                <a:r>
                  <a:rPr lang="en-US" dirty="0"/>
                  <a:t>0</a:t>
                </a:r>
              </a:p>
            </p:txBody>
          </p:sp>
        </p:grpSp>
      </p:grpSp>
      <p:sp>
        <p:nvSpPr>
          <p:cNvPr id="14" name="Line 8"/>
          <p:cNvSpPr>
            <a:spLocks noChangeShapeType="1"/>
          </p:cNvSpPr>
          <p:nvPr/>
        </p:nvSpPr>
        <p:spPr bwMode="auto">
          <a:xfrm flipH="1" flipV="1">
            <a:off x="10058400" y="3563157"/>
            <a:ext cx="1371600" cy="35888"/>
          </a:xfrm>
          <a:prstGeom prst="line">
            <a:avLst/>
          </a:prstGeom>
          <a:noFill/>
          <a:ln w="28575">
            <a:solidFill>
              <a:schemeClr val="tx1"/>
            </a:solidFill>
            <a:round/>
            <a:headEnd/>
            <a:tailEnd type="triangle" w="med" len="med"/>
          </a:ln>
        </p:spPr>
        <p:txBody>
          <a:bodyPr/>
          <a:lstStyle/>
          <a:p>
            <a:endParaRPr lang="en-US"/>
          </a:p>
        </p:txBody>
      </p:sp>
      <p:sp>
        <p:nvSpPr>
          <p:cNvPr id="15" name="Rectangle 14"/>
          <p:cNvSpPr/>
          <p:nvPr/>
        </p:nvSpPr>
        <p:spPr>
          <a:xfrm>
            <a:off x="10744200" y="3141845"/>
            <a:ext cx="1795534" cy="461665"/>
          </a:xfrm>
          <a:prstGeom prst="rect">
            <a:avLst/>
          </a:prstGeom>
        </p:spPr>
        <p:txBody>
          <a:bodyPr wrap="none">
            <a:spAutoFit/>
          </a:bodyPr>
          <a:lstStyle/>
          <a:p>
            <a:pPr eaLnBrk="0" hangingPunct="0"/>
            <a:r>
              <a:rPr lang="en-US" dirty="0">
                <a:latin typeface="Arial" pitchFamily="34" charset="0"/>
              </a:rPr>
              <a:t>MSY = </a:t>
            </a:r>
            <a:r>
              <a:rPr lang="en-US" dirty="0" err="1">
                <a:latin typeface="Arial" pitchFamily="34" charset="0"/>
              </a:rPr>
              <a:t>rK</a:t>
            </a:r>
            <a:r>
              <a:rPr lang="en-US" dirty="0">
                <a:latin typeface="Arial" pitchFamily="34" charset="0"/>
              </a:rPr>
              <a:t>/4</a:t>
            </a:r>
          </a:p>
        </p:txBody>
      </p:sp>
      <p:sp>
        <p:nvSpPr>
          <p:cNvPr id="16" name="Left Arrow 15"/>
          <p:cNvSpPr/>
          <p:nvPr/>
        </p:nvSpPr>
        <p:spPr bwMode="auto">
          <a:xfrm>
            <a:off x="8077200" y="3446645"/>
            <a:ext cx="3733800" cy="228600"/>
          </a:xfrm>
          <a:prstGeom prst="lef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Times New Roman" pitchFamily="18" charset="0"/>
              </a:rPr>
              <a:t>Greatest population </a:t>
            </a:r>
            <a:r>
              <a:rPr kumimoji="0" lang="en-US" sz="2000" b="1" i="0" u="none" strike="noStrike" cap="none" normalizeH="0" dirty="0">
                <a:ln>
                  <a:noFill/>
                </a:ln>
                <a:solidFill>
                  <a:schemeClr val="tx1"/>
                </a:solidFill>
                <a:effectLst/>
                <a:latin typeface="Times New Roman" pitchFamily="18" charset="0"/>
              </a:rPr>
              <a:t>growth rate</a:t>
            </a:r>
            <a:endParaRPr kumimoji="0" lang="en-US" sz="2000" b="1" i="0" u="none" strike="noStrike" cap="none" normalizeH="0" baseline="0" dirty="0">
              <a:ln>
                <a:noFill/>
              </a:ln>
              <a:solidFill>
                <a:schemeClr val="tx1"/>
              </a:solidFill>
              <a:effectLst/>
              <a:latin typeface="Times New Roman" pitchFamily="18" charset="0"/>
            </a:endParaRPr>
          </a:p>
        </p:txBody>
      </p:sp>
      <p:cxnSp>
        <p:nvCxnSpPr>
          <p:cNvPr id="18" name="Straight Connector 17"/>
          <p:cNvCxnSpPr/>
          <p:nvPr/>
        </p:nvCxnSpPr>
        <p:spPr bwMode="auto">
          <a:xfrm flipV="1">
            <a:off x="1427901" y="3231345"/>
            <a:ext cx="0" cy="2743200"/>
          </a:xfrm>
          <a:prstGeom prst="line">
            <a:avLst/>
          </a:prstGeom>
          <a:solidFill>
            <a:schemeClr val="accent1"/>
          </a:solidFill>
          <a:ln w="28575" cap="flat" cmpd="sng" algn="ctr">
            <a:solidFill>
              <a:schemeClr val="tx1"/>
            </a:solidFill>
            <a:prstDash val="solid"/>
            <a:round/>
            <a:headEnd type="none" w="med" len="med"/>
            <a:tailEnd type="none" w="med" len="med"/>
          </a:ln>
          <a:effectLst/>
        </p:spPr>
      </p:cxnSp>
      <p:cxnSp>
        <p:nvCxnSpPr>
          <p:cNvPr id="19" name="Straight Connector 18"/>
          <p:cNvCxnSpPr/>
          <p:nvPr/>
        </p:nvCxnSpPr>
        <p:spPr bwMode="auto">
          <a:xfrm>
            <a:off x="1427901" y="5974545"/>
            <a:ext cx="5562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cxnSp>
        <p:nvCxnSpPr>
          <p:cNvPr id="22" name="Straight Connector 21"/>
          <p:cNvCxnSpPr/>
          <p:nvPr/>
        </p:nvCxnSpPr>
        <p:spPr bwMode="auto">
          <a:xfrm>
            <a:off x="1427901" y="3536145"/>
            <a:ext cx="5410200" cy="3048000"/>
          </a:xfrm>
          <a:prstGeom prst="line">
            <a:avLst/>
          </a:prstGeom>
          <a:solidFill>
            <a:schemeClr val="accent1"/>
          </a:solidFill>
          <a:ln w="9525" cap="flat" cmpd="sng" algn="ctr">
            <a:solidFill>
              <a:schemeClr val="tx1"/>
            </a:solidFill>
            <a:prstDash val="dash"/>
            <a:round/>
            <a:headEnd type="none" w="med" len="med"/>
            <a:tailEnd type="none" w="med" len="med"/>
          </a:ln>
          <a:effectLst/>
        </p:spPr>
      </p:cxnSp>
      <p:sp>
        <p:nvSpPr>
          <p:cNvPr id="23" name="TextBox 22"/>
          <p:cNvSpPr txBox="1"/>
          <p:nvPr/>
        </p:nvSpPr>
        <p:spPr>
          <a:xfrm>
            <a:off x="970701" y="3231345"/>
            <a:ext cx="381000" cy="461665"/>
          </a:xfrm>
          <a:prstGeom prst="rect">
            <a:avLst/>
          </a:prstGeom>
          <a:noFill/>
        </p:spPr>
        <p:txBody>
          <a:bodyPr wrap="square" rtlCol="0">
            <a:spAutoFit/>
          </a:bodyPr>
          <a:lstStyle/>
          <a:p>
            <a:r>
              <a:rPr lang="en-US" dirty="0"/>
              <a:t>r</a:t>
            </a:r>
          </a:p>
        </p:txBody>
      </p:sp>
      <p:sp>
        <p:nvSpPr>
          <p:cNvPr id="24" name="Rectangle 23"/>
          <p:cNvSpPr/>
          <p:nvPr/>
        </p:nvSpPr>
        <p:spPr>
          <a:xfrm>
            <a:off x="5542701" y="5970080"/>
            <a:ext cx="428322" cy="461665"/>
          </a:xfrm>
          <a:prstGeom prst="rect">
            <a:avLst/>
          </a:prstGeom>
        </p:spPr>
        <p:txBody>
          <a:bodyPr wrap="none">
            <a:spAutoFit/>
          </a:bodyPr>
          <a:lstStyle/>
          <a:p>
            <a:r>
              <a:rPr lang="en-US" dirty="0"/>
              <a:t>K</a:t>
            </a:r>
          </a:p>
        </p:txBody>
      </p:sp>
      <p:sp>
        <p:nvSpPr>
          <p:cNvPr id="25" name="Left Arrow 24"/>
          <p:cNvSpPr/>
          <p:nvPr/>
        </p:nvSpPr>
        <p:spPr bwMode="auto">
          <a:xfrm>
            <a:off x="1732701" y="3383745"/>
            <a:ext cx="3733800" cy="228600"/>
          </a:xfrm>
          <a:prstGeom prst="lef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Times New Roman" pitchFamily="18" charset="0"/>
              </a:rPr>
              <a:t>Greatest per-capita</a:t>
            </a:r>
            <a:r>
              <a:rPr kumimoji="0" lang="en-US" sz="2000" b="1" i="0" u="none" strike="noStrike" cap="none" normalizeH="0" dirty="0">
                <a:ln>
                  <a:noFill/>
                </a:ln>
                <a:solidFill>
                  <a:schemeClr val="tx1"/>
                </a:solidFill>
                <a:effectLst/>
                <a:latin typeface="Times New Roman" pitchFamily="18" charset="0"/>
              </a:rPr>
              <a:t> growth rate</a:t>
            </a:r>
            <a:endParaRPr kumimoji="0" lang="en-US" sz="2000" b="1" i="0" u="none" strike="noStrike" cap="none" normalizeH="0" baseline="0" dirty="0">
              <a:ln>
                <a:noFill/>
              </a:ln>
              <a:solidFill>
                <a:schemeClr val="tx1"/>
              </a:solidFill>
              <a:effectLst/>
              <a:latin typeface="Times New Roman" pitchFamily="18" charset="0"/>
            </a:endParaRPr>
          </a:p>
        </p:txBody>
      </p:sp>
      <p:sp>
        <p:nvSpPr>
          <p:cNvPr id="26" name="TextBox 25"/>
          <p:cNvSpPr txBox="1"/>
          <p:nvPr/>
        </p:nvSpPr>
        <p:spPr>
          <a:xfrm>
            <a:off x="45098" y="6505712"/>
            <a:ext cx="4288353" cy="461665"/>
          </a:xfrm>
          <a:prstGeom prst="rect">
            <a:avLst/>
          </a:prstGeom>
          <a:noFill/>
        </p:spPr>
        <p:txBody>
          <a:bodyPr wrap="none" rtlCol="0">
            <a:spAutoFit/>
          </a:bodyPr>
          <a:lstStyle/>
          <a:p>
            <a:r>
              <a:rPr lang="en-US" dirty="0"/>
              <a:t>“Negative </a:t>
            </a:r>
            <a:r>
              <a:rPr lang="en-US"/>
              <a:t>density dependence”</a:t>
            </a:r>
          </a:p>
        </p:txBody>
      </p:sp>
      <p:sp>
        <p:nvSpPr>
          <p:cNvPr id="12" name="TextBox 11">
            <a:extLst>
              <a:ext uri="{FF2B5EF4-FFF2-40B4-BE49-F238E27FC236}">
                <a16:creationId xmlns:a16="http://schemas.microsoft.com/office/drawing/2014/main" id="{A9AB8510-8499-6839-7646-7ABD0B6BA8C8}"/>
              </a:ext>
            </a:extLst>
          </p:cNvPr>
          <p:cNvSpPr txBox="1"/>
          <p:nvPr/>
        </p:nvSpPr>
        <p:spPr>
          <a:xfrm>
            <a:off x="567168" y="-109547"/>
            <a:ext cx="11208774" cy="707886"/>
          </a:xfrm>
          <a:prstGeom prst="rect">
            <a:avLst/>
          </a:prstGeom>
          <a:noFill/>
        </p:spPr>
        <p:txBody>
          <a:bodyPr wrap="none" rtlCol="0">
            <a:spAutoFit/>
          </a:bodyPr>
          <a:lstStyle/>
          <a:p>
            <a:pPr algn="ctr"/>
            <a:r>
              <a:rPr lang="en-US" sz="4000" b="1" dirty="0"/>
              <a:t>Estimating parameters in logistic population growth</a:t>
            </a:r>
          </a:p>
        </p:txBody>
      </p:sp>
      <p:sp>
        <p:nvSpPr>
          <p:cNvPr id="27" name="TextBox 26"/>
          <p:cNvSpPr txBox="1"/>
          <p:nvPr/>
        </p:nvSpPr>
        <p:spPr>
          <a:xfrm>
            <a:off x="8473304" y="914824"/>
            <a:ext cx="2687940" cy="953080"/>
          </a:xfrm>
          <a:prstGeom prst="rect">
            <a:avLst/>
          </a:prstGeom>
          <a:noFill/>
        </p:spPr>
        <p:txBody>
          <a:bodyPr wrap="square" lIns="0" tIns="0" rIns="0" bIns="0" anchor="ctr">
            <a:spAutoFit/>
          </a:bodyPr>
          <a:lstStyle/>
          <a:p>
            <a:r>
              <a:rPr sz="1800">
                <a:latin typeface="Cambria"/>
              </a:rPr>
              <a:t>dN/dt = rN(1 − N/K)</a:t>
            </a:r>
          </a:p>
        </p:txBody>
      </p:sp>
      <p:sp>
        <p:nvSpPr>
          <p:cNvPr id="28" name="TextBox 27"/>
          <p:cNvSpPr txBox="1"/>
          <p:nvPr/>
        </p:nvSpPr>
        <p:spPr>
          <a:xfrm>
            <a:off x="1427901" y="1071485"/>
            <a:ext cx="3915624" cy="852963"/>
          </a:xfrm>
          <a:prstGeom prst="rect">
            <a:avLst/>
          </a:prstGeom>
          <a:noFill/>
        </p:spPr>
        <p:txBody>
          <a:bodyPr wrap="square" lIns="0" tIns="0" rIns="0" bIns="0" anchor="ctr">
            <a:spAutoFit/>
          </a:bodyPr>
          <a:lstStyle/>
          <a:p>
            <a:r>
              <a:rPr sz="1800" dirty="0">
                <a:latin typeface="Cambria"/>
              </a:rPr>
              <a:t>(1/N) </a:t>
            </a:r>
            <a:r>
              <a:rPr sz="1800" dirty="0" err="1">
                <a:latin typeface="Cambria"/>
              </a:rPr>
              <a:t>dN</a:t>
            </a:r>
            <a:r>
              <a:rPr sz="1800" dirty="0">
                <a:latin typeface="Cambria"/>
              </a:rPr>
              <a:t>/dt = r(1 − N/K) = r − </a:t>
            </a:r>
            <a:r>
              <a:rPr sz="1800" dirty="0" err="1">
                <a:latin typeface="Cambria"/>
              </a:rPr>
              <a:t>rN</a:t>
            </a:r>
            <a:r>
              <a:rPr sz="1800" dirty="0">
                <a:latin typeface="Cambria"/>
              </a:rPr>
              <a:t>/K</a:t>
            </a:r>
          </a:p>
        </p:txBody>
      </p:sp>
      <p:sp>
        <p:nvSpPr>
          <p:cNvPr id="29" name="TextBox 28"/>
          <p:cNvSpPr txBox="1"/>
          <p:nvPr/>
        </p:nvSpPr>
        <p:spPr>
          <a:xfrm>
            <a:off x="23936" y="3993345"/>
            <a:ext cx="1086465" cy="990600"/>
          </a:xfrm>
          <a:prstGeom prst="rect">
            <a:avLst/>
          </a:prstGeom>
          <a:noFill/>
        </p:spPr>
        <p:txBody>
          <a:bodyPr wrap="square" lIns="0" tIns="0" rIns="0" bIns="0" anchor="ctr">
            <a:spAutoFit/>
          </a:bodyPr>
          <a:lstStyle/>
          <a:p>
            <a:r>
              <a:rPr sz="1600">
                <a:latin typeface="Cambria"/>
              </a:rPr>
              <a:t>(1/N) dN/dt</a:t>
            </a:r>
          </a:p>
        </p:txBody>
      </p:sp>
      <p:sp>
        <p:nvSpPr>
          <p:cNvPr id="30" name="TextBox 29"/>
          <p:cNvSpPr txBox="1"/>
          <p:nvPr/>
        </p:nvSpPr>
        <p:spPr>
          <a:xfrm>
            <a:off x="4018701" y="6203145"/>
            <a:ext cx="533400" cy="496928"/>
          </a:xfrm>
          <a:prstGeom prst="rect">
            <a:avLst/>
          </a:prstGeom>
          <a:noFill/>
        </p:spPr>
        <p:txBody>
          <a:bodyPr wrap="square" lIns="0" tIns="0" rIns="0" bIns="0" anchor="ctr">
            <a:spAutoFit/>
          </a:bodyPr>
          <a:lstStyle/>
          <a:p>
            <a:r>
              <a:rPr sz="1900">
                <a:latin typeface="Cambria"/>
              </a:rPr>
              <a:t>N</a:t>
            </a:r>
          </a:p>
        </p:txBody>
      </p:sp>
    </p:spTree>
    <p:extLst>
      <p:ext uri="{BB962C8B-B14F-4D97-AF65-F5344CB8AC3E}">
        <p14:creationId xmlns:p14="http://schemas.microsoft.com/office/powerpoint/2010/main" val="275695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0" fill="hold"/>
                                        <p:tgtEl>
                                          <p:spTgt spid="15"/>
                                        </p:tgtEl>
                                        <p:attrNameLst>
                                          <p:attrName>ppt_w</p:attrName>
                                        </p:attrNameLst>
                                      </p:cBhvr>
                                      <p:tavLst>
                                        <p:tav tm="0" fmla="#ppt_w*sin(2.5*pi*$)">
                                          <p:val>
                                            <p:fltVal val="0"/>
                                          </p:val>
                                        </p:tav>
                                        <p:tav tm="100000">
                                          <p:val>
                                            <p:fltVal val="1"/>
                                          </p:val>
                                        </p:tav>
                                      </p:tavLst>
                                    </p:anim>
                                    <p:anim calcmode="lin" valueType="num">
                                      <p:cBhvr>
                                        <p:cTn id="8" dur="5000" fill="hold"/>
                                        <p:tgtEl>
                                          <p:spTgt spid="15"/>
                                        </p:tgtEl>
                                        <p:attrNameLst>
                                          <p:attrName>ppt_h</p:attrName>
                                        </p:attrNameLst>
                                      </p:cBhvr>
                                      <p:tavLst>
                                        <p:tav tm="0">
                                          <p:val>
                                            <p:strVal val="#ppt_h"/>
                                          </p:val>
                                        </p:tav>
                                        <p:tav tm="100000">
                                          <p:val>
                                            <p:strVal val="#ppt_h"/>
                                          </p:val>
                                        </p:tav>
                                      </p:tavLst>
                                    </p:anim>
                                  </p:childTnLst>
                                </p:cTn>
                              </p:par>
                              <p:par>
                                <p:cTn id="9" presetID="19" presetClass="entr" presetSubtype="1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p:cTn id="11" dur="5000" fill="hold"/>
                                        <p:tgtEl>
                                          <p:spTgt spid="14"/>
                                        </p:tgtEl>
                                        <p:attrNameLst>
                                          <p:attrName>ppt_w</p:attrName>
                                        </p:attrNameLst>
                                      </p:cBhvr>
                                      <p:tavLst>
                                        <p:tav tm="0" fmla="#ppt_w*sin(2.5*pi*$)">
                                          <p:val>
                                            <p:fltVal val="0"/>
                                          </p:val>
                                        </p:tav>
                                        <p:tav tm="100000">
                                          <p:val>
                                            <p:fltVal val="1"/>
                                          </p:val>
                                        </p:tav>
                                      </p:tavLst>
                                    </p:anim>
                                    <p:anim calcmode="lin" valueType="num">
                                      <p:cBhvr>
                                        <p:cTn id="12" dur="5000" fill="hold"/>
                                        <p:tgtEl>
                                          <p:spTgt spid="14"/>
                                        </p:tgtEl>
                                        <p:attrNameLst>
                                          <p:attrName>ppt_h</p:attrName>
                                        </p:attrNameLst>
                                      </p:cBhvr>
                                      <p:tavLst>
                                        <p:tav tm="0">
                                          <p:val>
                                            <p:strVal val="#ppt_h"/>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16" grpId="0" animBg="1"/>
      <p:bldP spid="2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6186" y="240391"/>
            <a:ext cx="11236043" cy="584775"/>
          </a:xfrm>
          <a:prstGeom prst="rect">
            <a:avLst/>
          </a:prstGeom>
          <a:noFill/>
        </p:spPr>
        <p:txBody>
          <a:bodyPr wrap="square" rtlCol="0">
            <a:spAutoFit/>
          </a:bodyPr>
          <a:lstStyle/>
          <a:p>
            <a:r>
              <a:rPr lang="en-US" sz="3200" b="1" dirty="0"/>
              <a:t>We had complete information about medical testing probabilities</a:t>
            </a:r>
          </a:p>
        </p:txBody>
      </p:sp>
      <p:sp>
        <p:nvSpPr>
          <p:cNvPr id="3" name="TextBox 2"/>
          <p:cNvSpPr txBox="1"/>
          <p:nvPr/>
        </p:nvSpPr>
        <p:spPr>
          <a:xfrm>
            <a:off x="1343024" y="2583945"/>
            <a:ext cx="9686925" cy="954107"/>
          </a:xfrm>
          <a:prstGeom prst="rect">
            <a:avLst/>
          </a:prstGeom>
          <a:noFill/>
        </p:spPr>
        <p:txBody>
          <a:bodyPr wrap="square" rtlCol="0">
            <a:spAutoFit/>
          </a:bodyPr>
          <a:lstStyle/>
          <a:p>
            <a:r>
              <a:rPr lang="en-US" sz="2800" dirty="0"/>
              <a:t>In almost all practical scenarios, we will just have </a:t>
            </a:r>
            <a:r>
              <a:rPr lang="en-US" sz="2800" b="1" dirty="0"/>
              <a:t>data, </a:t>
            </a:r>
            <a:r>
              <a:rPr lang="en-US" sz="2800" b="1" i="1" dirty="0">
                <a:latin typeface="Times New Roman" panose="02020603050405020304" pitchFamily="18" charset="0"/>
                <a:cs typeface="Times New Roman" panose="02020603050405020304" pitchFamily="18" charset="0"/>
              </a:rPr>
              <a:t>y</a:t>
            </a:r>
            <a:r>
              <a:rPr lang="en-US" sz="2800" dirty="0"/>
              <a:t>, and then want to make inference about </a:t>
            </a:r>
            <a:r>
              <a:rPr lang="en-US" sz="2800" b="1" dirty="0"/>
              <a:t>parameters, </a:t>
            </a:r>
            <a:r>
              <a:rPr lang="el-GR" sz="2800" b="1" i="1" dirty="0">
                <a:latin typeface="Times New Roman" panose="02020603050405020304" pitchFamily="18" charset="0"/>
                <a:cs typeface="Times New Roman" panose="02020603050405020304" pitchFamily="18" charset="0"/>
              </a:rPr>
              <a:t>θ</a:t>
            </a:r>
            <a:r>
              <a:rPr lang="en-US" sz="2800" b="1" dirty="0"/>
              <a:t>.</a:t>
            </a:r>
            <a:r>
              <a:rPr lang="en-US" sz="2800" dirty="0"/>
              <a:t>  </a:t>
            </a:r>
          </a:p>
        </p:txBody>
      </p:sp>
    </p:spTree>
    <p:extLst>
      <p:ext uri="{BB962C8B-B14F-4D97-AF65-F5344CB8AC3E}">
        <p14:creationId xmlns:p14="http://schemas.microsoft.com/office/powerpoint/2010/main" val="11820032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5753" y="0"/>
            <a:ext cx="11210697" cy="1692771"/>
          </a:xfrm>
          <a:prstGeom prst="rect">
            <a:avLst/>
          </a:prstGeom>
          <a:noFill/>
        </p:spPr>
        <p:txBody>
          <a:bodyPr wrap="none" rtlCol="0">
            <a:spAutoFit/>
          </a:bodyPr>
          <a:lstStyle/>
          <a:p>
            <a:pPr algn="ctr"/>
            <a:r>
              <a:rPr lang="en-US" sz="4000" b="1" dirty="0"/>
              <a:t>JAGS PRIMER</a:t>
            </a:r>
          </a:p>
          <a:p>
            <a:pPr algn="ctr"/>
            <a:r>
              <a:rPr lang="en-US" sz="4000" b="1" dirty="0"/>
              <a:t>estimating parameters in logistic population growth</a:t>
            </a:r>
          </a:p>
          <a:p>
            <a:pPr algn="ctr"/>
            <a:r>
              <a:rPr lang="en-US" sz="2400" b="1" dirty="0"/>
              <a:t>From Hobbs and </a:t>
            </a:r>
            <a:r>
              <a:rPr lang="en-US" sz="2400" b="1" dirty="0" err="1"/>
              <a:t>Che-Castaldo’s</a:t>
            </a:r>
            <a:r>
              <a:rPr lang="en-US" sz="2400" b="1" dirty="0"/>
              <a:t> SESYNC course</a:t>
            </a:r>
          </a:p>
        </p:txBody>
      </p:sp>
      <p:pic>
        <p:nvPicPr>
          <p:cNvPr id="1026" name="Picture 2" descr="Line graph of per-capita growth rate dN/(N dt) versus population size N: a straight red line starting at r on the y-axis and declining with slope -r/K to zero at N = K." title="Line graph of per-capita growth rate dN/(N dt) versus population size N: a stra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64886" y="1935480"/>
            <a:ext cx="3855027" cy="279307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651382" y="4728556"/>
            <a:ext cx="10585847" cy="1384995"/>
          </a:xfrm>
          <a:prstGeom prst="rect">
            <a:avLst/>
          </a:prstGeom>
          <a:noFill/>
        </p:spPr>
        <p:txBody>
          <a:bodyPr wrap="none" rtlCol="0">
            <a:spAutoFit/>
          </a:bodyPr>
          <a:lstStyle/>
          <a:p>
            <a:pPr marL="514350" indent="-514350">
              <a:buFont typeface="+mj-lt"/>
              <a:buAutoNum type="arabicPeriod"/>
            </a:pPr>
            <a:r>
              <a:rPr lang="en-US" sz="2800" dirty="0"/>
              <a:t>Observations of per-capita growth rate paired with population size</a:t>
            </a:r>
          </a:p>
          <a:p>
            <a:pPr marL="514350" indent="-514350">
              <a:buFont typeface="+mj-lt"/>
              <a:buAutoNum type="arabicPeriod"/>
            </a:pPr>
            <a:r>
              <a:rPr lang="en-US" sz="2800" dirty="0"/>
              <a:t>Ah ha, our scientific model is a line! We know what to do with lines!</a:t>
            </a:r>
          </a:p>
          <a:p>
            <a:pPr marL="971550" lvl="1" indent="-514350">
              <a:buFont typeface="+mj-lt"/>
              <a:buAutoNum type="arabicPeriod"/>
            </a:pPr>
            <a:r>
              <a:rPr lang="en-US" sz="2800" dirty="0"/>
              <a:t>Let’s try it with our standard tools.</a:t>
            </a:r>
          </a:p>
        </p:txBody>
      </p:sp>
      <p:sp>
        <p:nvSpPr>
          <p:cNvPr id="1027" name="TextBox 1026"/>
          <p:cNvSpPr txBox="1"/>
          <p:nvPr/>
        </p:nvSpPr>
        <p:spPr>
          <a:xfrm>
            <a:off x="2205413" y="2201487"/>
            <a:ext cx="3657600" cy="1524000"/>
          </a:xfrm>
          <a:prstGeom prst="rect">
            <a:avLst/>
          </a:prstGeom>
          <a:noFill/>
        </p:spPr>
        <p:txBody>
          <a:bodyPr wrap="square" lIns="0" tIns="0" rIns="0" bIns="0" anchor="ctr">
            <a:spAutoFit/>
          </a:bodyPr>
          <a:lstStyle/>
          <a:p>
            <a:r>
              <a:rPr sz="2000" b="0">
                <a:latin typeface="Cambria"/>
              </a:rPr>
              <a:t>(1/N)(dN/dt) = r − (r/K) N</a:t>
            </a:r>
          </a:p>
        </p:txBody>
      </p:sp>
    </p:spTree>
    <p:extLst>
      <p:ext uri="{BB962C8B-B14F-4D97-AF65-F5344CB8AC3E}">
        <p14:creationId xmlns:p14="http://schemas.microsoft.com/office/powerpoint/2010/main" val="41000036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88102D8-A436-3482-485B-A31522CD55F1}"/>
              </a:ext>
            </a:extLst>
          </p:cNvPr>
          <p:cNvSpPr txBox="1"/>
          <p:nvPr/>
        </p:nvSpPr>
        <p:spPr>
          <a:xfrm>
            <a:off x="4991294" y="1145574"/>
            <a:ext cx="6554261" cy="461665"/>
          </a:xfrm>
          <a:prstGeom prst="rect">
            <a:avLst/>
          </a:prstGeom>
          <a:noFill/>
        </p:spPr>
        <p:txBody>
          <a:bodyPr wrap="square">
            <a:spAutoFit/>
          </a:bodyPr>
          <a:lstStyle/>
          <a:p>
            <a:r>
              <a:rPr lang="en-US" sz="2400"/>
              <a:t>reg=lm(GrowthRate~PopulationSize,data=Logistic)</a:t>
            </a:r>
            <a:endParaRPr lang="en-US" sz="2400" dirty="0"/>
          </a:p>
        </p:txBody>
      </p:sp>
      <p:sp>
        <p:nvSpPr>
          <p:cNvPr id="4" name="TextBox 3">
            <a:extLst>
              <a:ext uri="{FF2B5EF4-FFF2-40B4-BE49-F238E27FC236}">
                <a16:creationId xmlns:a16="http://schemas.microsoft.com/office/drawing/2014/main" id="{4824F75D-4D3C-4E86-0E44-F8B2030E994F}"/>
              </a:ext>
            </a:extLst>
          </p:cNvPr>
          <p:cNvSpPr txBox="1"/>
          <p:nvPr/>
        </p:nvSpPr>
        <p:spPr>
          <a:xfrm>
            <a:off x="2705649" y="0"/>
            <a:ext cx="6780702" cy="707886"/>
          </a:xfrm>
          <a:prstGeom prst="rect">
            <a:avLst/>
          </a:prstGeom>
          <a:noFill/>
        </p:spPr>
        <p:txBody>
          <a:bodyPr wrap="none" rtlCol="0">
            <a:spAutoFit/>
          </a:bodyPr>
          <a:lstStyle/>
          <a:p>
            <a:r>
              <a:rPr lang="en-US" sz="4000" b="1" dirty="0"/>
              <a:t>Good Ole Regression Approach</a:t>
            </a:r>
          </a:p>
        </p:txBody>
      </p:sp>
      <p:pic>
        <p:nvPicPr>
          <p:cNvPr id="6" name="Picture 5" descr="R lm() summary for GrowthRate ~ PopulationSize: intercept 0.2018, slope -1.647e-04 (both p &lt; 2e-16), residual SE 0.02789, R-squared 0.744." title="R lm() summary for GrowthRate ~ PopulationSize: intercept 0.2018, slope -1.647e-">
            <a:extLst>
              <a:ext uri="{FF2B5EF4-FFF2-40B4-BE49-F238E27FC236}">
                <a16:creationId xmlns:a16="http://schemas.microsoft.com/office/drawing/2014/main" id="{7E6B6710-CE42-4C13-7843-58F4936C2FFE}"/>
              </a:ext>
            </a:extLst>
          </p:cNvPr>
          <p:cNvPicPr>
            <a:picLocks noChangeAspect="1"/>
          </p:cNvPicPr>
          <p:nvPr/>
        </p:nvPicPr>
        <p:blipFill>
          <a:blip r:embed="rId2"/>
          <a:stretch>
            <a:fillRect/>
          </a:stretch>
        </p:blipFill>
        <p:spPr>
          <a:xfrm>
            <a:off x="334662" y="2506592"/>
            <a:ext cx="5299401" cy="3447361"/>
          </a:xfrm>
          <a:prstGeom prst="rect">
            <a:avLst/>
          </a:prstGeom>
        </p:spPr>
      </p:pic>
      <p:pic>
        <p:nvPicPr>
          <p:cNvPr id="7" name="Picture 6" descr="R console output: coef(reg) gives intercept 0.2018 and slope -0.0001647; derived rmax = 0.2018 and K = 1224.99." title="R console output: coef(reg) gives intercept 0.2018 and slope -0.0001647; derived">
            <a:extLst>
              <a:ext uri="{FF2B5EF4-FFF2-40B4-BE49-F238E27FC236}">
                <a16:creationId xmlns:a16="http://schemas.microsoft.com/office/drawing/2014/main" id="{A55D6910-9A18-6FA7-06D4-3410088FEA95}"/>
              </a:ext>
            </a:extLst>
          </p:cNvPr>
          <p:cNvPicPr>
            <a:picLocks noChangeAspect="1"/>
          </p:cNvPicPr>
          <p:nvPr/>
        </p:nvPicPr>
        <p:blipFill>
          <a:blip r:embed="rId3"/>
          <a:stretch>
            <a:fillRect/>
          </a:stretch>
        </p:blipFill>
        <p:spPr>
          <a:xfrm>
            <a:off x="6867560" y="2369239"/>
            <a:ext cx="3822700" cy="3136900"/>
          </a:xfrm>
          <a:prstGeom prst="rect">
            <a:avLst/>
          </a:prstGeom>
        </p:spPr>
      </p:pic>
      <p:sp>
        <p:nvSpPr>
          <p:cNvPr id="8" name="TextBox 7">
            <a:extLst>
              <a:ext uri="{FF2B5EF4-FFF2-40B4-BE49-F238E27FC236}">
                <a16:creationId xmlns:a16="http://schemas.microsoft.com/office/drawing/2014/main" id="{A64A0094-4A31-986C-E9DC-C7FBF0B07150}"/>
              </a:ext>
            </a:extLst>
          </p:cNvPr>
          <p:cNvSpPr txBox="1"/>
          <p:nvPr/>
        </p:nvSpPr>
        <p:spPr>
          <a:xfrm>
            <a:off x="2984362" y="6150114"/>
            <a:ext cx="8957196" cy="707886"/>
          </a:xfrm>
          <a:prstGeom prst="rect">
            <a:avLst/>
          </a:prstGeom>
          <a:noFill/>
        </p:spPr>
        <p:txBody>
          <a:bodyPr wrap="none" rtlCol="0">
            <a:spAutoFit/>
          </a:bodyPr>
          <a:lstStyle/>
          <a:p>
            <a:r>
              <a:rPr lang="en-US" sz="4000" dirty="0"/>
              <a:t>But what can we say about K, K/2 or MSY?</a:t>
            </a:r>
          </a:p>
        </p:txBody>
      </p:sp>
      <p:sp>
        <p:nvSpPr>
          <p:cNvPr id="15" name="TextBox 14"/>
          <p:cNvSpPr txBox="1"/>
          <p:nvPr/>
        </p:nvSpPr>
        <p:spPr>
          <a:xfrm>
            <a:off x="115356" y="845239"/>
            <a:ext cx="3657600" cy="1524000"/>
          </a:xfrm>
          <a:prstGeom prst="rect">
            <a:avLst/>
          </a:prstGeom>
          <a:noFill/>
        </p:spPr>
        <p:txBody>
          <a:bodyPr wrap="square" lIns="0" tIns="0" rIns="0" bIns="0" anchor="ctr">
            <a:spAutoFit/>
          </a:bodyPr>
          <a:lstStyle/>
          <a:p>
            <a:r>
              <a:rPr sz="2000" b="0">
                <a:latin typeface="Cambria"/>
              </a:rPr>
              <a:t>(1/N)(dN/dt) = r − (r/K) N</a:t>
            </a:r>
          </a:p>
        </p:txBody>
      </p:sp>
    </p:spTree>
    <p:extLst>
      <p:ext uri="{BB962C8B-B14F-4D97-AF65-F5344CB8AC3E}">
        <p14:creationId xmlns:p14="http://schemas.microsoft.com/office/powerpoint/2010/main" val="672460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5753" y="0"/>
            <a:ext cx="11210698" cy="1323439"/>
          </a:xfrm>
          <a:prstGeom prst="rect">
            <a:avLst/>
          </a:prstGeom>
          <a:noFill/>
        </p:spPr>
        <p:txBody>
          <a:bodyPr wrap="none" rtlCol="0">
            <a:spAutoFit/>
          </a:bodyPr>
          <a:lstStyle/>
          <a:p>
            <a:pPr algn="ctr"/>
            <a:r>
              <a:rPr lang="en-US" sz="4000" b="1" dirty="0"/>
              <a:t>JAGS PRIMER</a:t>
            </a:r>
          </a:p>
          <a:p>
            <a:pPr algn="ctr"/>
            <a:r>
              <a:rPr lang="en-US" sz="4000" b="1" dirty="0"/>
              <a:t>estimating parameters in logistic population growth</a:t>
            </a:r>
          </a:p>
        </p:txBody>
      </p:sp>
      <p:sp>
        <p:nvSpPr>
          <p:cNvPr id="7" name="TextBox 6"/>
          <p:cNvSpPr txBox="1"/>
          <p:nvPr/>
        </p:nvSpPr>
        <p:spPr>
          <a:xfrm>
            <a:off x="54125" y="5011188"/>
            <a:ext cx="12137875" cy="1815882"/>
          </a:xfrm>
          <a:prstGeom prst="rect">
            <a:avLst/>
          </a:prstGeom>
          <a:noFill/>
        </p:spPr>
        <p:txBody>
          <a:bodyPr wrap="none" rtlCol="0">
            <a:spAutoFit/>
          </a:bodyPr>
          <a:lstStyle/>
          <a:p>
            <a:pPr marL="514350" indent="-514350">
              <a:buFont typeface="+mj-lt"/>
              <a:buAutoNum type="arabicPeriod"/>
            </a:pPr>
            <a:r>
              <a:rPr lang="en-US" sz="2800" dirty="0"/>
              <a:t>Joint posterior distribution of parameters is proportional to likelihood*prior</a:t>
            </a:r>
          </a:p>
          <a:p>
            <a:pPr marL="514350" indent="-514350">
              <a:buFont typeface="+mj-lt"/>
              <a:buAutoNum type="arabicPeriod"/>
            </a:pPr>
            <a:r>
              <a:rPr lang="en-US" sz="2800" dirty="0"/>
              <a:t>We want positive continuous values for r and K. Bring on the gamma!</a:t>
            </a:r>
          </a:p>
          <a:p>
            <a:pPr marL="514350" indent="-514350">
              <a:buFont typeface="+mj-lt"/>
              <a:buAutoNum type="arabicPeriod"/>
            </a:pPr>
            <a:r>
              <a:rPr lang="en-US" sz="2800" dirty="0"/>
              <a:t>The gamma is the conjugate prior for the precision term in Normal distribution</a:t>
            </a:r>
          </a:p>
          <a:p>
            <a:pPr marL="514350" indent="-514350">
              <a:buFont typeface="+mj-lt"/>
              <a:buAutoNum type="arabicPeriod"/>
            </a:pPr>
            <a:r>
              <a:rPr lang="en-US" sz="2800" dirty="0"/>
              <a:t>But why gamma(0.001, 0.001)</a:t>
            </a:r>
          </a:p>
        </p:txBody>
      </p:sp>
      <p:sp>
        <p:nvSpPr>
          <p:cNvPr id="8" name="TextBox 7"/>
          <p:cNvSpPr txBox="1"/>
          <p:nvPr/>
        </p:nvSpPr>
        <p:spPr>
          <a:xfrm>
            <a:off x="417979" y="2059318"/>
            <a:ext cx="11586246" cy="2215991"/>
          </a:xfrm>
          <a:prstGeom prst="rect">
            <a:avLst/>
          </a:prstGeom>
          <a:noFill/>
        </p:spPr>
        <p:txBody>
          <a:bodyPr wrap="square" lIns="0" tIns="0" rIns="0" bIns="0" anchor="ctr">
            <a:spAutoFit/>
          </a:bodyPr>
          <a:lstStyle/>
          <a:p>
            <a:r>
              <a:rPr sz="2400" b="0" dirty="0" err="1">
                <a:latin typeface="Cambria"/>
              </a:rPr>
              <a:t>μ</a:t>
            </a:r>
            <a:r>
              <a:rPr sz="2400" b="0" baseline="-25000" dirty="0" err="1">
                <a:latin typeface="Cambria"/>
              </a:rPr>
              <a:t>i</a:t>
            </a:r>
            <a:r>
              <a:rPr sz="2400" b="0" dirty="0">
                <a:latin typeface="Cambria"/>
              </a:rPr>
              <a:t> = r − r x</a:t>
            </a:r>
            <a:r>
              <a:rPr sz="2400" b="0" baseline="-25000" dirty="0">
                <a:latin typeface="Cambria"/>
              </a:rPr>
              <a:t>i</a:t>
            </a:r>
            <a:r>
              <a:rPr sz="2400" b="0" dirty="0">
                <a:latin typeface="Cambria"/>
              </a:rPr>
              <a:t> / K</a:t>
            </a:r>
            <a:r>
              <a:rPr lang="en-US" sz="2400" dirty="0">
                <a:latin typeface="Cambria"/>
              </a:rPr>
              <a:t>                        					</a:t>
            </a:r>
          </a:p>
          <a:p>
            <a:endParaRPr sz="2400" b="0" dirty="0">
              <a:latin typeface="Cambria"/>
            </a:endParaRPr>
          </a:p>
          <a:p>
            <a:r>
              <a:rPr sz="2400" b="0" dirty="0">
                <a:latin typeface="Cambria"/>
              </a:rPr>
              <a:t>[r, K, </a:t>
            </a:r>
            <a:r>
              <a:rPr sz="2400" b="0" dirty="0" err="1">
                <a:latin typeface="Cambria"/>
              </a:rPr>
              <a:t>τ</a:t>
            </a:r>
            <a:r>
              <a:rPr sz="2400" b="0" dirty="0">
                <a:latin typeface="Cambria"/>
              </a:rPr>
              <a:t> | y] ∝ ∏</a:t>
            </a:r>
            <a:r>
              <a:rPr sz="2400" b="0" baseline="-25000" dirty="0" err="1">
                <a:latin typeface="Cambria"/>
              </a:rPr>
              <a:t>i</a:t>
            </a:r>
            <a:r>
              <a:rPr sz="2400" b="0" baseline="-25000" dirty="0">
                <a:latin typeface="Cambria"/>
              </a:rPr>
              <a:t>=1</a:t>
            </a:r>
            <a:r>
              <a:rPr sz="2400" b="0" baseline="30000" dirty="0">
                <a:latin typeface="Cambria"/>
              </a:rPr>
              <a:t>n</a:t>
            </a:r>
            <a:r>
              <a:rPr sz="2400" b="0" dirty="0">
                <a:latin typeface="Cambria"/>
              </a:rPr>
              <a:t> [</a:t>
            </a:r>
            <a:r>
              <a:rPr sz="2400" b="0" dirty="0" err="1">
                <a:latin typeface="Cambria"/>
              </a:rPr>
              <a:t>y</a:t>
            </a:r>
            <a:r>
              <a:rPr sz="2400" b="0" baseline="-25000" dirty="0" err="1">
                <a:latin typeface="Cambria"/>
              </a:rPr>
              <a:t>i</a:t>
            </a:r>
            <a:r>
              <a:rPr sz="2400" b="0" dirty="0">
                <a:latin typeface="Cambria"/>
              </a:rPr>
              <a:t> | </a:t>
            </a:r>
            <a:r>
              <a:rPr sz="2400" b="0" dirty="0" err="1">
                <a:latin typeface="Cambria"/>
              </a:rPr>
              <a:t>μ</a:t>
            </a:r>
            <a:r>
              <a:rPr sz="2400" b="0" baseline="-25000" dirty="0" err="1">
                <a:latin typeface="Cambria"/>
              </a:rPr>
              <a:t>i</a:t>
            </a:r>
            <a:r>
              <a:rPr sz="2400" b="0" dirty="0">
                <a:latin typeface="Cambria"/>
              </a:rPr>
              <a:t>, </a:t>
            </a:r>
            <a:r>
              <a:rPr sz="2400" b="0" dirty="0" err="1">
                <a:latin typeface="Cambria"/>
              </a:rPr>
              <a:t>τ</a:t>
            </a:r>
            <a:r>
              <a:rPr sz="2400" b="0" dirty="0">
                <a:latin typeface="Cambria"/>
              </a:rPr>
              <a:t>] [r] [K] [</a:t>
            </a:r>
            <a:r>
              <a:rPr sz="2400" b="0" dirty="0" err="1">
                <a:latin typeface="Cambria"/>
              </a:rPr>
              <a:t>τ</a:t>
            </a:r>
            <a:r>
              <a:rPr sz="2400" b="0" dirty="0">
                <a:latin typeface="Cambria"/>
              </a:rPr>
              <a:t>]</a:t>
            </a:r>
            <a:r>
              <a:rPr lang="en-US" sz="2400" i="1" dirty="0">
                <a:latin typeface="Cambria"/>
              </a:rPr>
              <a:t> 			</a:t>
            </a:r>
          </a:p>
          <a:p>
            <a:endParaRPr sz="2400" b="0" dirty="0">
              <a:latin typeface="Cambria"/>
            </a:endParaRPr>
          </a:p>
          <a:p>
            <a:r>
              <a:rPr sz="2400" b="0" dirty="0">
                <a:latin typeface="Cambria"/>
              </a:rPr>
              <a:t>[r, K, </a:t>
            </a:r>
            <a:r>
              <a:rPr sz="2400" b="0" dirty="0" err="1">
                <a:latin typeface="Cambria"/>
              </a:rPr>
              <a:t>τ</a:t>
            </a:r>
            <a:r>
              <a:rPr sz="2400" b="0" dirty="0">
                <a:latin typeface="Cambria"/>
              </a:rPr>
              <a:t> | y] ∝ ∏</a:t>
            </a:r>
            <a:r>
              <a:rPr sz="2400" b="0" baseline="-25000" dirty="0" err="1">
                <a:latin typeface="Cambria"/>
              </a:rPr>
              <a:t>i</a:t>
            </a:r>
            <a:r>
              <a:rPr sz="2400" b="0" baseline="-25000" dirty="0">
                <a:latin typeface="Cambria"/>
              </a:rPr>
              <a:t>=1</a:t>
            </a:r>
            <a:r>
              <a:rPr sz="2400" b="0" baseline="30000" dirty="0">
                <a:latin typeface="Cambria"/>
              </a:rPr>
              <a:t>n</a:t>
            </a:r>
            <a:r>
              <a:rPr sz="2400" b="0" dirty="0">
                <a:latin typeface="Cambria"/>
              </a:rPr>
              <a:t> normal(</a:t>
            </a:r>
            <a:r>
              <a:rPr sz="2400" b="0" dirty="0" err="1">
                <a:latin typeface="Cambria"/>
              </a:rPr>
              <a:t>y</a:t>
            </a:r>
            <a:r>
              <a:rPr sz="2400" b="0" baseline="-25000" dirty="0" err="1">
                <a:latin typeface="Cambria"/>
              </a:rPr>
              <a:t>i</a:t>
            </a:r>
            <a:r>
              <a:rPr sz="2400" b="0" dirty="0">
                <a:latin typeface="Cambria"/>
              </a:rPr>
              <a:t> | </a:t>
            </a:r>
            <a:r>
              <a:rPr sz="2400" b="0" dirty="0" err="1">
                <a:latin typeface="Cambria"/>
              </a:rPr>
              <a:t>μ</a:t>
            </a:r>
            <a:r>
              <a:rPr sz="2400" b="0" baseline="-25000" dirty="0" err="1">
                <a:latin typeface="Cambria"/>
              </a:rPr>
              <a:t>i</a:t>
            </a:r>
            <a:r>
              <a:rPr sz="2400" b="0" dirty="0">
                <a:latin typeface="Cambria"/>
              </a:rPr>
              <a:t>, </a:t>
            </a:r>
            <a:r>
              <a:rPr sz="2400" b="0" dirty="0" err="1">
                <a:latin typeface="Cambria"/>
              </a:rPr>
              <a:t>τ</a:t>
            </a:r>
            <a:r>
              <a:rPr sz="2400" b="0" dirty="0">
                <a:latin typeface="Cambria"/>
              </a:rPr>
              <a:t>) · gamma(K | .001, .001) · gamma(</a:t>
            </a:r>
            <a:r>
              <a:rPr sz="2400" b="0" dirty="0" err="1">
                <a:latin typeface="Cambria"/>
              </a:rPr>
              <a:t>τ</a:t>
            </a:r>
            <a:r>
              <a:rPr sz="2400" b="0" dirty="0">
                <a:latin typeface="Cambria"/>
              </a:rPr>
              <a:t> | .001, .001) · gamma(r | .001, .001)</a:t>
            </a:r>
          </a:p>
        </p:txBody>
      </p:sp>
    </p:spTree>
    <p:extLst>
      <p:ext uri="{BB962C8B-B14F-4D97-AF65-F5344CB8AC3E}">
        <p14:creationId xmlns:p14="http://schemas.microsoft.com/office/powerpoint/2010/main" val="1519016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yesian network / DAG for the logistic model: x_i points (dashed) to y_i, with parameters r, K and tau pointing into y_i; the joint factors as [y|r,K,tau][r][K][tau], with rules for reading a DAG." title="Bayesian network / DAG for the logistic model: x_i points (dashed) to y_i, with "/>
          <p:cNvPicPr>
            <a:picLocks noChangeAspect="1"/>
          </p:cNvPicPr>
          <p:nvPr/>
        </p:nvPicPr>
        <p:blipFill>
          <a:blip r:embed="rId2"/>
          <a:stretch>
            <a:fillRect/>
          </a:stretch>
        </p:blipFill>
        <p:spPr>
          <a:xfrm>
            <a:off x="674473" y="0"/>
            <a:ext cx="10843054" cy="6858000"/>
          </a:xfrm>
          <a:prstGeom prst="rect">
            <a:avLst/>
          </a:prstGeom>
        </p:spPr>
      </p:pic>
      <p:sp>
        <p:nvSpPr>
          <p:cNvPr id="2" name="TextBox 1"/>
          <p:cNvSpPr txBox="1"/>
          <p:nvPr/>
        </p:nvSpPr>
        <p:spPr>
          <a:xfrm>
            <a:off x="7828818" y="-66500"/>
            <a:ext cx="4363182" cy="1077218"/>
          </a:xfrm>
          <a:prstGeom prst="rect">
            <a:avLst/>
          </a:prstGeom>
          <a:noFill/>
        </p:spPr>
        <p:txBody>
          <a:bodyPr wrap="none" rtlCol="0">
            <a:spAutoFit/>
          </a:bodyPr>
          <a:lstStyle/>
          <a:p>
            <a:r>
              <a:rPr lang="en-US" sz="3200" b="1" dirty="0"/>
              <a:t>“Bayesian Network” or </a:t>
            </a:r>
          </a:p>
          <a:p>
            <a:r>
              <a:rPr lang="en-US" sz="3200" b="1" dirty="0"/>
              <a:t>”Directed Acyclic Graph”</a:t>
            </a:r>
          </a:p>
        </p:txBody>
      </p:sp>
    </p:spTree>
    <p:extLst>
      <p:ext uri="{BB962C8B-B14F-4D97-AF65-F5344CB8AC3E}">
        <p14:creationId xmlns:p14="http://schemas.microsoft.com/office/powerpoint/2010/main" val="13484689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5753" y="0"/>
            <a:ext cx="11210698" cy="1323439"/>
          </a:xfrm>
          <a:prstGeom prst="rect">
            <a:avLst/>
          </a:prstGeom>
          <a:noFill/>
        </p:spPr>
        <p:txBody>
          <a:bodyPr wrap="none" rtlCol="0">
            <a:spAutoFit/>
          </a:bodyPr>
          <a:lstStyle/>
          <a:p>
            <a:pPr algn="ctr"/>
            <a:r>
              <a:rPr lang="en-US" sz="4000" b="1" dirty="0"/>
              <a:t>JAGS PRIMER</a:t>
            </a:r>
          </a:p>
          <a:p>
            <a:pPr algn="ctr"/>
            <a:r>
              <a:rPr lang="en-US" sz="4000" b="1" dirty="0"/>
              <a:t>estimating parameters in logistic population growth</a:t>
            </a:r>
          </a:p>
        </p:txBody>
      </p:sp>
      <p:pic>
        <p:nvPicPr>
          <p:cNvPr id="12" name="Picture 11" descr="Equations: mu_i = r - r x_i / K and tau = 1/sigma^2, with the joint posterior proportional to product of normal likelihoods times uniform priors K~U(0,4000), sigma~U(0,5), r~U(0,2)." title="Equations: mu_i = r - r x_i / K and tau = 1/sigma^2, with the joint posterior pr"/>
          <p:cNvPicPr>
            <a:picLocks noChangeAspect="1"/>
          </p:cNvPicPr>
          <p:nvPr/>
        </p:nvPicPr>
        <p:blipFill>
          <a:blip r:embed="rId2"/>
          <a:stretch>
            <a:fillRect/>
          </a:stretch>
        </p:blipFill>
        <p:spPr>
          <a:xfrm>
            <a:off x="4128655" y="1403866"/>
            <a:ext cx="8113222" cy="3974452"/>
          </a:xfrm>
          <a:prstGeom prst="rect">
            <a:avLst/>
          </a:prstGeom>
        </p:spPr>
      </p:pic>
      <p:sp>
        <p:nvSpPr>
          <p:cNvPr id="7" name="TextBox 6"/>
          <p:cNvSpPr txBox="1"/>
          <p:nvPr/>
        </p:nvSpPr>
        <p:spPr>
          <a:xfrm>
            <a:off x="66502" y="5458745"/>
            <a:ext cx="12192000" cy="1569660"/>
          </a:xfrm>
          <a:prstGeom prst="rect">
            <a:avLst/>
          </a:prstGeom>
          <a:noFill/>
        </p:spPr>
        <p:txBody>
          <a:bodyPr wrap="square" rtlCol="0">
            <a:spAutoFit/>
          </a:bodyPr>
          <a:lstStyle/>
          <a:p>
            <a:r>
              <a:rPr lang="en-US" sz="2400" dirty="0"/>
              <a:t>JAGS parses this code to set up MCMC sampling, including proposal distribution, tuning parameters, and returns MCMC chain for each parameter so we can approximate posterior distributions and find associated statistics (e.g., means, medians, standard deviations, quantiles). </a:t>
            </a:r>
          </a:p>
          <a:p>
            <a:endParaRPr lang="en-US" sz="2400" dirty="0"/>
          </a:p>
        </p:txBody>
      </p:sp>
      <p:pic>
        <p:nvPicPr>
          <p:cNvPr id="2" name="Picture 1" descr="Numbered list of the three parts of a JAGS model: 1. code for priors, 2. code for the deterministic model, 3. code for the likelihood(s)." title="Numbered list of the three parts of a JAGS model: 1. code for priors, 2. code fo"/>
          <p:cNvPicPr>
            <a:picLocks noChangeAspect="1"/>
          </p:cNvPicPr>
          <p:nvPr/>
        </p:nvPicPr>
        <p:blipFill>
          <a:blip r:embed="rId3"/>
          <a:stretch>
            <a:fillRect/>
          </a:stretch>
        </p:blipFill>
        <p:spPr>
          <a:xfrm>
            <a:off x="165486" y="2535785"/>
            <a:ext cx="4140506" cy="1779691"/>
          </a:xfrm>
          <a:prstGeom prst="rect">
            <a:avLst/>
          </a:prstGeom>
        </p:spPr>
      </p:pic>
      <p:sp>
        <p:nvSpPr>
          <p:cNvPr id="4" name="TextBox 3"/>
          <p:cNvSpPr txBox="1"/>
          <p:nvPr/>
        </p:nvSpPr>
        <p:spPr>
          <a:xfrm>
            <a:off x="165486" y="2126240"/>
            <a:ext cx="2985369" cy="400110"/>
          </a:xfrm>
          <a:prstGeom prst="rect">
            <a:avLst/>
          </a:prstGeom>
          <a:noFill/>
        </p:spPr>
        <p:txBody>
          <a:bodyPr wrap="none" rtlCol="0">
            <a:spAutoFit/>
          </a:bodyPr>
          <a:lstStyle/>
          <a:p>
            <a:r>
              <a:rPr lang="en-US" sz="2000" dirty="0"/>
              <a:t>In general, </a:t>
            </a:r>
            <a:r>
              <a:rPr lang="en-US" sz="2000"/>
              <a:t>we always need</a:t>
            </a:r>
          </a:p>
        </p:txBody>
      </p:sp>
      <p:sp>
        <p:nvSpPr>
          <p:cNvPr id="18" name="TextBox 17"/>
          <p:cNvSpPr txBox="1"/>
          <p:nvPr/>
        </p:nvSpPr>
        <p:spPr>
          <a:xfrm>
            <a:off x="8307787" y="3734238"/>
            <a:ext cx="3934090" cy="369332"/>
          </a:xfrm>
          <a:prstGeom prst="rect">
            <a:avLst/>
          </a:prstGeom>
          <a:noFill/>
        </p:spPr>
        <p:txBody>
          <a:bodyPr wrap="none" rtlCol="0">
            <a:spAutoFit/>
          </a:bodyPr>
          <a:lstStyle/>
          <a:p>
            <a:r>
              <a:rPr lang="en-US"/>
              <a:t>#Use “for loop” to loop over all the data</a:t>
            </a:r>
          </a:p>
        </p:txBody>
      </p:sp>
      <p:sp>
        <p:nvSpPr>
          <p:cNvPr id="19" name="TextBox 18"/>
          <p:cNvSpPr txBox="1"/>
          <p:nvPr/>
        </p:nvSpPr>
        <p:spPr>
          <a:xfrm>
            <a:off x="8724070" y="1338304"/>
            <a:ext cx="3684061" cy="923330"/>
          </a:xfrm>
          <a:prstGeom prst="rect">
            <a:avLst/>
          </a:prstGeom>
          <a:noFill/>
        </p:spPr>
        <p:txBody>
          <a:bodyPr wrap="square" rtlCol="0">
            <a:spAutoFit/>
          </a:bodyPr>
          <a:lstStyle/>
          <a:p>
            <a:r>
              <a:rPr lang="en-US" dirty="0"/>
              <a:t>Normal distribution in JAGS is parameterized with precision, not variance or standard deviation</a:t>
            </a:r>
          </a:p>
        </p:txBody>
      </p:sp>
      <p:cxnSp>
        <p:nvCxnSpPr>
          <p:cNvPr id="20" name="Straight Arrow Connector 19"/>
          <p:cNvCxnSpPr/>
          <p:nvPr/>
        </p:nvCxnSpPr>
        <p:spPr>
          <a:xfrm flipH="1">
            <a:off x="8307787" y="2271039"/>
            <a:ext cx="2281069" cy="407575"/>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31196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163287" y="-119020"/>
            <a:ext cx="4020909" cy="707886"/>
          </a:xfrm>
          <a:prstGeom prst="rect">
            <a:avLst/>
          </a:prstGeom>
          <a:noFill/>
        </p:spPr>
        <p:txBody>
          <a:bodyPr wrap="none" rtlCol="0">
            <a:spAutoFit/>
          </a:bodyPr>
          <a:lstStyle/>
          <a:p>
            <a:pPr algn="ctr"/>
            <a:r>
              <a:rPr lang="en-US" sz="4000" b="1" dirty="0"/>
              <a:t>Some other priors</a:t>
            </a:r>
          </a:p>
        </p:txBody>
      </p:sp>
      <p:sp>
        <p:nvSpPr>
          <p:cNvPr id="4" name="Rectangle 3"/>
          <p:cNvSpPr/>
          <p:nvPr/>
        </p:nvSpPr>
        <p:spPr>
          <a:xfrm>
            <a:off x="4333875" y="2374480"/>
            <a:ext cx="9439275" cy="4801314"/>
          </a:xfrm>
          <a:prstGeom prst="rect">
            <a:avLst/>
          </a:prstGeom>
        </p:spPr>
        <p:txBody>
          <a:bodyPr wrap="square">
            <a:spAutoFit/>
          </a:bodyPr>
          <a:lstStyle/>
          <a:p>
            <a:r>
              <a:rPr lang="mr-IN" dirty="0" err="1"/>
              <a:t>sink</a:t>
            </a:r>
            <a:r>
              <a:rPr lang="mr-IN" dirty="0"/>
              <a:t>(</a:t>
            </a:r>
            <a:r>
              <a:rPr lang="mr-IN" dirty="0">
                <a:solidFill>
                  <a:srgbClr val="DD1144"/>
                </a:solidFill>
              </a:rPr>
              <a:t>"</a:t>
            </a:r>
            <a:r>
              <a:rPr lang="mr-IN" dirty="0" err="1">
                <a:solidFill>
                  <a:srgbClr val="DD1144"/>
                </a:solidFill>
              </a:rPr>
              <a:t>LogisticJAGS.R</a:t>
            </a:r>
            <a:r>
              <a:rPr lang="mr-IN" dirty="0">
                <a:solidFill>
                  <a:srgbClr val="DD1144"/>
                </a:solidFill>
              </a:rPr>
              <a:t>"</a:t>
            </a:r>
            <a:r>
              <a:rPr lang="mr-IN" dirty="0"/>
              <a:t>) </a:t>
            </a:r>
            <a:endParaRPr lang="en-US" dirty="0"/>
          </a:p>
          <a:p>
            <a:r>
              <a:rPr lang="mr-IN" dirty="0" err="1"/>
              <a:t>cat</a:t>
            </a:r>
            <a:r>
              <a:rPr lang="mr-IN" dirty="0"/>
              <a:t>(</a:t>
            </a:r>
            <a:r>
              <a:rPr lang="mr-IN" dirty="0">
                <a:solidFill>
                  <a:srgbClr val="DD1144"/>
                </a:solidFill>
              </a:rPr>
              <a:t>" </a:t>
            </a:r>
            <a:endParaRPr lang="en-US" dirty="0">
              <a:solidFill>
                <a:srgbClr val="DD1144"/>
              </a:solidFill>
            </a:endParaRPr>
          </a:p>
          <a:p>
            <a:r>
              <a:rPr lang="mr-IN" dirty="0" err="1">
                <a:solidFill>
                  <a:srgbClr val="DD1144"/>
                </a:solidFill>
              </a:rPr>
              <a:t>model</a:t>
            </a:r>
            <a:r>
              <a:rPr lang="mr-IN" dirty="0">
                <a:solidFill>
                  <a:srgbClr val="DD1144"/>
                </a:solidFill>
              </a:rPr>
              <a:t> { </a:t>
            </a:r>
            <a:endParaRPr lang="en-US" dirty="0">
              <a:solidFill>
                <a:srgbClr val="DD1144"/>
              </a:solidFill>
            </a:endParaRPr>
          </a:p>
          <a:p>
            <a:r>
              <a:rPr lang="mr-IN" dirty="0">
                <a:solidFill>
                  <a:srgbClr val="DD1144"/>
                </a:solidFill>
              </a:rPr>
              <a:t># </a:t>
            </a:r>
            <a:r>
              <a:rPr lang="mr-IN" dirty="0" err="1">
                <a:solidFill>
                  <a:srgbClr val="DD1144"/>
                </a:solidFill>
              </a:rPr>
              <a:t>priors</a:t>
            </a:r>
            <a:r>
              <a:rPr lang="mr-IN" dirty="0">
                <a:solidFill>
                  <a:srgbClr val="DD1144"/>
                </a:solidFill>
              </a:rPr>
              <a:t> </a:t>
            </a:r>
            <a:endParaRPr lang="en-US" dirty="0">
              <a:solidFill>
                <a:srgbClr val="DD1144"/>
              </a:solidFill>
            </a:endParaRPr>
          </a:p>
          <a:p>
            <a:pPr lvl="1"/>
            <a:r>
              <a:rPr lang="mr-IN" dirty="0" err="1">
                <a:solidFill>
                  <a:srgbClr val="DD1144"/>
                </a:solidFill>
              </a:rPr>
              <a:t>K</a:t>
            </a:r>
            <a:r>
              <a:rPr lang="mr-IN" dirty="0">
                <a:solidFill>
                  <a:srgbClr val="DD1144"/>
                </a:solidFill>
              </a:rPr>
              <a:t> ~ </a:t>
            </a:r>
            <a:r>
              <a:rPr lang="mr-IN" dirty="0" err="1">
                <a:solidFill>
                  <a:srgbClr val="DD1144"/>
                </a:solidFill>
              </a:rPr>
              <a:t>dunif</a:t>
            </a:r>
            <a:r>
              <a:rPr lang="mr-IN" dirty="0">
                <a:solidFill>
                  <a:srgbClr val="DD1144"/>
                </a:solidFill>
              </a:rPr>
              <a:t>(0, 4000) </a:t>
            </a:r>
            <a:endParaRPr lang="en-US" dirty="0">
              <a:solidFill>
                <a:srgbClr val="DD1144"/>
              </a:solidFill>
            </a:endParaRPr>
          </a:p>
          <a:p>
            <a:pPr lvl="1"/>
            <a:r>
              <a:rPr lang="mr-IN" dirty="0" err="1">
                <a:solidFill>
                  <a:srgbClr val="DD1144"/>
                </a:solidFill>
              </a:rPr>
              <a:t>r</a:t>
            </a:r>
            <a:r>
              <a:rPr lang="mr-IN" dirty="0">
                <a:solidFill>
                  <a:srgbClr val="DD1144"/>
                </a:solidFill>
              </a:rPr>
              <a:t> ~ </a:t>
            </a:r>
            <a:r>
              <a:rPr lang="mr-IN" dirty="0" err="1">
                <a:solidFill>
                  <a:srgbClr val="DD1144"/>
                </a:solidFill>
              </a:rPr>
              <a:t>dunif</a:t>
            </a:r>
            <a:r>
              <a:rPr lang="mr-IN" dirty="0">
                <a:solidFill>
                  <a:srgbClr val="DD1144"/>
                </a:solidFill>
              </a:rPr>
              <a:t> (0, 2) </a:t>
            </a:r>
            <a:endParaRPr lang="en-US" dirty="0">
              <a:solidFill>
                <a:srgbClr val="DD1144"/>
              </a:solidFill>
            </a:endParaRPr>
          </a:p>
          <a:p>
            <a:pPr lvl="1"/>
            <a:r>
              <a:rPr lang="mr-IN" dirty="0" err="1">
                <a:solidFill>
                  <a:srgbClr val="DD1144"/>
                </a:solidFill>
              </a:rPr>
              <a:t>sigma</a:t>
            </a:r>
            <a:r>
              <a:rPr lang="mr-IN" dirty="0">
                <a:solidFill>
                  <a:srgbClr val="DD1144"/>
                </a:solidFill>
              </a:rPr>
              <a:t> ~ </a:t>
            </a:r>
            <a:r>
              <a:rPr lang="mr-IN" dirty="0" err="1">
                <a:solidFill>
                  <a:srgbClr val="DD1144"/>
                </a:solidFill>
              </a:rPr>
              <a:t>dunif</a:t>
            </a:r>
            <a:r>
              <a:rPr lang="mr-IN" dirty="0">
                <a:solidFill>
                  <a:srgbClr val="DD1144"/>
                </a:solidFill>
              </a:rPr>
              <a:t>(0, 50) </a:t>
            </a:r>
            <a:endParaRPr lang="en-US" dirty="0">
              <a:solidFill>
                <a:srgbClr val="DD1144"/>
              </a:solidFill>
            </a:endParaRPr>
          </a:p>
          <a:p>
            <a:pPr lvl="1"/>
            <a:r>
              <a:rPr lang="mr-IN" dirty="0" err="1">
                <a:solidFill>
                  <a:srgbClr val="DD1144"/>
                </a:solidFill>
              </a:rPr>
              <a:t>tau</a:t>
            </a:r>
            <a:r>
              <a:rPr lang="mr-IN" dirty="0">
                <a:solidFill>
                  <a:srgbClr val="DD1144"/>
                </a:solidFill>
              </a:rPr>
              <a:t> &lt;- 1/sigma^2</a:t>
            </a:r>
            <a:endParaRPr lang="en-US" dirty="0">
              <a:solidFill>
                <a:srgbClr val="DD1144"/>
              </a:solidFill>
            </a:endParaRPr>
          </a:p>
          <a:p>
            <a:r>
              <a:rPr lang="mr-IN" dirty="0">
                <a:solidFill>
                  <a:srgbClr val="DD1144"/>
                </a:solidFill>
              </a:rPr>
              <a:t> </a:t>
            </a:r>
            <a:endParaRPr lang="en-US" dirty="0">
              <a:solidFill>
                <a:srgbClr val="DD1144"/>
              </a:solidFill>
            </a:endParaRPr>
          </a:p>
          <a:p>
            <a:r>
              <a:rPr lang="mr-IN" dirty="0">
                <a:solidFill>
                  <a:srgbClr val="DD1144"/>
                </a:solidFill>
              </a:rPr>
              <a:t># </a:t>
            </a:r>
            <a:r>
              <a:rPr lang="mr-IN" dirty="0" err="1">
                <a:solidFill>
                  <a:srgbClr val="DD1144"/>
                </a:solidFill>
              </a:rPr>
              <a:t>likelihood</a:t>
            </a:r>
            <a:r>
              <a:rPr lang="mr-IN" dirty="0">
                <a:solidFill>
                  <a:srgbClr val="DD1144"/>
                </a:solidFill>
              </a:rPr>
              <a:t> </a:t>
            </a:r>
            <a:endParaRPr lang="en-US" dirty="0">
              <a:solidFill>
                <a:srgbClr val="DD1144"/>
              </a:solidFill>
            </a:endParaRPr>
          </a:p>
          <a:p>
            <a:r>
              <a:rPr lang="en-US" dirty="0">
                <a:solidFill>
                  <a:srgbClr val="DD1144"/>
                </a:solidFill>
              </a:rPr>
              <a:t>	</a:t>
            </a:r>
            <a:r>
              <a:rPr lang="mr-IN" dirty="0" err="1">
                <a:solidFill>
                  <a:srgbClr val="DD1144"/>
                </a:solidFill>
              </a:rPr>
              <a:t>for</a:t>
            </a:r>
            <a:r>
              <a:rPr lang="mr-IN" dirty="0">
                <a:solidFill>
                  <a:srgbClr val="DD1144"/>
                </a:solidFill>
              </a:rPr>
              <a:t>(</a:t>
            </a:r>
            <a:r>
              <a:rPr lang="mr-IN" dirty="0" err="1">
                <a:solidFill>
                  <a:srgbClr val="DD1144"/>
                </a:solidFill>
              </a:rPr>
              <a:t>i</a:t>
            </a:r>
            <a:r>
              <a:rPr lang="mr-IN" dirty="0">
                <a:solidFill>
                  <a:srgbClr val="DD1144"/>
                </a:solidFill>
              </a:rPr>
              <a:t> </a:t>
            </a:r>
            <a:r>
              <a:rPr lang="mr-IN" dirty="0" err="1">
                <a:solidFill>
                  <a:srgbClr val="DD1144"/>
                </a:solidFill>
              </a:rPr>
              <a:t>in</a:t>
            </a:r>
            <a:r>
              <a:rPr lang="mr-IN" dirty="0">
                <a:solidFill>
                  <a:srgbClr val="DD1144"/>
                </a:solidFill>
              </a:rPr>
              <a:t> 1:n) { </a:t>
            </a:r>
            <a:endParaRPr lang="en-US" dirty="0">
              <a:solidFill>
                <a:srgbClr val="DD1144"/>
              </a:solidFill>
            </a:endParaRPr>
          </a:p>
          <a:p>
            <a:r>
              <a:rPr lang="en-US" dirty="0">
                <a:solidFill>
                  <a:srgbClr val="DD1144"/>
                </a:solidFill>
              </a:rPr>
              <a:t>		</a:t>
            </a:r>
            <a:r>
              <a:rPr lang="mr-IN" dirty="0" err="1">
                <a:solidFill>
                  <a:srgbClr val="DD1144"/>
                </a:solidFill>
              </a:rPr>
              <a:t>mu</a:t>
            </a:r>
            <a:r>
              <a:rPr lang="mr-IN" dirty="0">
                <a:solidFill>
                  <a:srgbClr val="DD1144"/>
                </a:solidFill>
              </a:rPr>
              <a:t>[</a:t>
            </a:r>
            <a:r>
              <a:rPr lang="mr-IN" dirty="0" err="1">
                <a:solidFill>
                  <a:srgbClr val="DD1144"/>
                </a:solidFill>
              </a:rPr>
              <a:t>i</a:t>
            </a:r>
            <a:r>
              <a:rPr lang="mr-IN" dirty="0">
                <a:solidFill>
                  <a:srgbClr val="DD1144"/>
                </a:solidFill>
              </a:rPr>
              <a:t>] &lt;- </a:t>
            </a:r>
            <a:r>
              <a:rPr lang="mr-IN" dirty="0" err="1">
                <a:solidFill>
                  <a:srgbClr val="DD1144"/>
                </a:solidFill>
              </a:rPr>
              <a:t>r</a:t>
            </a:r>
            <a:r>
              <a:rPr lang="mr-IN" dirty="0">
                <a:solidFill>
                  <a:srgbClr val="DD1144"/>
                </a:solidFill>
              </a:rPr>
              <a:t> - </a:t>
            </a:r>
            <a:r>
              <a:rPr lang="mr-IN" dirty="0" err="1">
                <a:solidFill>
                  <a:srgbClr val="DD1144"/>
                </a:solidFill>
              </a:rPr>
              <a:t>r</a:t>
            </a:r>
            <a:r>
              <a:rPr lang="mr-IN" dirty="0">
                <a:solidFill>
                  <a:srgbClr val="DD1144"/>
                </a:solidFill>
              </a:rPr>
              <a:t>/</a:t>
            </a:r>
            <a:r>
              <a:rPr lang="mr-IN" dirty="0" err="1">
                <a:solidFill>
                  <a:srgbClr val="DD1144"/>
                </a:solidFill>
              </a:rPr>
              <a:t>K</a:t>
            </a:r>
            <a:r>
              <a:rPr lang="mr-IN" dirty="0">
                <a:solidFill>
                  <a:srgbClr val="DD1144"/>
                </a:solidFill>
              </a:rPr>
              <a:t> * </a:t>
            </a:r>
            <a:r>
              <a:rPr lang="mr-IN" dirty="0" err="1">
                <a:solidFill>
                  <a:srgbClr val="DD1144"/>
                </a:solidFill>
              </a:rPr>
              <a:t>x</a:t>
            </a:r>
            <a:r>
              <a:rPr lang="mr-IN" dirty="0">
                <a:solidFill>
                  <a:srgbClr val="DD1144"/>
                </a:solidFill>
              </a:rPr>
              <a:t>[</a:t>
            </a:r>
            <a:r>
              <a:rPr lang="mr-IN" dirty="0" err="1">
                <a:solidFill>
                  <a:srgbClr val="DD1144"/>
                </a:solidFill>
              </a:rPr>
              <a:t>i</a:t>
            </a:r>
            <a:r>
              <a:rPr lang="mr-IN" dirty="0">
                <a:solidFill>
                  <a:srgbClr val="DD1144"/>
                </a:solidFill>
              </a:rPr>
              <a:t>] </a:t>
            </a:r>
            <a:endParaRPr lang="en-US" dirty="0">
              <a:solidFill>
                <a:srgbClr val="DD1144"/>
              </a:solidFill>
            </a:endParaRPr>
          </a:p>
          <a:p>
            <a:r>
              <a:rPr lang="en-US" dirty="0">
                <a:solidFill>
                  <a:srgbClr val="DD1144"/>
                </a:solidFill>
              </a:rPr>
              <a:t>		</a:t>
            </a:r>
            <a:r>
              <a:rPr lang="mr-IN" dirty="0" err="1">
                <a:solidFill>
                  <a:srgbClr val="DD1144"/>
                </a:solidFill>
              </a:rPr>
              <a:t>y</a:t>
            </a:r>
            <a:r>
              <a:rPr lang="mr-IN" dirty="0">
                <a:solidFill>
                  <a:srgbClr val="DD1144"/>
                </a:solidFill>
              </a:rPr>
              <a:t>[</a:t>
            </a:r>
            <a:r>
              <a:rPr lang="mr-IN" dirty="0" err="1">
                <a:solidFill>
                  <a:srgbClr val="DD1144"/>
                </a:solidFill>
              </a:rPr>
              <a:t>i</a:t>
            </a:r>
            <a:r>
              <a:rPr lang="mr-IN" dirty="0">
                <a:solidFill>
                  <a:srgbClr val="DD1144"/>
                </a:solidFill>
              </a:rPr>
              <a:t>] ~ </a:t>
            </a:r>
            <a:r>
              <a:rPr lang="mr-IN" dirty="0" err="1">
                <a:solidFill>
                  <a:srgbClr val="DD1144"/>
                </a:solidFill>
              </a:rPr>
              <a:t>dnorm</a:t>
            </a:r>
            <a:r>
              <a:rPr lang="mr-IN" dirty="0">
                <a:solidFill>
                  <a:srgbClr val="DD1144"/>
                </a:solidFill>
              </a:rPr>
              <a:t>(</a:t>
            </a:r>
            <a:r>
              <a:rPr lang="mr-IN" dirty="0" err="1">
                <a:solidFill>
                  <a:srgbClr val="DD1144"/>
                </a:solidFill>
              </a:rPr>
              <a:t>mu</a:t>
            </a:r>
            <a:r>
              <a:rPr lang="mr-IN" dirty="0">
                <a:solidFill>
                  <a:srgbClr val="DD1144"/>
                </a:solidFill>
              </a:rPr>
              <a:t>[</a:t>
            </a:r>
            <a:r>
              <a:rPr lang="mr-IN" dirty="0" err="1">
                <a:solidFill>
                  <a:srgbClr val="DD1144"/>
                </a:solidFill>
              </a:rPr>
              <a:t>i</a:t>
            </a:r>
            <a:r>
              <a:rPr lang="mr-IN" dirty="0">
                <a:solidFill>
                  <a:srgbClr val="DD1144"/>
                </a:solidFill>
              </a:rPr>
              <a:t>], </a:t>
            </a:r>
            <a:r>
              <a:rPr lang="mr-IN" dirty="0" err="1">
                <a:solidFill>
                  <a:srgbClr val="DD1144"/>
                </a:solidFill>
              </a:rPr>
              <a:t>tau</a:t>
            </a:r>
            <a:r>
              <a:rPr lang="mr-IN" dirty="0">
                <a:solidFill>
                  <a:srgbClr val="DD1144"/>
                </a:solidFill>
              </a:rPr>
              <a:t>) </a:t>
            </a:r>
            <a:endParaRPr lang="en-US" dirty="0">
              <a:solidFill>
                <a:srgbClr val="DD1144"/>
              </a:solidFill>
            </a:endParaRPr>
          </a:p>
          <a:p>
            <a:r>
              <a:rPr lang="en-US" dirty="0">
                <a:solidFill>
                  <a:srgbClr val="DD1144"/>
                </a:solidFill>
              </a:rPr>
              <a:t>	</a:t>
            </a:r>
            <a:r>
              <a:rPr lang="mr-IN" dirty="0">
                <a:solidFill>
                  <a:srgbClr val="DD1144"/>
                </a:solidFill>
              </a:rPr>
              <a:t>} </a:t>
            </a:r>
            <a:endParaRPr lang="en-US" dirty="0">
              <a:solidFill>
                <a:srgbClr val="DD1144"/>
              </a:solidFill>
            </a:endParaRPr>
          </a:p>
          <a:p>
            <a:r>
              <a:rPr lang="mr-IN" dirty="0">
                <a:solidFill>
                  <a:srgbClr val="DD1144"/>
                </a:solidFill>
              </a:rPr>
              <a:t>} "</a:t>
            </a:r>
            <a:r>
              <a:rPr lang="mr-IN" dirty="0"/>
              <a:t>,</a:t>
            </a:r>
            <a:r>
              <a:rPr lang="mr-IN" dirty="0" err="1"/>
              <a:t>fill</a:t>
            </a:r>
            <a:r>
              <a:rPr lang="mr-IN" dirty="0"/>
              <a:t> = </a:t>
            </a:r>
            <a:r>
              <a:rPr lang="mr-IN" dirty="0">
                <a:solidFill>
                  <a:srgbClr val="990073"/>
                </a:solidFill>
              </a:rPr>
              <a:t>TRUE</a:t>
            </a:r>
            <a:r>
              <a:rPr lang="mr-IN" dirty="0"/>
              <a:t>) </a:t>
            </a:r>
            <a:endParaRPr lang="en-US" dirty="0"/>
          </a:p>
          <a:p>
            <a:r>
              <a:rPr lang="mr-IN" dirty="0" err="1"/>
              <a:t>sink</a:t>
            </a:r>
            <a:r>
              <a:rPr lang="mr-IN" dirty="0"/>
              <a:t>() </a:t>
            </a:r>
            <a:br>
              <a:rPr lang="mr-IN" dirty="0"/>
            </a:br>
            <a:endParaRPr lang="en-US" dirty="0"/>
          </a:p>
        </p:txBody>
      </p:sp>
      <p:sp>
        <p:nvSpPr>
          <p:cNvPr id="5" name="TextBox 4"/>
          <p:cNvSpPr txBox="1"/>
          <p:nvPr/>
        </p:nvSpPr>
        <p:spPr>
          <a:xfrm>
            <a:off x="85725" y="3629024"/>
            <a:ext cx="3684061" cy="923330"/>
          </a:xfrm>
          <a:prstGeom prst="rect">
            <a:avLst/>
          </a:prstGeom>
          <a:noFill/>
        </p:spPr>
        <p:txBody>
          <a:bodyPr wrap="square" rtlCol="0">
            <a:spAutoFit/>
          </a:bodyPr>
          <a:lstStyle/>
          <a:p>
            <a:r>
              <a:rPr lang="en-US" dirty="0"/>
              <a:t>Use “sink” to keep all your code in one R script, but can also make JAGS code separately</a:t>
            </a:r>
          </a:p>
        </p:txBody>
      </p:sp>
      <p:cxnSp>
        <p:nvCxnSpPr>
          <p:cNvPr id="6" name="Straight Arrow Connector 5"/>
          <p:cNvCxnSpPr>
            <a:stCxn id="5" idx="0"/>
          </p:cNvCxnSpPr>
          <p:nvPr/>
        </p:nvCxnSpPr>
        <p:spPr>
          <a:xfrm flipV="1">
            <a:off x="1927756" y="2643188"/>
            <a:ext cx="2406119" cy="985836"/>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8507939" y="3282078"/>
            <a:ext cx="3684061" cy="923330"/>
          </a:xfrm>
          <a:prstGeom prst="rect">
            <a:avLst/>
          </a:prstGeom>
          <a:noFill/>
        </p:spPr>
        <p:txBody>
          <a:bodyPr wrap="square" rtlCol="0">
            <a:spAutoFit/>
          </a:bodyPr>
          <a:lstStyle/>
          <a:p>
            <a:r>
              <a:rPr lang="en-US" dirty="0"/>
              <a:t>Normal distribution in JAGS is parameterized with precision, not variance or standard deviation</a:t>
            </a:r>
          </a:p>
        </p:txBody>
      </p:sp>
      <p:cxnSp>
        <p:nvCxnSpPr>
          <p:cNvPr id="11" name="Straight Arrow Connector 10"/>
          <p:cNvCxnSpPr/>
          <p:nvPr/>
        </p:nvCxnSpPr>
        <p:spPr>
          <a:xfrm flipH="1">
            <a:off x="8658225" y="4214813"/>
            <a:ext cx="1714500" cy="1528762"/>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10" idx="1"/>
          </p:cNvCxnSpPr>
          <p:nvPr/>
        </p:nvCxnSpPr>
        <p:spPr>
          <a:xfrm flipH="1">
            <a:off x="6786563" y="3743743"/>
            <a:ext cx="1721376" cy="699670"/>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0" y="75723"/>
            <a:ext cx="8229600" cy="2166205"/>
          </a:xfrm>
          <a:prstGeom prst="rect">
            <a:avLst/>
          </a:prstGeom>
          <a:noFill/>
        </p:spPr>
        <p:txBody>
          <a:bodyPr wrap="square" lIns="0" tIns="0" rIns="0" bIns="0" anchor="ctr">
            <a:spAutoFit/>
          </a:bodyPr>
          <a:lstStyle/>
          <a:p>
            <a:r>
              <a:rPr sz="1200" b="0" dirty="0" err="1">
                <a:latin typeface="Cambria"/>
              </a:rPr>
              <a:t>μ</a:t>
            </a:r>
            <a:r>
              <a:rPr sz="1200" b="0" baseline="-25000" dirty="0" err="1">
                <a:latin typeface="Cambria"/>
              </a:rPr>
              <a:t>i</a:t>
            </a:r>
            <a:r>
              <a:rPr sz="1200" b="0" dirty="0">
                <a:latin typeface="Cambria"/>
              </a:rPr>
              <a:t> = r − r x</a:t>
            </a:r>
            <a:r>
              <a:rPr sz="1200" b="0" baseline="-25000" dirty="0">
                <a:latin typeface="Cambria"/>
              </a:rPr>
              <a:t>i</a:t>
            </a:r>
            <a:r>
              <a:rPr sz="1200" b="0" dirty="0">
                <a:latin typeface="Cambria"/>
              </a:rPr>
              <a:t> / K</a:t>
            </a:r>
          </a:p>
          <a:p>
            <a:r>
              <a:rPr sz="1200" b="0" dirty="0" err="1">
                <a:latin typeface="Cambria"/>
              </a:rPr>
              <a:t>τ</a:t>
            </a:r>
            <a:r>
              <a:rPr sz="1200" b="0" dirty="0">
                <a:latin typeface="Cambria"/>
              </a:rPr>
              <a:t> = 1 / σ²</a:t>
            </a:r>
          </a:p>
          <a:p>
            <a:r>
              <a:rPr sz="1200" b="0" dirty="0">
                <a:latin typeface="Cambria"/>
              </a:rPr>
              <a:t>[r, K, </a:t>
            </a:r>
            <a:r>
              <a:rPr sz="1200" b="0" dirty="0" err="1">
                <a:latin typeface="Cambria"/>
              </a:rPr>
              <a:t>σ</a:t>
            </a:r>
            <a:r>
              <a:rPr sz="1200" b="0" dirty="0">
                <a:latin typeface="Cambria"/>
              </a:rPr>
              <a:t> | y] ∝ ∏</a:t>
            </a:r>
            <a:r>
              <a:rPr sz="1200" b="0" baseline="-25000" dirty="0" err="1">
                <a:latin typeface="Cambria"/>
              </a:rPr>
              <a:t>i</a:t>
            </a:r>
            <a:r>
              <a:rPr sz="1200" b="0" baseline="-25000" dirty="0">
                <a:latin typeface="Cambria"/>
              </a:rPr>
              <a:t>=1</a:t>
            </a:r>
            <a:r>
              <a:rPr sz="1200" b="0" baseline="30000" dirty="0">
                <a:latin typeface="Cambria"/>
              </a:rPr>
              <a:t>n</a:t>
            </a:r>
            <a:r>
              <a:rPr sz="1200" b="0" dirty="0">
                <a:latin typeface="Cambria"/>
              </a:rPr>
              <a:t> normal(</a:t>
            </a:r>
            <a:r>
              <a:rPr sz="1200" b="0" dirty="0" err="1">
                <a:latin typeface="Cambria"/>
              </a:rPr>
              <a:t>y</a:t>
            </a:r>
            <a:r>
              <a:rPr sz="1200" b="0" baseline="-25000" dirty="0" err="1">
                <a:latin typeface="Cambria"/>
              </a:rPr>
              <a:t>i</a:t>
            </a:r>
            <a:r>
              <a:rPr sz="1200" b="0" dirty="0">
                <a:latin typeface="Cambria"/>
              </a:rPr>
              <a:t> | </a:t>
            </a:r>
            <a:r>
              <a:rPr sz="1200" b="0" dirty="0" err="1">
                <a:latin typeface="Cambria"/>
              </a:rPr>
              <a:t>μ</a:t>
            </a:r>
            <a:r>
              <a:rPr sz="1200" b="0" baseline="-25000" dirty="0" err="1">
                <a:latin typeface="Cambria"/>
              </a:rPr>
              <a:t>i</a:t>
            </a:r>
            <a:r>
              <a:rPr sz="1200" b="0" dirty="0">
                <a:latin typeface="Cambria"/>
              </a:rPr>
              <a:t>, </a:t>
            </a:r>
            <a:r>
              <a:rPr sz="1200" b="0" dirty="0" err="1">
                <a:latin typeface="Cambria"/>
              </a:rPr>
              <a:t>τ</a:t>
            </a:r>
            <a:r>
              <a:rPr sz="1200" b="0" dirty="0">
                <a:latin typeface="Cambria"/>
              </a:rPr>
              <a:t>) · uniform(K | 0, 4000) · uniform(</a:t>
            </a:r>
            <a:r>
              <a:rPr sz="1200" b="0" dirty="0" err="1">
                <a:latin typeface="Cambria"/>
              </a:rPr>
              <a:t>σ</a:t>
            </a:r>
            <a:r>
              <a:rPr sz="1200" b="0" dirty="0">
                <a:latin typeface="Cambria"/>
              </a:rPr>
              <a:t> | 0, 5) · uniform(r | 0, 2)</a:t>
            </a:r>
          </a:p>
        </p:txBody>
      </p:sp>
    </p:spTree>
    <p:extLst>
      <p:ext uri="{BB962C8B-B14F-4D97-AF65-F5344CB8AC3E}">
        <p14:creationId xmlns:p14="http://schemas.microsoft.com/office/powerpoint/2010/main" val="9763551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5753" y="0"/>
            <a:ext cx="11210698" cy="1323439"/>
          </a:xfrm>
          <a:prstGeom prst="rect">
            <a:avLst/>
          </a:prstGeom>
          <a:noFill/>
        </p:spPr>
        <p:txBody>
          <a:bodyPr wrap="none" rtlCol="0">
            <a:spAutoFit/>
          </a:bodyPr>
          <a:lstStyle/>
          <a:p>
            <a:pPr algn="ctr"/>
            <a:r>
              <a:rPr lang="en-US" sz="4000" b="1" dirty="0"/>
              <a:t>JAGS PRIMER</a:t>
            </a:r>
          </a:p>
          <a:p>
            <a:pPr algn="ctr"/>
            <a:r>
              <a:rPr lang="en-US" sz="4000" b="1" dirty="0"/>
              <a:t>estimating parameters in logistic population growth</a:t>
            </a:r>
          </a:p>
        </p:txBody>
      </p:sp>
      <p:sp>
        <p:nvSpPr>
          <p:cNvPr id="5" name="Rectangle 4"/>
          <p:cNvSpPr/>
          <p:nvPr/>
        </p:nvSpPr>
        <p:spPr>
          <a:xfrm>
            <a:off x="768029" y="1887138"/>
            <a:ext cx="11024960" cy="3046988"/>
          </a:xfrm>
          <a:prstGeom prst="rect">
            <a:avLst/>
          </a:prstGeom>
        </p:spPr>
        <p:txBody>
          <a:bodyPr wrap="square">
            <a:spAutoFit/>
          </a:bodyPr>
          <a:lstStyle/>
          <a:p>
            <a:r>
              <a:rPr lang="en-US" sz="2400" dirty="0"/>
              <a:t>Unlike with least squares or maximum likelihood, with Bayesian statistics it is easy to derive chains for other quantities of interest and their posterior distributions.</a:t>
            </a:r>
          </a:p>
          <a:p>
            <a:endParaRPr lang="en-US" sz="2400" dirty="0"/>
          </a:p>
          <a:p>
            <a:r>
              <a:rPr lang="en-US" sz="2400" dirty="0"/>
              <a:t>These are called “derived quantities”</a:t>
            </a:r>
          </a:p>
          <a:p>
            <a:endParaRPr lang="en-US" sz="2400" dirty="0"/>
          </a:p>
          <a:p>
            <a:r>
              <a:rPr lang="en-US" sz="2400" dirty="0"/>
              <a:t>For example, </a:t>
            </a:r>
            <a:r>
              <a:rPr lang="en-US" sz="2400" b="1" dirty="0"/>
              <a:t>K/2</a:t>
            </a:r>
            <a:r>
              <a:rPr lang="en-US" sz="2400" dirty="0"/>
              <a:t>, </a:t>
            </a:r>
            <a:r>
              <a:rPr lang="en-US" sz="2400" b="1" dirty="0" err="1"/>
              <a:t>rK</a:t>
            </a:r>
            <a:r>
              <a:rPr lang="en-US" sz="2400" b="1" dirty="0"/>
              <a:t>/4</a:t>
            </a:r>
            <a:r>
              <a:rPr lang="en-US" sz="2400" dirty="0"/>
              <a:t>, </a:t>
            </a:r>
            <a:r>
              <a:rPr lang="en-US" sz="2400" b="1" dirty="0"/>
              <a:t>N as a function of time</a:t>
            </a:r>
            <a:r>
              <a:rPr lang="en-US" sz="2400" dirty="0"/>
              <a:t>, </a:t>
            </a:r>
            <a:r>
              <a:rPr lang="en-US" sz="2400" b="1" dirty="0" err="1"/>
              <a:t>dN</a:t>
            </a:r>
            <a:r>
              <a:rPr lang="en-US" sz="2400" b="1" dirty="0"/>
              <a:t>/dt as a function of N </a:t>
            </a:r>
            <a:r>
              <a:rPr lang="en-US" sz="2400" dirty="0"/>
              <a:t>with uncertainty, or incorporate errors in the observations of population growth rate or population size. </a:t>
            </a:r>
          </a:p>
        </p:txBody>
      </p:sp>
      <p:sp>
        <p:nvSpPr>
          <p:cNvPr id="2" name="TextBox 1">
            <a:extLst>
              <a:ext uri="{FF2B5EF4-FFF2-40B4-BE49-F238E27FC236}">
                <a16:creationId xmlns:a16="http://schemas.microsoft.com/office/drawing/2014/main" id="{7DAEE965-695F-D147-B184-DBD26857F321}"/>
              </a:ext>
            </a:extLst>
          </p:cNvPr>
          <p:cNvSpPr txBox="1"/>
          <p:nvPr/>
        </p:nvSpPr>
        <p:spPr>
          <a:xfrm>
            <a:off x="4471617" y="5397640"/>
            <a:ext cx="2989922" cy="707886"/>
          </a:xfrm>
          <a:prstGeom prst="rect">
            <a:avLst/>
          </a:prstGeom>
          <a:noFill/>
        </p:spPr>
        <p:txBody>
          <a:bodyPr wrap="none" rtlCol="0">
            <a:spAutoFit/>
          </a:bodyPr>
          <a:lstStyle/>
          <a:p>
            <a:pPr algn="ctr"/>
            <a:r>
              <a:rPr lang="en-US" sz="4000" b="1" dirty="0"/>
              <a:t>This is a BFD!</a:t>
            </a:r>
          </a:p>
        </p:txBody>
      </p:sp>
    </p:spTree>
    <p:extLst>
      <p:ext uri="{BB962C8B-B14F-4D97-AF65-F5344CB8AC3E}">
        <p14:creationId xmlns:p14="http://schemas.microsoft.com/office/powerpoint/2010/main" val="1966943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28679" y="215900"/>
            <a:ext cx="3017877" cy="707886"/>
          </a:xfrm>
          <a:prstGeom prst="rect">
            <a:avLst/>
          </a:prstGeom>
          <a:noFill/>
        </p:spPr>
        <p:txBody>
          <a:bodyPr wrap="none" rtlCol="0">
            <a:spAutoFit/>
          </a:bodyPr>
          <a:lstStyle/>
          <a:p>
            <a:pPr algn="ctr"/>
            <a:r>
              <a:rPr lang="en-US" sz="4000" b="1"/>
              <a:t>JAGS PRIMER</a:t>
            </a:r>
            <a:endParaRPr lang="en-US" sz="4000" b="1" dirty="0"/>
          </a:p>
        </p:txBody>
      </p:sp>
      <p:pic>
        <p:nvPicPr>
          <p:cNvPr id="7" name="Picture 6" descr="R code screenshot using sink() to write a JAGS logistic model file: uniform priors K~dunif(0,4000), r~dunif(0,2), sigma~dunif(0,50), tau=1/sigma^2, and a likelihood loop with y[i]~dnorm(mu[i],tau)." title="R code screenshot using sink() to write a JAGS logistic model file: uniform pri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98405" y="-2344"/>
            <a:ext cx="2927235" cy="6907727"/>
          </a:xfrm>
          <a:prstGeom prst="rect">
            <a:avLst/>
          </a:prstGeom>
        </p:spPr>
      </p:pic>
      <p:sp>
        <p:nvSpPr>
          <p:cNvPr id="8" name="TextBox 7"/>
          <p:cNvSpPr txBox="1"/>
          <p:nvPr/>
        </p:nvSpPr>
        <p:spPr>
          <a:xfrm>
            <a:off x="236247" y="1070289"/>
            <a:ext cx="5086234" cy="646331"/>
          </a:xfrm>
          <a:prstGeom prst="rect">
            <a:avLst/>
          </a:prstGeom>
          <a:noFill/>
        </p:spPr>
        <p:txBody>
          <a:bodyPr wrap="square" rtlCol="0">
            <a:spAutoFit/>
          </a:bodyPr>
          <a:lstStyle/>
          <a:p>
            <a:r>
              <a:rPr lang="en-US" dirty="0"/>
              <a:t>For small models, use the sink() function to write your JAGS model to file for input</a:t>
            </a:r>
          </a:p>
        </p:txBody>
      </p:sp>
      <p:pic>
        <p:nvPicPr>
          <p:cNvPr id="11" name="Picture 10" descr="Text: 'Notice that the for loop replaces the product from i=1 to n in the likelihood.'" title="Text: 'Notice that the for loop replaces the product from i=1 to n in the likeli"/>
          <p:cNvPicPr>
            <a:picLocks noChangeAspect="1"/>
          </p:cNvPicPr>
          <p:nvPr/>
        </p:nvPicPr>
        <p:blipFill>
          <a:blip r:embed="rId3"/>
          <a:stretch>
            <a:fillRect/>
          </a:stretch>
        </p:blipFill>
        <p:spPr>
          <a:xfrm>
            <a:off x="131848" y="4055218"/>
            <a:ext cx="6666807" cy="450080"/>
          </a:xfrm>
          <a:prstGeom prst="rect">
            <a:avLst/>
          </a:prstGeom>
        </p:spPr>
      </p:pic>
      <p:sp>
        <p:nvSpPr>
          <p:cNvPr id="13" name="TextBox 12"/>
          <p:cNvSpPr txBox="1"/>
          <p:nvPr/>
        </p:nvSpPr>
        <p:spPr>
          <a:xfrm>
            <a:off x="131847" y="2169379"/>
            <a:ext cx="6666807" cy="1200329"/>
          </a:xfrm>
          <a:prstGeom prst="rect">
            <a:avLst/>
          </a:prstGeom>
          <a:noFill/>
        </p:spPr>
        <p:txBody>
          <a:bodyPr wrap="square" rtlCol="0">
            <a:spAutoFit/>
          </a:bodyPr>
          <a:lstStyle/>
          <a:p>
            <a:r>
              <a:rPr lang="en-US" dirty="0"/>
              <a:t>JAGS is </a:t>
            </a:r>
            <a:r>
              <a:rPr lang="en-US" i="1" dirty="0"/>
              <a:t>not </a:t>
            </a:r>
            <a:r>
              <a:rPr lang="en-US" dirty="0"/>
              <a:t>a procedural language like R. It is not a set of instructions to be executed sequentially. It is a way to translate a mathematical statement into syntax that determine the MCMC sampler that JAGS uses behind the scenes</a:t>
            </a:r>
          </a:p>
        </p:txBody>
      </p:sp>
      <p:sp>
        <p:nvSpPr>
          <p:cNvPr id="14" name="TextBox 13"/>
          <p:cNvSpPr txBox="1"/>
          <p:nvPr/>
        </p:nvSpPr>
        <p:spPr>
          <a:xfrm>
            <a:off x="728679" y="6403900"/>
            <a:ext cx="5086234" cy="369332"/>
          </a:xfrm>
          <a:prstGeom prst="rect">
            <a:avLst/>
          </a:prstGeom>
          <a:noFill/>
        </p:spPr>
        <p:txBody>
          <a:bodyPr wrap="square" rtlCol="0">
            <a:spAutoFit/>
          </a:bodyPr>
          <a:lstStyle/>
          <a:p>
            <a:r>
              <a:rPr lang="en-US" dirty="0"/>
              <a:t>Remember another sink() to write the file</a:t>
            </a:r>
          </a:p>
        </p:txBody>
      </p:sp>
      <p:sp>
        <p:nvSpPr>
          <p:cNvPr id="15" name="TextBox 14"/>
          <p:cNvSpPr txBox="1"/>
          <p:nvPr/>
        </p:nvSpPr>
        <p:spPr>
          <a:xfrm>
            <a:off x="755302" y="5922907"/>
            <a:ext cx="5086234" cy="369332"/>
          </a:xfrm>
          <a:prstGeom prst="rect">
            <a:avLst/>
          </a:prstGeom>
          <a:noFill/>
        </p:spPr>
        <p:txBody>
          <a:bodyPr wrap="square" rtlCol="0">
            <a:spAutoFit/>
          </a:bodyPr>
          <a:lstStyle/>
          <a:p>
            <a:r>
              <a:rPr lang="en-US" dirty="0"/>
              <a:t>fill = TRUE to print </a:t>
            </a:r>
            <a:r>
              <a:rPr lang="en-US"/>
              <a:t>on separate lines</a:t>
            </a:r>
            <a:endParaRPr lang="en-US" dirty="0"/>
          </a:p>
        </p:txBody>
      </p:sp>
    </p:spTree>
    <p:extLst>
      <p:ext uri="{BB962C8B-B14F-4D97-AF65-F5344CB8AC3E}">
        <p14:creationId xmlns:p14="http://schemas.microsoft.com/office/powerpoint/2010/main" val="10928717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07392" y="-125100"/>
            <a:ext cx="12117741" cy="707886"/>
          </a:xfrm>
          <a:prstGeom prst="rect">
            <a:avLst/>
          </a:prstGeom>
          <a:noFill/>
        </p:spPr>
        <p:txBody>
          <a:bodyPr wrap="none" rtlCol="0">
            <a:spAutoFit/>
          </a:bodyPr>
          <a:lstStyle/>
          <a:p>
            <a:pPr algn="ctr"/>
            <a:r>
              <a:rPr lang="en-US" sz="4000" b="1" dirty="0"/>
              <a:t>JAGS PRIMER – </a:t>
            </a:r>
            <a:r>
              <a:rPr lang="en-US" sz="2400" b="1" dirty="0"/>
              <a:t>slightly different approaches for </a:t>
            </a:r>
            <a:r>
              <a:rPr lang="en-US" sz="2400" b="1" dirty="0" err="1"/>
              <a:t>rjags</a:t>
            </a:r>
            <a:r>
              <a:rPr lang="en-US" sz="2400" b="1" dirty="0"/>
              <a:t>, </a:t>
            </a:r>
            <a:r>
              <a:rPr lang="en-US" sz="2400" b="1" dirty="0" err="1"/>
              <a:t>jagsUI</a:t>
            </a:r>
            <a:r>
              <a:rPr lang="en-US" sz="2400" b="1" dirty="0"/>
              <a:t>, and R2jags packages</a:t>
            </a:r>
          </a:p>
        </p:txBody>
      </p:sp>
      <p:pic>
        <p:nvPicPr>
          <p:cNvPr id="10" name="Picture 9" descr="R code screenshot: sorting the Logistic data, three lists of initial values for K, r, sigma, the data list, MCMC settings (n.adapt, n.update, n.iter = 1000/10000/10000), and the jags.model() call." title="R code screenshot: sorting the Logistic data, three lists of initial values for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0663" y="571604"/>
            <a:ext cx="9236133" cy="4653319"/>
          </a:xfrm>
          <a:prstGeom prst="rect">
            <a:avLst/>
          </a:prstGeom>
        </p:spPr>
      </p:pic>
      <p:pic>
        <p:nvPicPr>
          <p:cNvPr id="3" name="Picture 2" descr="R code screenshot: update(jm, n.iter = n.update); zm = coda.samples(jm, variable.names = c('K','r','sigma','tau'), n.iter, n.thin = 1); MCMCsummary(zm)." title="R code screenshot: update(jm, n.iter = n.update); zm = coda.samples(jm, variable"/>
          <p:cNvPicPr>
            <a:picLocks noChangeAspect="1"/>
          </p:cNvPicPr>
          <p:nvPr/>
        </p:nvPicPr>
        <p:blipFill>
          <a:blip r:embed="rId3"/>
          <a:stretch>
            <a:fillRect/>
          </a:stretch>
        </p:blipFill>
        <p:spPr>
          <a:xfrm>
            <a:off x="1452820" y="5444784"/>
            <a:ext cx="9144000" cy="876300"/>
          </a:xfrm>
          <a:prstGeom prst="rect">
            <a:avLst/>
          </a:prstGeom>
        </p:spPr>
      </p:pic>
      <p:sp>
        <p:nvSpPr>
          <p:cNvPr id="8" name="TextBox 7"/>
          <p:cNvSpPr txBox="1"/>
          <p:nvPr/>
        </p:nvSpPr>
        <p:spPr>
          <a:xfrm>
            <a:off x="7705467" y="4304239"/>
            <a:ext cx="4540225" cy="646331"/>
          </a:xfrm>
          <a:prstGeom prst="rect">
            <a:avLst/>
          </a:prstGeom>
          <a:noFill/>
        </p:spPr>
        <p:txBody>
          <a:bodyPr wrap="square" rtlCol="0">
            <a:spAutoFit/>
          </a:bodyPr>
          <a:lstStyle/>
          <a:p>
            <a:r>
              <a:rPr lang="en-US" dirty="0"/>
              <a:t>Use </a:t>
            </a:r>
            <a:r>
              <a:rPr lang="en-US" dirty="0" err="1"/>
              <a:t>jags.model</a:t>
            </a:r>
            <a:r>
              <a:rPr lang="en-US" dirty="0"/>
              <a:t>() to run JAGS. Specify the data, initial values, and MCMC parameters</a:t>
            </a:r>
          </a:p>
        </p:txBody>
      </p:sp>
      <p:sp>
        <p:nvSpPr>
          <p:cNvPr id="11" name="TextBox 10"/>
          <p:cNvSpPr txBox="1"/>
          <p:nvPr/>
        </p:nvSpPr>
        <p:spPr>
          <a:xfrm>
            <a:off x="1452820" y="6426004"/>
            <a:ext cx="10792872" cy="369332"/>
          </a:xfrm>
          <a:prstGeom prst="rect">
            <a:avLst/>
          </a:prstGeom>
          <a:noFill/>
        </p:spPr>
        <p:txBody>
          <a:bodyPr wrap="square" rtlCol="0">
            <a:spAutoFit/>
          </a:bodyPr>
          <a:lstStyle/>
          <a:p>
            <a:r>
              <a:rPr lang="en-US" dirty="0"/>
              <a:t>Use update() to add iterations to an existing model. Use </a:t>
            </a:r>
            <a:r>
              <a:rPr lang="en-US" dirty="0" err="1"/>
              <a:t>coda.samples</a:t>
            </a:r>
            <a:r>
              <a:rPr lang="en-US" dirty="0"/>
              <a:t>() to access the MCMC chains</a:t>
            </a:r>
          </a:p>
        </p:txBody>
      </p:sp>
      <p:sp>
        <p:nvSpPr>
          <p:cNvPr id="9" name="Rectangle 8">
            <a:extLst>
              <a:ext uri="{FF2B5EF4-FFF2-40B4-BE49-F238E27FC236}">
                <a16:creationId xmlns:a16="http://schemas.microsoft.com/office/drawing/2014/main" id="{60B989D2-D10B-D849-B8A5-688DF49D8184}"/>
              </a:ext>
            </a:extLst>
          </p:cNvPr>
          <p:cNvSpPr/>
          <p:nvPr/>
        </p:nvSpPr>
        <p:spPr>
          <a:xfrm>
            <a:off x="1470663" y="3859047"/>
            <a:ext cx="1353219" cy="338865"/>
          </a:xfrm>
          <a:prstGeom prst="rect">
            <a:avLst/>
          </a:prstGeom>
          <a:solidFill>
            <a:srgbClr val="FFFF00">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46D5C96B-4071-D968-1CD6-05ABE41832DA}"/>
              </a:ext>
            </a:extLst>
          </p:cNvPr>
          <p:cNvSpPr txBox="1"/>
          <p:nvPr/>
        </p:nvSpPr>
        <p:spPr>
          <a:xfrm>
            <a:off x="6302081" y="2721071"/>
            <a:ext cx="4778295" cy="369332"/>
          </a:xfrm>
          <a:prstGeom prst="rect">
            <a:avLst/>
          </a:prstGeom>
          <a:noFill/>
          <a:ln>
            <a:solidFill>
              <a:schemeClr val="accent1">
                <a:shade val="50000"/>
              </a:schemeClr>
            </a:solidFill>
          </a:ln>
        </p:spPr>
        <p:txBody>
          <a:bodyPr wrap="square" rtlCol="0">
            <a:spAutoFit/>
          </a:bodyPr>
          <a:lstStyle/>
          <a:p>
            <a:r>
              <a:rPr lang="en-US" dirty="0"/>
              <a:t>JAGS uses this to optimize the MCMC parameters</a:t>
            </a:r>
          </a:p>
        </p:txBody>
      </p:sp>
      <p:cxnSp>
        <p:nvCxnSpPr>
          <p:cNvPr id="13" name="Straight Arrow Connector 12">
            <a:extLst>
              <a:ext uri="{FF2B5EF4-FFF2-40B4-BE49-F238E27FC236}">
                <a16:creationId xmlns:a16="http://schemas.microsoft.com/office/drawing/2014/main" id="{011E3A41-B0C3-A6AF-883A-227495ACE57A}"/>
              </a:ext>
            </a:extLst>
          </p:cNvPr>
          <p:cNvCxnSpPr>
            <a:cxnSpLocks/>
            <a:stCxn id="12" idx="2"/>
            <a:endCxn id="9" idx="3"/>
          </p:cNvCxnSpPr>
          <p:nvPr/>
        </p:nvCxnSpPr>
        <p:spPr>
          <a:xfrm flipH="1">
            <a:off x="2823882" y="3090403"/>
            <a:ext cx="5867347" cy="938077"/>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B6CF50D0-6B9E-BCB7-8981-63F8EAB4B499}"/>
              </a:ext>
            </a:extLst>
          </p:cNvPr>
          <p:cNvSpPr/>
          <p:nvPr/>
        </p:nvSpPr>
        <p:spPr>
          <a:xfrm>
            <a:off x="1470663" y="4134807"/>
            <a:ext cx="1523549" cy="338865"/>
          </a:xfrm>
          <a:prstGeom prst="rect">
            <a:avLst/>
          </a:prstGeom>
          <a:solidFill>
            <a:srgbClr val="FFFF00">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3B442C6D-46C9-9370-67E5-3DA1A6E3B099}"/>
              </a:ext>
            </a:extLst>
          </p:cNvPr>
          <p:cNvSpPr txBox="1"/>
          <p:nvPr/>
        </p:nvSpPr>
        <p:spPr>
          <a:xfrm>
            <a:off x="7852361" y="3319292"/>
            <a:ext cx="1345428" cy="369332"/>
          </a:xfrm>
          <a:prstGeom prst="rect">
            <a:avLst/>
          </a:prstGeom>
          <a:noFill/>
          <a:ln>
            <a:solidFill>
              <a:schemeClr val="accent1">
                <a:shade val="50000"/>
              </a:schemeClr>
            </a:solidFill>
          </a:ln>
        </p:spPr>
        <p:txBody>
          <a:bodyPr wrap="square" rtlCol="0">
            <a:spAutoFit/>
          </a:bodyPr>
          <a:lstStyle/>
          <a:p>
            <a:r>
              <a:rPr lang="en-US" dirty="0"/>
              <a:t>The burn in</a:t>
            </a:r>
          </a:p>
        </p:txBody>
      </p:sp>
      <p:cxnSp>
        <p:nvCxnSpPr>
          <p:cNvPr id="25" name="Straight Arrow Connector 24">
            <a:extLst>
              <a:ext uri="{FF2B5EF4-FFF2-40B4-BE49-F238E27FC236}">
                <a16:creationId xmlns:a16="http://schemas.microsoft.com/office/drawing/2014/main" id="{EABB1D26-2E7D-939A-352F-A75C48B531BE}"/>
              </a:ext>
            </a:extLst>
          </p:cNvPr>
          <p:cNvCxnSpPr>
            <a:cxnSpLocks/>
            <a:stCxn id="24" idx="2"/>
            <a:endCxn id="23" idx="3"/>
          </p:cNvCxnSpPr>
          <p:nvPr/>
        </p:nvCxnSpPr>
        <p:spPr>
          <a:xfrm flipH="1">
            <a:off x="2994212" y="3688624"/>
            <a:ext cx="5530863" cy="615616"/>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8D16EC20-3329-FFCE-A598-FEB6BAD77F20}"/>
              </a:ext>
            </a:extLst>
          </p:cNvPr>
          <p:cNvSpPr/>
          <p:nvPr/>
        </p:nvSpPr>
        <p:spPr>
          <a:xfrm>
            <a:off x="1470663" y="4395744"/>
            <a:ext cx="1523549" cy="338865"/>
          </a:xfrm>
          <a:prstGeom prst="rect">
            <a:avLst/>
          </a:prstGeom>
          <a:solidFill>
            <a:srgbClr val="FFFF00">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E2506D72-C1DF-314E-9889-E872D7037DFC}"/>
              </a:ext>
            </a:extLst>
          </p:cNvPr>
          <p:cNvSpPr txBox="1"/>
          <p:nvPr/>
        </p:nvSpPr>
        <p:spPr>
          <a:xfrm>
            <a:off x="8054634" y="3769079"/>
            <a:ext cx="2822492" cy="369332"/>
          </a:xfrm>
          <a:prstGeom prst="rect">
            <a:avLst/>
          </a:prstGeom>
          <a:noFill/>
          <a:ln>
            <a:solidFill>
              <a:schemeClr val="accent1">
                <a:shade val="50000"/>
              </a:schemeClr>
            </a:solidFill>
          </a:ln>
        </p:spPr>
        <p:txBody>
          <a:bodyPr wrap="square" rtlCol="0">
            <a:spAutoFit/>
          </a:bodyPr>
          <a:lstStyle/>
          <a:p>
            <a:r>
              <a:rPr lang="en-US" dirty="0"/>
              <a:t>Posterior draws we keep</a:t>
            </a:r>
          </a:p>
        </p:txBody>
      </p:sp>
      <p:cxnSp>
        <p:nvCxnSpPr>
          <p:cNvPr id="33" name="Straight Arrow Connector 32">
            <a:extLst>
              <a:ext uri="{FF2B5EF4-FFF2-40B4-BE49-F238E27FC236}">
                <a16:creationId xmlns:a16="http://schemas.microsoft.com/office/drawing/2014/main" id="{4B84FA31-E868-4B05-642A-512B61AB52EE}"/>
              </a:ext>
            </a:extLst>
          </p:cNvPr>
          <p:cNvCxnSpPr>
            <a:cxnSpLocks/>
            <a:stCxn id="32" idx="2"/>
            <a:endCxn id="31" idx="3"/>
          </p:cNvCxnSpPr>
          <p:nvPr/>
        </p:nvCxnSpPr>
        <p:spPr>
          <a:xfrm flipH="1">
            <a:off x="2994212" y="4138411"/>
            <a:ext cx="6471668" cy="426766"/>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EAFD7094-39F4-6BB0-9D50-4981FD73A4D5}"/>
              </a:ext>
            </a:extLst>
          </p:cNvPr>
          <p:cNvSpPr txBox="1"/>
          <p:nvPr/>
        </p:nvSpPr>
        <p:spPr>
          <a:xfrm>
            <a:off x="107392" y="5309384"/>
            <a:ext cx="1345428" cy="369332"/>
          </a:xfrm>
          <a:prstGeom prst="rect">
            <a:avLst/>
          </a:prstGeom>
          <a:noFill/>
          <a:ln>
            <a:solidFill>
              <a:schemeClr val="accent1">
                <a:shade val="50000"/>
              </a:schemeClr>
            </a:solidFill>
          </a:ln>
        </p:spPr>
        <p:txBody>
          <a:bodyPr wrap="square" rtlCol="0">
            <a:spAutoFit/>
          </a:bodyPr>
          <a:lstStyle/>
          <a:p>
            <a:r>
              <a:rPr lang="en-US" dirty="0"/>
              <a:t>The burn in</a:t>
            </a:r>
          </a:p>
        </p:txBody>
      </p:sp>
      <p:sp>
        <p:nvSpPr>
          <p:cNvPr id="39" name="TextBox 38">
            <a:extLst>
              <a:ext uri="{FF2B5EF4-FFF2-40B4-BE49-F238E27FC236}">
                <a16:creationId xmlns:a16="http://schemas.microsoft.com/office/drawing/2014/main" id="{7B4C904A-F19F-FA8E-5DBA-0E9227F9BBA4}"/>
              </a:ext>
            </a:extLst>
          </p:cNvPr>
          <p:cNvSpPr txBox="1"/>
          <p:nvPr/>
        </p:nvSpPr>
        <p:spPr>
          <a:xfrm>
            <a:off x="107392" y="5713911"/>
            <a:ext cx="1345428" cy="369332"/>
          </a:xfrm>
          <a:prstGeom prst="rect">
            <a:avLst/>
          </a:prstGeom>
          <a:noFill/>
          <a:ln>
            <a:solidFill>
              <a:schemeClr val="accent1">
                <a:shade val="50000"/>
              </a:schemeClr>
            </a:solidFill>
          </a:ln>
        </p:spPr>
        <p:txBody>
          <a:bodyPr wrap="square" rtlCol="0">
            <a:spAutoFit/>
          </a:bodyPr>
          <a:lstStyle/>
          <a:p>
            <a:r>
              <a:rPr lang="en-US" dirty="0"/>
              <a:t>The samples</a:t>
            </a:r>
          </a:p>
        </p:txBody>
      </p:sp>
    </p:spTree>
    <p:extLst>
      <p:ext uri="{BB962C8B-B14F-4D97-AF65-F5344CB8AC3E}">
        <p14:creationId xmlns:p14="http://schemas.microsoft.com/office/powerpoint/2010/main" val="1860201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P spid="12" grpId="0" animBg="1"/>
      <p:bldP spid="23" grpId="0" animBg="1"/>
      <p:bldP spid="24" grpId="0" animBg="1"/>
      <p:bldP spid="31" grpId="0" animBg="1"/>
      <p:bldP spid="32" grpId="0" animBg="1"/>
      <p:bldP spid="38" grpId="0" animBg="1"/>
      <p:bldP spid="39"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28679" y="215900"/>
            <a:ext cx="3017877" cy="707886"/>
          </a:xfrm>
          <a:prstGeom prst="rect">
            <a:avLst/>
          </a:prstGeom>
          <a:noFill/>
        </p:spPr>
        <p:txBody>
          <a:bodyPr wrap="none" rtlCol="0">
            <a:spAutoFit/>
          </a:bodyPr>
          <a:lstStyle/>
          <a:p>
            <a:pPr algn="ctr"/>
            <a:r>
              <a:rPr lang="en-US" sz="4000" b="1"/>
              <a:t>JAGS PRIMER</a:t>
            </a:r>
            <a:endParaRPr lang="en-US" sz="4000" b="1" dirty="0"/>
          </a:p>
        </p:txBody>
      </p:sp>
      <p:pic>
        <p:nvPicPr>
          <p:cNvPr id="3" name="Picture 2" descr="R code screenshot: update(jm, n.iter = n.update); zm = coda.samples(jm, variable.names = c('K','r','sigma','tau'), n.iter, n.thin = 1); MCMCsummary(zm)." title="R code screenshot: update(jm, n.iter = n.update); zm = coda.samples(jm, variable"/>
          <p:cNvPicPr>
            <a:picLocks noChangeAspect="1"/>
          </p:cNvPicPr>
          <p:nvPr/>
        </p:nvPicPr>
        <p:blipFill>
          <a:blip r:embed="rId2"/>
          <a:stretch>
            <a:fillRect/>
          </a:stretch>
        </p:blipFill>
        <p:spPr>
          <a:xfrm>
            <a:off x="1253315" y="1015226"/>
            <a:ext cx="9144000" cy="876300"/>
          </a:xfrm>
          <a:prstGeom prst="rect">
            <a:avLst/>
          </a:prstGeom>
        </p:spPr>
      </p:pic>
      <p:sp>
        <p:nvSpPr>
          <p:cNvPr id="11" name="TextBox 10"/>
          <p:cNvSpPr txBox="1"/>
          <p:nvPr/>
        </p:nvSpPr>
        <p:spPr>
          <a:xfrm>
            <a:off x="1253315" y="1996446"/>
            <a:ext cx="10792872" cy="646331"/>
          </a:xfrm>
          <a:prstGeom prst="rect">
            <a:avLst/>
          </a:prstGeom>
          <a:noFill/>
        </p:spPr>
        <p:txBody>
          <a:bodyPr wrap="square" rtlCol="0">
            <a:spAutoFit/>
          </a:bodyPr>
          <a:lstStyle/>
          <a:p>
            <a:r>
              <a:rPr lang="en-US" dirty="0"/>
              <a:t>Use update() to add iterations to an existing model. Use </a:t>
            </a:r>
            <a:r>
              <a:rPr lang="en-US" dirty="0" err="1"/>
              <a:t>coda.samples</a:t>
            </a:r>
            <a:r>
              <a:rPr lang="en-US" dirty="0"/>
              <a:t>() to access the MCMC chains.</a:t>
            </a:r>
          </a:p>
          <a:p>
            <a:r>
              <a:rPr lang="en-US" dirty="0"/>
              <a:t>Use </a:t>
            </a:r>
            <a:r>
              <a:rPr lang="en-US" dirty="0" err="1"/>
              <a:t>MCMCsummary</a:t>
            </a:r>
            <a:r>
              <a:rPr lang="en-US" dirty="0"/>
              <a:t>() to summarize the parameters and derived quantities (if they exist)</a:t>
            </a:r>
          </a:p>
        </p:txBody>
      </p:sp>
      <p:pic>
        <p:nvPicPr>
          <p:cNvPr id="2" name="Picture 1" descr="MCMCsummary output table: posterior mean, sd, and 2.5/50/97.5% quantiles for K (~1238), r (~0.201), sigma (~0.0287), tau (~1258); all Rhat = 1, indicating convergence." title="MCMCsummary output table: posterior mean, sd, and 2.5/50/97.5% quantiles for K ("/>
          <p:cNvPicPr>
            <a:picLocks noChangeAspect="1"/>
          </p:cNvPicPr>
          <p:nvPr/>
        </p:nvPicPr>
        <p:blipFill>
          <a:blip r:embed="rId3"/>
          <a:stretch>
            <a:fillRect/>
          </a:stretch>
        </p:blipFill>
        <p:spPr>
          <a:xfrm>
            <a:off x="2212165" y="2959678"/>
            <a:ext cx="7226300" cy="2933700"/>
          </a:xfrm>
          <a:prstGeom prst="rect">
            <a:avLst/>
          </a:prstGeom>
        </p:spPr>
      </p:pic>
      <p:sp>
        <p:nvSpPr>
          <p:cNvPr id="4" name="TextBox 3"/>
          <p:cNvSpPr txBox="1"/>
          <p:nvPr/>
        </p:nvSpPr>
        <p:spPr>
          <a:xfrm>
            <a:off x="2028306" y="6243529"/>
            <a:ext cx="8659230" cy="369332"/>
          </a:xfrm>
          <a:prstGeom prst="rect">
            <a:avLst/>
          </a:prstGeom>
          <a:noFill/>
        </p:spPr>
        <p:txBody>
          <a:bodyPr wrap="none" rtlCol="0">
            <a:spAutoFit/>
          </a:bodyPr>
          <a:lstStyle/>
          <a:p>
            <a:r>
              <a:rPr lang="en-US"/>
              <a:t>Note </a:t>
            </a:r>
            <a:r>
              <a:rPr lang="en-US" dirty="0"/>
              <a:t>that </a:t>
            </a:r>
            <a:r>
              <a:rPr lang="en-US" dirty="0" err="1"/>
              <a:t>Rhat</a:t>
            </a:r>
            <a:r>
              <a:rPr lang="en-US" dirty="0"/>
              <a:t> near 1 means that there is good convergence. This is for model diagnostics.</a:t>
            </a:r>
          </a:p>
        </p:txBody>
      </p:sp>
    </p:spTree>
    <p:extLst>
      <p:ext uri="{BB962C8B-B14F-4D97-AF65-F5344CB8AC3E}">
        <p14:creationId xmlns:p14="http://schemas.microsoft.com/office/powerpoint/2010/main" val="10194676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60081" y="2507182"/>
            <a:ext cx="1612342" cy="584775"/>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a:t>
            </a:r>
            <a:r>
              <a:rPr lang="el-GR" sz="3200" i="1" dirty="0">
                <a:latin typeface="Times New Roman" panose="02020603050405020304" pitchFamily="18" charset="0"/>
                <a:cs typeface="Times New Roman" panose="02020603050405020304" pitchFamily="18" charset="0"/>
              </a:rPr>
              <a:t>θ</a:t>
            </a:r>
            <a:r>
              <a:rPr lang="en-US" sz="3200" i="1" dirty="0">
                <a:latin typeface="Times New Roman" panose="02020603050405020304" pitchFamily="18" charset="0"/>
                <a:cs typeface="Times New Roman" panose="02020603050405020304" pitchFamily="18" charset="0"/>
              </a:rPr>
              <a:t> | y</a:t>
            </a:r>
            <a:r>
              <a:rPr lang="en-US" sz="3200" dirty="0">
                <a:latin typeface="Times New Roman" panose="02020603050405020304" pitchFamily="18" charset="0"/>
                <a:cs typeface="Times New Roman" panose="02020603050405020304" pitchFamily="18" charset="0"/>
              </a:rPr>
              <a:t>] =  </a:t>
            </a:r>
          </a:p>
        </p:txBody>
      </p:sp>
      <p:sp>
        <p:nvSpPr>
          <p:cNvPr id="5" name="Rectangle 4"/>
          <p:cNvSpPr/>
          <p:nvPr/>
        </p:nvSpPr>
        <p:spPr>
          <a:xfrm>
            <a:off x="5272423" y="2072808"/>
            <a:ext cx="1837362" cy="584775"/>
          </a:xfrm>
          <a:prstGeom prst="rect">
            <a:avLst/>
          </a:prstGeom>
        </p:spPr>
        <p:txBody>
          <a:bodyPr wrap="none">
            <a:spAutoFit/>
          </a:bodyPr>
          <a:lstStyle/>
          <a:p>
            <a:r>
              <a:rPr lang="en-US" sz="3200" dirty="0">
                <a:latin typeface="Times New Roman" panose="02020603050405020304" pitchFamily="18" charset="0"/>
                <a:cs typeface="Times New Roman" panose="02020603050405020304" pitchFamily="18" charset="0"/>
              </a:rPr>
              <a:t>[</a:t>
            </a:r>
            <a:r>
              <a:rPr lang="en-US" sz="3200" i="1" dirty="0">
                <a:latin typeface="Times New Roman" panose="02020603050405020304" pitchFamily="18" charset="0"/>
                <a:cs typeface="Times New Roman" panose="02020603050405020304" pitchFamily="18" charset="0"/>
              </a:rPr>
              <a:t>y | </a:t>
            </a:r>
            <a:r>
              <a:rPr lang="el-GR" sz="3200" i="1" dirty="0">
                <a:latin typeface="Times New Roman" panose="02020603050405020304" pitchFamily="18" charset="0"/>
                <a:cs typeface="Times New Roman" panose="02020603050405020304" pitchFamily="18" charset="0"/>
              </a:rPr>
              <a:t>θ</a:t>
            </a:r>
            <a:r>
              <a:rPr lang="en-US" sz="3200" dirty="0">
                <a:latin typeface="Times New Roman" panose="02020603050405020304" pitchFamily="18" charset="0"/>
                <a:cs typeface="Times New Roman" panose="02020603050405020304" pitchFamily="18" charset="0"/>
              </a:rPr>
              <a:t>] [</a:t>
            </a:r>
            <a:r>
              <a:rPr lang="el-GR" sz="3200" i="1" dirty="0">
                <a:latin typeface="Times New Roman" panose="02020603050405020304" pitchFamily="18" charset="0"/>
                <a:cs typeface="Times New Roman" panose="02020603050405020304" pitchFamily="18" charset="0"/>
              </a:rPr>
              <a:t>θ</a:t>
            </a:r>
            <a:r>
              <a:rPr lang="en-US" sz="3200" dirty="0">
                <a:latin typeface="Times New Roman" panose="02020603050405020304" pitchFamily="18" charset="0"/>
                <a:cs typeface="Times New Roman" panose="02020603050405020304" pitchFamily="18" charset="0"/>
              </a:rPr>
              <a:t>] </a:t>
            </a:r>
          </a:p>
        </p:txBody>
      </p:sp>
      <p:sp>
        <p:nvSpPr>
          <p:cNvPr id="6" name="Rectangle 5"/>
          <p:cNvSpPr/>
          <p:nvPr/>
        </p:nvSpPr>
        <p:spPr>
          <a:xfrm>
            <a:off x="5811032" y="2768394"/>
            <a:ext cx="764953" cy="584775"/>
          </a:xfrm>
          <a:prstGeom prst="rect">
            <a:avLst/>
          </a:prstGeom>
        </p:spPr>
        <p:txBody>
          <a:bodyPr wrap="none">
            <a:spAutoFit/>
          </a:bodyPr>
          <a:lstStyle/>
          <a:p>
            <a:r>
              <a:rPr lang="en-US" sz="3200" dirty="0">
                <a:solidFill>
                  <a:prstClr val="black"/>
                </a:solidFill>
                <a:latin typeface="Times New Roman" panose="02020603050405020304" pitchFamily="18" charset="0"/>
                <a:cs typeface="Times New Roman" panose="02020603050405020304" pitchFamily="18" charset="0"/>
              </a:rPr>
              <a:t>[</a:t>
            </a:r>
            <a:r>
              <a:rPr lang="en-US" sz="3200" i="1" dirty="0">
                <a:solidFill>
                  <a:prstClr val="black"/>
                </a:solidFill>
                <a:latin typeface="Times New Roman" panose="02020603050405020304" pitchFamily="18" charset="0"/>
                <a:cs typeface="Times New Roman" panose="02020603050405020304" pitchFamily="18" charset="0"/>
              </a:rPr>
              <a:t>y</a:t>
            </a:r>
            <a:r>
              <a:rPr lang="en-US" sz="3200" dirty="0">
                <a:solidFill>
                  <a:prstClr val="black"/>
                </a:solidFill>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cxnSp>
        <p:nvCxnSpPr>
          <p:cNvPr id="16" name="Straight Connector 15"/>
          <p:cNvCxnSpPr/>
          <p:nvPr/>
        </p:nvCxnSpPr>
        <p:spPr>
          <a:xfrm>
            <a:off x="5272423" y="2797296"/>
            <a:ext cx="17526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flipV="1">
            <a:off x="6475457" y="3185661"/>
            <a:ext cx="703820" cy="31064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7025023" y="3492882"/>
            <a:ext cx="4398896" cy="369332"/>
          </a:xfrm>
          <a:prstGeom prst="rect">
            <a:avLst/>
          </a:prstGeom>
          <a:noFill/>
        </p:spPr>
        <p:txBody>
          <a:bodyPr wrap="square" rtlCol="0">
            <a:spAutoFit/>
          </a:bodyPr>
          <a:lstStyle/>
          <a:p>
            <a:r>
              <a:rPr lang="en-US" i="1" dirty="0"/>
              <a:t>What is the marginal probability of the data?</a:t>
            </a:r>
          </a:p>
        </p:txBody>
      </p:sp>
      <p:sp>
        <p:nvSpPr>
          <p:cNvPr id="28" name="AutoShape 4" descr="Image result for What is this"/>
          <p:cNvSpPr>
            <a:spLocks noChangeAspect="1" noChangeArrowheads="1"/>
          </p:cNvSpPr>
          <p:nvPr/>
        </p:nvSpPr>
        <p:spPr bwMode="auto">
          <a:xfrm>
            <a:off x="1679575" y="94981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TextBox 12"/>
          <p:cNvSpPr txBox="1"/>
          <p:nvPr/>
        </p:nvSpPr>
        <p:spPr>
          <a:xfrm>
            <a:off x="8400443" y="1343653"/>
            <a:ext cx="3460668" cy="523220"/>
          </a:xfrm>
          <a:prstGeom prst="rect">
            <a:avLst/>
          </a:prstGeom>
          <a:solidFill>
            <a:schemeClr val="accent1">
              <a:lumMod val="20000"/>
              <a:lumOff val="80000"/>
            </a:schemeClr>
          </a:solidFill>
          <a:ln>
            <a:solidFill>
              <a:schemeClr val="tx1"/>
            </a:solidFill>
          </a:ln>
        </p:spPr>
        <p:txBody>
          <a:bodyPr wrap="square" rtlCol="0">
            <a:spAutoFit/>
          </a:bodyPr>
          <a:lstStyle/>
          <a:p>
            <a:r>
              <a:rPr lang="en-US" sz="2800" dirty="0">
                <a:latin typeface="Times New Roman" panose="02020603050405020304" pitchFamily="18" charset="0"/>
                <a:cs typeface="Times New Roman" panose="02020603050405020304" pitchFamily="18" charset="0"/>
              </a:rPr>
              <a:t>L(</a:t>
            </a:r>
            <a:r>
              <a:rPr lang="el-GR" sz="2800" dirty="0">
                <a:latin typeface="Times New Roman" panose="02020603050405020304" pitchFamily="18" charset="0"/>
                <a:ea typeface="Cambria Math" panose="02040503050406030204" pitchFamily="18" charset="0"/>
                <a:cs typeface="Times New Roman" panose="02020603050405020304" pitchFamily="18" charset="0"/>
              </a:rPr>
              <a:t>θ</a:t>
            </a:r>
            <a:r>
              <a:rPr lang="en-US" sz="2800" dirty="0">
                <a:latin typeface="Times New Roman" panose="02020603050405020304" pitchFamily="18" charset="0"/>
                <a:cs typeface="Times New Roman" panose="02020603050405020304" pitchFamily="18" charset="0"/>
              </a:rPr>
              <a:t>|y) = [y| </a:t>
            </a:r>
            <a:r>
              <a:rPr lang="el-GR" sz="2800" dirty="0">
                <a:latin typeface="Times New Roman" panose="02020603050405020304" pitchFamily="18" charset="0"/>
                <a:cs typeface="Times New Roman" panose="02020603050405020304" pitchFamily="18" charset="0"/>
              </a:rPr>
              <a:t>θ</a:t>
            </a:r>
            <a:r>
              <a:rPr lang="en-US" sz="2800" dirty="0">
                <a:latin typeface="Times New Roman" panose="02020603050405020304" pitchFamily="18" charset="0"/>
                <a:cs typeface="Times New Roman" panose="02020603050405020304" pitchFamily="18" charset="0"/>
              </a:rPr>
              <a:t>] ≠ [</a:t>
            </a:r>
            <a:r>
              <a:rPr lang="el-GR" sz="2800" dirty="0">
                <a:latin typeface="Times New Roman" panose="02020603050405020304" pitchFamily="18" charset="0"/>
                <a:cs typeface="Times New Roman" panose="02020603050405020304" pitchFamily="18" charset="0"/>
              </a:rPr>
              <a:t>θ</a:t>
            </a:r>
            <a:r>
              <a:rPr lang="en-US" sz="2800" dirty="0">
                <a:latin typeface="Times New Roman" panose="02020603050405020304" pitchFamily="18" charset="0"/>
                <a:cs typeface="Times New Roman" panose="02020603050405020304" pitchFamily="18" charset="0"/>
              </a:rPr>
              <a:t> | y]</a:t>
            </a:r>
            <a:endParaRPr lang="en-US" dirty="0">
              <a:latin typeface="Times New Roman" panose="02020603050405020304" pitchFamily="18" charset="0"/>
              <a:cs typeface="Times New Roman" panose="02020603050405020304" pitchFamily="18" charset="0"/>
            </a:endParaRPr>
          </a:p>
        </p:txBody>
      </p:sp>
      <p:sp>
        <p:nvSpPr>
          <p:cNvPr id="14" name="TextBox 13"/>
          <p:cNvSpPr txBox="1"/>
          <p:nvPr/>
        </p:nvSpPr>
        <p:spPr>
          <a:xfrm>
            <a:off x="136113" y="-74833"/>
            <a:ext cx="11965259" cy="707886"/>
          </a:xfrm>
          <a:prstGeom prst="rect">
            <a:avLst/>
          </a:prstGeom>
          <a:noFill/>
        </p:spPr>
        <p:txBody>
          <a:bodyPr wrap="square" rtlCol="0">
            <a:spAutoFit/>
          </a:bodyPr>
          <a:lstStyle/>
          <a:p>
            <a:pPr algn="ctr"/>
            <a:r>
              <a:rPr lang="en-US" sz="4000" b="1" dirty="0"/>
              <a:t>Bayes Rule</a:t>
            </a:r>
          </a:p>
        </p:txBody>
      </p:sp>
      <p:cxnSp>
        <p:nvCxnSpPr>
          <p:cNvPr id="15" name="Straight Arrow Connector 14"/>
          <p:cNvCxnSpPr>
            <a:endCxn id="5" idx="0"/>
          </p:cNvCxnSpPr>
          <p:nvPr/>
        </p:nvCxnSpPr>
        <p:spPr>
          <a:xfrm flipH="1">
            <a:off x="6191104" y="1527869"/>
            <a:ext cx="2209339" cy="54493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6948483" y="2340406"/>
            <a:ext cx="1883845" cy="2354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9048632" y="2189239"/>
            <a:ext cx="790601" cy="461665"/>
          </a:xfrm>
          <a:prstGeom prst="rect">
            <a:avLst/>
          </a:prstGeom>
          <a:noFill/>
        </p:spPr>
        <p:txBody>
          <a:bodyPr wrap="none" rtlCol="0">
            <a:spAutoFit/>
          </a:bodyPr>
          <a:lstStyle/>
          <a:p>
            <a:r>
              <a:rPr lang="en-US" sz="2400" dirty="0"/>
              <a:t>Prior</a:t>
            </a:r>
          </a:p>
        </p:txBody>
      </p:sp>
      <p:cxnSp>
        <p:nvCxnSpPr>
          <p:cNvPr id="23" name="Straight Arrow Connector 22"/>
          <p:cNvCxnSpPr>
            <a:stCxn id="25" idx="2"/>
            <a:endCxn id="2" idx="1"/>
          </p:cNvCxnSpPr>
          <p:nvPr/>
        </p:nvCxnSpPr>
        <p:spPr>
          <a:xfrm>
            <a:off x="2758439" y="2052564"/>
            <a:ext cx="901642" cy="74700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2100149" y="1590899"/>
            <a:ext cx="1316579" cy="461665"/>
          </a:xfrm>
          <a:prstGeom prst="rect">
            <a:avLst/>
          </a:prstGeom>
          <a:noFill/>
        </p:spPr>
        <p:txBody>
          <a:bodyPr wrap="none" rtlCol="0">
            <a:spAutoFit/>
          </a:bodyPr>
          <a:lstStyle/>
          <a:p>
            <a:r>
              <a:rPr lang="en-US" sz="2400" dirty="0"/>
              <a:t>Posterior</a:t>
            </a:r>
          </a:p>
        </p:txBody>
      </p:sp>
    </p:spTree>
    <p:extLst>
      <p:ext uri="{BB962C8B-B14F-4D97-AF65-F5344CB8AC3E}">
        <p14:creationId xmlns:p14="http://schemas.microsoft.com/office/powerpoint/2010/main" val="2075750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74154" y="215900"/>
            <a:ext cx="3526928" cy="707886"/>
          </a:xfrm>
          <a:prstGeom prst="rect">
            <a:avLst/>
          </a:prstGeom>
          <a:noFill/>
        </p:spPr>
        <p:txBody>
          <a:bodyPr wrap="none" rtlCol="0">
            <a:spAutoFit/>
          </a:bodyPr>
          <a:lstStyle/>
          <a:p>
            <a:pPr algn="ctr"/>
            <a:r>
              <a:rPr lang="en-US" sz="4000" b="1" dirty="0"/>
              <a:t>Nimble PRIMER</a:t>
            </a:r>
          </a:p>
        </p:txBody>
      </p:sp>
      <p:pic>
        <p:nvPicPr>
          <p:cNvPr id="3" name="Picture 2" descr="Nimble model code screenshot: nimbleCode with uniform priors K~dunif(0,4000), r~dunif(0,2), sigma~dunif(0,2), tau=1/sigma^2, and a likelihood loop y[i]~dnorm(mu[i],tau)." title="Nimble model code screenshot: nimbleCode with uniform priors K~dunif(0,4000), r~">
            <a:extLst>
              <a:ext uri="{FF2B5EF4-FFF2-40B4-BE49-F238E27FC236}">
                <a16:creationId xmlns:a16="http://schemas.microsoft.com/office/drawing/2014/main" id="{61D8B62E-BED3-3397-2462-BF83F0CA3E3E}"/>
              </a:ext>
            </a:extLst>
          </p:cNvPr>
          <p:cNvPicPr>
            <a:picLocks noChangeAspect="1"/>
          </p:cNvPicPr>
          <p:nvPr/>
        </p:nvPicPr>
        <p:blipFill>
          <a:blip r:embed="rId2"/>
          <a:stretch>
            <a:fillRect/>
          </a:stretch>
        </p:blipFill>
        <p:spPr>
          <a:xfrm>
            <a:off x="7039918" y="311107"/>
            <a:ext cx="4000500" cy="3403600"/>
          </a:xfrm>
          <a:prstGeom prst="rect">
            <a:avLst/>
          </a:prstGeom>
        </p:spPr>
      </p:pic>
      <p:sp>
        <p:nvSpPr>
          <p:cNvPr id="7" name="TextBox 6">
            <a:extLst>
              <a:ext uri="{FF2B5EF4-FFF2-40B4-BE49-F238E27FC236}">
                <a16:creationId xmlns:a16="http://schemas.microsoft.com/office/drawing/2014/main" id="{E8DB5F6C-BE7B-908D-7C5E-392CF390B91B}"/>
              </a:ext>
            </a:extLst>
          </p:cNvPr>
          <p:cNvSpPr txBox="1"/>
          <p:nvPr/>
        </p:nvSpPr>
        <p:spPr>
          <a:xfrm>
            <a:off x="162655" y="1316334"/>
            <a:ext cx="6256393" cy="2862322"/>
          </a:xfrm>
          <a:prstGeom prst="rect">
            <a:avLst/>
          </a:prstGeom>
          <a:noFill/>
        </p:spPr>
        <p:txBody>
          <a:bodyPr wrap="none" rtlCol="0">
            <a:spAutoFit/>
          </a:bodyPr>
          <a:lstStyle/>
          <a:p>
            <a:pPr marL="342900" indent="-342900">
              <a:buFont typeface="+mj-lt"/>
              <a:buAutoNum type="arabicPeriod"/>
            </a:pPr>
            <a:r>
              <a:rPr lang="en-US" dirty="0"/>
              <a:t>BUGS Code is written in a </a:t>
            </a:r>
            <a:r>
              <a:rPr lang="en-US" dirty="0" err="1"/>
              <a:t>nimbleCode</a:t>
            </a:r>
            <a:r>
              <a:rPr lang="en-US" dirty="0"/>
              <a:t>() function.</a:t>
            </a:r>
          </a:p>
          <a:p>
            <a:pPr marL="342900" indent="-342900">
              <a:buFont typeface="+mj-lt"/>
              <a:buAutoNum type="arabicPeriod"/>
            </a:pPr>
            <a:endParaRPr lang="en-US" dirty="0"/>
          </a:p>
          <a:p>
            <a:pPr marL="342900" indent="-342900">
              <a:buFont typeface="+mj-lt"/>
              <a:buAutoNum type="arabicPeriod"/>
            </a:pPr>
            <a:r>
              <a:rPr lang="en-US" dirty="0"/>
              <a:t>Models compiled into C++ and are more customizable</a:t>
            </a:r>
          </a:p>
          <a:p>
            <a:pPr marL="342900" indent="-342900">
              <a:buFont typeface="+mj-lt"/>
              <a:buAutoNum type="arabicPeriod"/>
            </a:pPr>
            <a:endParaRPr lang="en-US" dirty="0"/>
          </a:p>
          <a:p>
            <a:pPr marL="342900" indent="-342900">
              <a:buFont typeface="+mj-lt"/>
              <a:buAutoNum type="arabicPeriod"/>
            </a:pPr>
            <a:r>
              <a:rPr lang="en-US" dirty="0"/>
              <a:t>Can be much faster than JAGS</a:t>
            </a:r>
          </a:p>
          <a:p>
            <a:pPr marL="342900" indent="-342900">
              <a:buFont typeface="+mj-lt"/>
              <a:buAutoNum type="arabicPeriod"/>
            </a:pPr>
            <a:endParaRPr lang="en-US" dirty="0"/>
          </a:p>
          <a:p>
            <a:pPr marL="342900" indent="-342900">
              <a:buFont typeface="+mj-lt"/>
              <a:buAutoNum type="arabicPeriod"/>
            </a:pPr>
            <a:r>
              <a:rPr lang="en-US" dirty="0"/>
              <a:t>Can produce MCMC output in one line with </a:t>
            </a:r>
            <a:r>
              <a:rPr lang="en-US" dirty="0" err="1"/>
              <a:t>nimbleMCMC</a:t>
            </a:r>
            <a:r>
              <a:rPr lang="en-US" dirty="0"/>
              <a:t>()</a:t>
            </a:r>
          </a:p>
          <a:p>
            <a:pPr marL="800100" lvl="1" indent="-342900">
              <a:buFont typeface="+mj-lt"/>
              <a:buAutoNum type="arabicPeriod"/>
            </a:pPr>
            <a:r>
              <a:rPr lang="en-US" dirty="0"/>
              <a:t>No separate adaption phase to tune MCMC</a:t>
            </a:r>
          </a:p>
          <a:p>
            <a:pPr marL="800100" lvl="1" indent="-342900">
              <a:buFont typeface="+mj-lt"/>
              <a:buAutoNum type="arabicPeriod"/>
            </a:pPr>
            <a:r>
              <a:rPr lang="en-US" dirty="0"/>
              <a:t>Can also compile model first and then run </a:t>
            </a:r>
            <a:r>
              <a:rPr lang="en-US" dirty="0" err="1"/>
              <a:t>nimbleMCMC</a:t>
            </a:r>
            <a:endParaRPr lang="en-US" dirty="0"/>
          </a:p>
          <a:p>
            <a:pPr marL="342900" indent="-342900">
              <a:buFont typeface="+mj-lt"/>
              <a:buAutoNum type="arabicPeriod"/>
            </a:pPr>
            <a:endParaRPr lang="en-US" dirty="0"/>
          </a:p>
        </p:txBody>
      </p:sp>
      <p:pic>
        <p:nvPicPr>
          <p:cNvPr id="8" name="Picture 7" descr="R code: samples = nimbleMCMC(code=logistic, constants=data, inits=inits, monitors=c('K','r','sigma','tau','mu'), nchains=3, nburnin=1000)." title="R code: samples = nimbleMCMC(code=logistic, constants=data, inits=inits, monitor">
            <a:extLst>
              <a:ext uri="{FF2B5EF4-FFF2-40B4-BE49-F238E27FC236}">
                <a16:creationId xmlns:a16="http://schemas.microsoft.com/office/drawing/2014/main" id="{02BFC1F8-6CC7-7280-9C80-49A56573544F}"/>
              </a:ext>
            </a:extLst>
          </p:cNvPr>
          <p:cNvPicPr>
            <a:picLocks noChangeAspect="1"/>
          </p:cNvPicPr>
          <p:nvPr/>
        </p:nvPicPr>
        <p:blipFill>
          <a:blip r:embed="rId3"/>
          <a:stretch>
            <a:fillRect/>
          </a:stretch>
        </p:blipFill>
        <p:spPr>
          <a:xfrm>
            <a:off x="361741" y="4526334"/>
            <a:ext cx="11286711" cy="344106"/>
          </a:xfrm>
          <a:prstGeom prst="rect">
            <a:avLst/>
          </a:prstGeom>
        </p:spPr>
      </p:pic>
    </p:spTree>
    <p:extLst>
      <p:ext uri="{BB962C8B-B14F-4D97-AF65-F5344CB8AC3E}">
        <p14:creationId xmlns:p14="http://schemas.microsoft.com/office/powerpoint/2010/main" val="329121697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2351782"/>
            <a:ext cx="12192000" cy="584775"/>
          </a:xfrm>
          <a:prstGeom prst="rect">
            <a:avLst/>
          </a:prstGeom>
          <a:noFill/>
        </p:spPr>
        <p:txBody>
          <a:bodyPr wrap="square" rtlCol="0">
            <a:spAutoFit/>
          </a:bodyPr>
          <a:lstStyle/>
          <a:p>
            <a:pPr algn="ctr"/>
            <a:r>
              <a:rPr lang="en-US" sz="3200" dirty="0"/>
              <a:t>Logistic Growth in Nimble. Visualize and interpret the output</a:t>
            </a:r>
            <a:endParaRPr lang="en-US" sz="3200" b="1" dirty="0"/>
          </a:p>
        </p:txBody>
      </p:sp>
    </p:spTree>
    <p:extLst>
      <p:ext uri="{BB962C8B-B14F-4D97-AF65-F5344CB8AC3E}">
        <p14:creationId xmlns:p14="http://schemas.microsoft.com/office/powerpoint/2010/main" val="9619628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AutoShape 4" descr="Image result for What is this"/>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 name="Picture 2" descr="Slide 'What is [y]?' showing a Venn-style diagram partitioning a region into events B1, B2, B3 overlapping event A, illustrating the law of total probability: [A] = sum over i of [A|Bi][Bi], and the continuous form as an integral." title="Slide 'What is [y]?' showing a Venn-style diagram partitioning a region into eve"/>
          <p:cNvPicPr>
            <a:picLocks noChangeAspect="1"/>
          </p:cNvPicPr>
          <p:nvPr/>
        </p:nvPicPr>
        <p:blipFill rotWithShape="1">
          <a:blip r:embed="rId2">
            <a:extLst>
              <a:ext uri="{28A0092B-C50C-407E-A947-70E740481C1C}">
                <a14:useLocalDpi xmlns:a14="http://schemas.microsoft.com/office/drawing/2010/main" val="0"/>
              </a:ext>
            </a:extLst>
          </a:blip>
          <a:srcRect t="6284" r="11710" b="8791"/>
          <a:stretch/>
        </p:blipFill>
        <p:spPr>
          <a:xfrm>
            <a:off x="1559654" y="160338"/>
            <a:ext cx="9026360" cy="6505809"/>
          </a:xfrm>
          <a:prstGeom prst="rect">
            <a:avLst/>
          </a:prstGeom>
        </p:spPr>
      </p:pic>
      <p:cxnSp>
        <p:nvCxnSpPr>
          <p:cNvPr id="17" name="Straight Arrow Connector 16"/>
          <p:cNvCxnSpPr/>
          <p:nvPr/>
        </p:nvCxnSpPr>
        <p:spPr>
          <a:xfrm flipH="1">
            <a:off x="7135318" y="5572188"/>
            <a:ext cx="539647" cy="28896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7674964" y="5337035"/>
            <a:ext cx="4398896" cy="369332"/>
          </a:xfrm>
          <a:prstGeom prst="rect">
            <a:avLst/>
          </a:prstGeom>
          <a:noFill/>
        </p:spPr>
        <p:txBody>
          <a:bodyPr wrap="square" rtlCol="0">
            <a:spAutoFit/>
          </a:bodyPr>
          <a:lstStyle/>
          <a:p>
            <a:r>
              <a:rPr lang="en-US" i="1" dirty="0"/>
              <a:t>Integrating B out of the joint distribution</a:t>
            </a:r>
          </a:p>
        </p:txBody>
      </p:sp>
    </p:spTree>
    <p:extLst>
      <p:ext uri="{BB962C8B-B14F-4D97-AF65-F5344CB8AC3E}">
        <p14:creationId xmlns:p14="http://schemas.microsoft.com/office/powerpoint/2010/main" val="575636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19400" y="1043975"/>
            <a:ext cx="1612342" cy="584775"/>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a:t>
            </a:r>
            <a:r>
              <a:rPr lang="el-GR" sz="3200" i="1" dirty="0">
                <a:latin typeface="Times New Roman" panose="02020603050405020304" pitchFamily="18" charset="0"/>
                <a:cs typeface="Times New Roman" panose="02020603050405020304" pitchFamily="18" charset="0"/>
              </a:rPr>
              <a:t>θ</a:t>
            </a:r>
            <a:r>
              <a:rPr lang="en-US" sz="3200" i="1" dirty="0">
                <a:latin typeface="Times New Roman" panose="02020603050405020304" pitchFamily="18" charset="0"/>
                <a:cs typeface="Times New Roman" panose="02020603050405020304" pitchFamily="18" charset="0"/>
              </a:rPr>
              <a:t> | y</a:t>
            </a:r>
            <a:r>
              <a:rPr lang="en-US" sz="3200" dirty="0">
                <a:latin typeface="Times New Roman" panose="02020603050405020304" pitchFamily="18" charset="0"/>
                <a:cs typeface="Times New Roman" panose="02020603050405020304" pitchFamily="18" charset="0"/>
              </a:rPr>
              <a:t>] =  </a:t>
            </a:r>
          </a:p>
        </p:txBody>
      </p:sp>
      <p:sp>
        <p:nvSpPr>
          <p:cNvPr id="5" name="Rectangle 4"/>
          <p:cNvSpPr/>
          <p:nvPr/>
        </p:nvSpPr>
        <p:spPr>
          <a:xfrm>
            <a:off x="4431742" y="609601"/>
            <a:ext cx="1837362" cy="584775"/>
          </a:xfrm>
          <a:prstGeom prst="rect">
            <a:avLst/>
          </a:prstGeom>
        </p:spPr>
        <p:txBody>
          <a:bodyPr wrap="none">
            <a:spAutoFit/>
          </a:bodyPr>
          <a:lstStyle/>
          <a:p>
            <a:r>
              <a:rPr lang="en-US" sz="3200" dirty="0">
                <a:latin typeface="Times New Roman" panose="02020603050405020304" pitchFamily="18" charset="0"/>
                <a:cs typeface="Times New Roman" panose="02020603050405020304" pitchFamily="18" charset="0"/>
              </a:rPr>
              <a:t>[</a:t>
            </a:r>
            <a:r>
              <a:rPr lang="en-US" sz="3200" i="1" dirty="0">
                <a:latin typeface="Times New Roman" panose="02020603050405020304" pitchFamily="18" charset="0"/>
                <a:cs typeface="Times New Roman" panose="02020603050405020304" pitchFamily="18" charset="0"/>
              </a:rPr>
              <a:t>y | </a:t>
            </a:r>
            <a:r>
              <a:rPr lang="el-GR" sz="3200" i="1" dirty="0">
                <a:latin typeface="Times New Roman" panose="02020603050405020304" pitchFamily="18" charset="0"/>
                <a:cs typeface="Times New Roman" panose="02020603050405020304" pitchFamily="18" charset="0"/>
              </a:rPr>
              <a:t>θ</a:t>
            </a:r>
            <a:r>
              <a:rPr lang="en-US" sz="3200" dirty="0">
                <a:latin typeface="Times New Roman" panose="02020603050405020304" pitchFamily="18" charset="0"/>
                <a:cs typeface="Times New Roman" panose="02020603050405020304" pitchFamily="18" charset="0"/>
              </a:rPr>
              <a:t>] [</a:t>
            </a:r>
            <a:r>
              <a:rPr lang="el-GR" sz="3200" i="1" dirty="0">
                <a:latin typeface="Times New Roman" panose="02020603050405020304" pitchFamily="18" charset="0"/>
                <a:cs typeface="Times New Roman" panose="02020603050405020304" pitchFamily="18" charset="0"/>
              </a:rPr>
              <a:t>θ</a:t>
            </a:r>
            <a:r>
              <a:rPr lang="en-US" sz="3200" dirty="0">
                <a:latin typeface="Times New Roman" panose="02020603050405020304" pitchFamily="18" charset="0"/>
                <a:cs typeface="Times New Roman" panose="02020603050405020304" pitchFamily="18" charset="0"/>
              </a:rPr>
              <a:t>] </a:t>
            </a:r>
          </a:p>
        </p:txBody>
      </p:sp>
      <p:sp>
        <p:nvSpPr>
          <p:cNvPr id="6" name="Rectangle 5"/>
          <p:cNvSpPr/>
          <p:nvPr/>
        </p:nvSpPr>
        <p:spPr>
          <a:xfrm>
            <a:off x="4970351" y="1305187"/>
            <a:ext cx="764953" cy="584775"/>
          </a:xfrm>
          <a:prstGeom prst="rect">
            <a:avLst/>
          </a:prstGeom>
        </p:spPr>
        <p:txBody>
          <a:bodyPr wrap="none">
            <a:spAutoFit/>
          </a:bodyPr>
          <a:lstStyle/>
          <a:p>
            <a:r>
              <a:rPr lang="en-US" sz="3200" dirty="0">
                <a:solidFill>
                  <a:prstClr val="black"/>
                </a:solidFill>
                <a:latin typeface="Times New Roman" panose="02020603050405020304" pitchFamily="18" charset="0"/>
                <a:cs typeface="Times New Roman" panose="02020603050405020304" pitchFamily="18" charset="0"/>
              </a:rPr>
              <a:t>[</a:t>
            </a:r>
            <a:r>
              <a:rPr lang="en-US" sz="3200" i="1" dirty="0">
                <a:solidFill>
                  <a:prstClr val="black"/>
                </a:solidFill>
                <a:latin typeface="Times New Roman" panose="02020603050405020304" pitchFamily="18" charset="0"/>
                <a:cs typeface="Times New Roman" panose="02020603050405020304" pitchFamily="18" charset="0"/>
              </a:rPr>
              <a:t>y</a:t>
            </a:r>
            <a:r>
              <a:rPr lang="en-US" sz="3200" dirty="0">
                <a:solidFill>
                  <a:prstClr val="black"/>
                </a:solidFill>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cxnSp>
        <p:nvCxnSpPr>
          <p:cNvPr id="16" name="Straight Connector 15"/>
          <p:cNvCxnSpPr/>
          <p:nvPr/>
        </p:nvCxnSpPr>
        <p:spPr>
          <a:xfrm>
            <a:off x="4431742" y="1334089"/>
            <a:ext cx="17526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flipV="1">
            <a:off x="5719538" y="1903100"/>
            <a:ext cx="703820" cy="31064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6269104" y="2210321"/>
            <a:ext cx="4398896" cy="369332"/>
          </a:xfrm>
          <a:prstGeom prst="rect">
            <a:avLst/>
          </a:prstGeom>
          <a:noFill/>
        </p:spPr>
        <p:txBody>
          <a:bodyPr wrap="square" rtlCol="0">
            <a:spAutoFit/>
          </a:bodyPr>
          <a:lstStyle/>
          <a:p>
            <a:r>
              <a:rPr lang="en-US" i="1" dirty="0"/>
              <a:t>What is the marginal probability of the data?</a:t>
            </a:r>
          </a:p>
        </p:txBody>
      </p:sp>
      <p:sp>
        <p:nvSpPr>
          <p:cNvPr id="22" name="Rectangle 21"/>
          <p:cNvSpPr/>
          <p:nvPr/>
        </p:nvSpPr>
        <p:spPr>
          <a:xfrm>
            <a:off x="2823930" y="3544472"/>
            <a:ext cx="3445174" cy="584775"/>
          </a:xfrm>
          <a:prstGeom prst="rect">
            <a:avLst/>
          </a:prstGeom>
        </p:spPr>
        <p:txBody>
          <a:bodyPr wrap="none">
            <a:spAutoFit/>
          </a:bodyPr>
          <a:lstStyle/>
          <a:p>
            <a:r>
              <a:rPr lang="en-US" sz="3200" dirty="0">
                <a:solidFill>
                  <a:prstClr val="black"/>
                </a:solidFill>
                <a:latin typeface="Times New Roman" panose="02020603050405020304" pitchFamily="18" charset="0"/>
                <a:cs typeface="Times New Roman" panose="02020603050405020304" pitchFamily="18" charset="0"/>
              </a:rPr>
              <a:t>[</a:t>
            </a:r>
            <a:r>
              <a:rPr lang="en-US" sz="3200" i="1" dirty="0">
                <a:solidFill>
                  <a:prstClr val="black"/>
                </a:solidFill>
                <a:latin typeface="Times New Roman" panose="02020603050405020304" pitchFamily="18" charset="0"/>
                <a:cs typeface="Times New Roman" panose="02020603050405020304" pitchFamily="18" charset="0"/>
              </a:rPr>
              <a:t>y</a:t>
            </a:r>
            <a:r>
              <a:rPr lang="en-US" sz="3200" dirty="0">
                <a:solidFill>
                  <a:prstClr val="black"/>
                </a:solidFill>
                <a:latin typeface="Times New Roman" panose="02020603050405020304" pitchFamily="18" charset="0"/>
                <a:cs typeface="Times New Roman" panose="02020603050405020304" pitchFamily="18" charset="0"/>
              </a:rPr>
              <a:t>] =    [</a:t>
            </a:r>
            <a:r>
              <a:rPr lang="en-US" sz="3200" i="1" dirty="0">
                <a:solidFill>
                  <a:prstClr val="black"/>
                </a:solidFill>
                <a:latin typeface="Times New Roman" panose="02020603050405020304" pitchFamily="18" charset="0"/>
                <a:cs typeface="Times New Roman" panose="02020603050405020304" pitchFamily="18" charset="0"/>
              </a:rPr>
              <a:t>y|</a:t>
            </a:r>
            <a:r>
              <a:rPr lang="el-GR" sz="3200" i="1" dirty="0">
                <a:latin typeface="Times New Roman" panose="02020603050405020304" pitchFamily="18" charset="0"/>
                <a:cs typeface="Times New Roman" panose="02020603050405020304" pitchFamily="18" charset="0"/>
              </a:rPr>
              <a:t> θ</a:t>
            </a:r>
            <a:r>
              <a:rPr lang="en-US" sz="3200" dirty="0">
                <a:latin typeface="Times New Roman" panose="02020603050405020304" pitchFamily="18" charset="0"/>
                <a:cs typeface="Times New Roman" panose="02020603050405020304" pitchFamily="18" charset="0"/>
              </a:rPr>
              <a:t>] [</a:t>
            </a:r>
            <a:r>
              <a:rPr lang="el-GR" sz="3200" i="1" dirty="0">
                <a:latin typeface="Times New Roman" panose="02020603050405020304" pitchFamily="18" charset="0"/>
                <a:cs typeface="Times New Roman" panose="02020603050405020304" pitchFamily="18" charset="0"/>
              </a:rPr>
              <a:t>θ</a:t>
            </a:r>
            <a:r>
              <a:rPr lang="en-US" sz="3200" dirty="0">
                <a:latin typeface="Times New Roman" panose="02020603050405020304" pitchFamily="18" charset="0"/>
                <a:cs typeface="Times New Roman" panose="02020603050405020304" pitchFamily="18" charset="0"/>
              </a:rPr>
              <a:t>] </a:t>
            </a:r>
            <a:r>
              <a:rPr lang="en-US" sz="3200" i="1" dirty="0">
                <a:latin typeface="Times New Roman" panose="02020603050405020304" pitchFamily="18" charset="0"/>
                <a:cs typeface="Times New Roman" panose="02020603050405020304" pitchFamily="18" charset="0"/>
              </a:rPr>
              <a:t>d</a:t>
            </a:r>
            <a:r>
              <a:rPr lang="el-GR" sz="3200" i="1" dirty="0">
                <a:latin typeface="Times New Roman" panose="02020603050405020304" pitchFamily="18" charset="0"/>
                <a:cs typeface="Times New Roman" panose="02020603050405020304" pitchFamily="18" charset="0"/>
              </a:rPr>
              <a:t>θ</a:t>
            </a:r>
            <a:r>
              <a:rPr lang="en-US" sz="3200" dirty="0">
                <a:solidFill>
                  <a:prstClr val="black"/>
                </a:solidFill>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pic>
        <p:nvPicPr>
          <p:cNvPr id="4098" name="Picture 2" descr="Large integral sign, symbolizing integration." title="Large integral sign, symbolizing integratio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30101" y="3489789"/>
            <a:ext cx="432608" cy="694139"/>
          </a:xfrm>
          <a:prstGeom prst="rect">
            <a:avLst/>
          </a:prstGeom>
          <a:noFill/>
          <a:extLst>
            <a:ext uri="{909E8E84-426E-40DD-AFC4-6F175D3DCCD1}">
              <a14:hiddenFill xmlns:a14="http://schemas.microsoft.com/office/drawing/2010/main">
                <a:solidFill>
                  <a:srgbClr val="FFFFFF"/>
                </a:solidFill>
              </a14:hiddenFill>
            </a:ext>
          </a:extLst>
        </p:spPr>
      </p:pic>
      <p:sp>
        <p:nvSpPr>
          <p:cNvPr id="23" name="Left Brace 22"/>
          <p:cNvSpPr/>
          <p:nvPr/>
        </p:nvSpPr>
        <p:spPr>
          <a:xfrm rot="16200000">
            <a:off x="4526770" y="3319278"/>
            <a:ext cx="565094" cy="2434646"/>
          </a:xfrm>
          <a:prstGeom prst="leftBrace">
            <a:avLst>
              <a:gd name="adj1" fmla="val 44602"/>
              <a:gd name="adj2" fmla="val 50000"/>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TextBox 23"/>
          <p:cNvSpPr txBox="1"/>
          <p:nvPr/>
        </p:nvSpPr>
        <p:spPr>
          <a:xfrm>
            <a:off x="6396879" y="3546167"/>
            <a:ext cx="5697608" cy="707886"/>
          </a:xfrm>
          <a:prstGeom prst="rect">
            <a:avLst/>
          </a:prstGeom>
          <a:noFill/>
        </p:spPr>
        <p:txBody>
          <a:bodyPr wrap="square" rtlCol="0">
            <a:spAutoFit/>
          </a:bodyPr>
          <a:lstStyle/>
          <a:p>
            <a:r>
              <a:rPr lang="en-US" sz="2000" i="1" dirty="0"/>
              <a:t>It’s the integral (or sum) of the numerator! </a:t>
            </a:r>
          </a:p>
          <a:p>
            <a:r>
              <a:rPr lang="en-US" sz="2000" i="1" dirty="0"/>
              <a:t>This “scales” the numerator so that it integrates to 1.  </a:t>
            </a:r>
          </a:p>
        </p:txBody>
      </p:sp>
      <p:sp>
        <p:nvSpPr>
          <p:cNvPr id="28" name="AutoShape 4" descr="Image result for What is this"/>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100" name="Picture 4" descr="Animated reaction clip of a man in a suit holding his head with both hands, an overwhelmed &quot;mind blown&quot; reaction."/>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027216" y="4838198"/>
            <a:ext cx="1639837" cy="1909206"/>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6858000" y="86380"/>
            <a:ext cx="3427566" cy="523220"/>
          </a:xfrm>
          <a:prstGeom prst="rect">
            <a:avLst/>
          </a:prstGeom>
          <a:solidFill>
            <a:schemeClr val="accent1">
              <a:lumMod val="20000"/>
              <a:lumOff val="80000"/>
            </a:schemeClr>
          </a:solidFill>
          <a:ln>
            <a:solidFill>
              <a:schemeClr val="tx1"/>
            </a:solidFill>
          </a:ln>
        </p:spPr>
        <p:txBody>
          <a:bodyPr wrap="square" rtlCol="0">
            <a:spAutoFit/>
          </a:bodyPr>
          <a:lstStyle/>
          <a:p>
            <a:r>
              <a:rPr lang="en-US" sz="2800" dirty="0">
                <a:latin typeface="Times New Roman" panose="02020603050405020304" pitchFamily="18" charset="0"/>
                <a:cs typeface="Times New Roman" panose="02020603050405020304" pitchFamily="18" charset="0"/>
              </a:rPr>
              <a:t>L(</a:t>
            </a:r>
            <a:r>
              <a:rPr lang="el-GR" sz="2800" dirty="0">
                <a:latin typeface="Times New Roman" panose="02020603050405020304" pitchFamily="18" charset="0"/>
                <a:ea typeface="Cambria Math" panose="02040503050406030204" pitchFamily="18" charset="0"/>
                <a:cs typeface="Times New Roman" panose="02020603050405020304" pitchFamily="18" charset="0"/>
              </a:rPr>
              <a:t>θ</a:t>
            </a:r>
            <a:r>
              <a:rPr lang="en-US" sz="2800" dirty="0">
                <a:latin typeface="Times New Roman" panose="02020603050405020304" pitchFamily="18" charset="0"/>
                <a:cs typeface="Times New Roman" panose="02020603050405020304" pitchFamily="18" charset="0"/>
              </a:rPr>
              <a:t>|y) = [y| </a:t>
            </a:r>
            <a:r>
              <a:rPr lang="el-GR" sz="2800" dirty="0">
                <a:latin typeface="Times New Roman" panose="02020603050405020304" pitchFamily="18" charset="0"/>
                <a:cs typeface="Times New Roman" panose="02020603050405020304" pitchFamily="18" charset="0"/>
              </a:rPr>
              <a:t>θ</a:t>
            </a:r>
            <a:r>
              <a:rPr lang="en-US" sz="2800" dirty="0">
                <a:latin typeface="Times New Roman" panose="02020603050405020304" pitchFamily="18" charset="0"/>
                <a:cs typeface="Times New Roman" panose="02020603050405020304" pitchFamily="18" charset="0"/>
              </a:rPr>
              <a:t>] ≠ [</a:t>
            </a:r>
            <a:r>
              <a:rPr lang="el-GR" sz="2800" dirty="0">
                <a:latin typeface="Times New Roman" panose="02020603050405020304" pitchFamily="18" charset="0"/>
                <a:cs typeface="Times New Roman" panose="02020603050405020304" pitchFamily="18" charset="0"/>
              </a:rPr>
              <a:t>θ</a:t>
            </a:r>
            <a:r>
              <a:rPr lang="en-US" sz="2800" dirty="0">
                <a:latin typeface="Times New Roman" panose="02020603050405020304" pitchFamily="18" charset="0"/>
                <a:cs typeface="Times New Roman" panose="02020603050405020304" pitchFamily="18" charset="0"/>
              </a:rPr>
              <a:t> | y]</a:t>
            </a:r>
            <a:endParaRPr lang="en-US"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179882" y="2679052"/>
            <a:ext cx="4005986" cy="400110"/>
          </a:xfrm>
          <a:prstGeom prst="rect">
            <a:avLst/>
          </a:prstGeom>
          <a:noFill/>
        </p:spPr>
        <p:txBody>
          <a:bodyPr wrap="square" rtlCol="0">
            <a:spAutoFit/>
          </a:bodyPr>
          <a:lstStyle/>
          <a:p>
            <a:r>
              <a:rPr lang="en-US" sz="2000" b="1" i="1" u="sng" dirty="0"/>
              <a:t>We call this a normalizing constant</a:t>
            </a:r>
          </a:p>
        </p:txBody>
      </p:sp>
      <p:cxnSp>
        <p:nvCxnSpPr>
          <p:cNvPr id="17" name="Straight Arrow Connector 16"/>
          <p:cNvCxnSpPr>
            <a:stCxn id="15" idx="2"/>
            <a:endCxn id="22" idx="1"/>
          </p:cNvCxnSpPr>
          <p:nvPr/>
        </p:nvCxnSpPr>
        <p:spPr>
          <a:xfrm>
            <a:off x="2182875" y="3079162"/>
            <a:ext cx="641055" cy="75769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56639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 titled 'Joint Distribution of Continuous Random Variables' showing a 3D surface of a multivariate normal density, a bell-shaped peak over two axes X and Y." title="Slide titled 'Joint Distribution of Continuous Random Variables' showing a 3D su"/>
          <p:cNvPicPr>
            <a:picLocks noChangeAspect="1"/>
          </p:cNvPicPr>
          <p:nvPr/>
        </p:nvPicPr>
        <p:blipFill rotWithShape="1">
          <a:blip r:embed="rId2">
            <a:extLst>
              <a:ext uri="{28A0092B-C50C-407E-A947-70E740481C1C}">
                <a14:useLocalDpi xmlns:a14="http://schemas.microsoft.com/office/drawing/2010/main" val="0"/>
              </a:ext>
            </a:extLst>
          </a:blip>
          <a:srcRect l="1909" t="5841" r="8574" b="16837"/>
          <a:stretch/>
        </p:blipFill>
        <p:spPr>
          <a:xfrm>
            <a:off x="96252" y="1456311"/>
            <a:ext cx="5835316" cy="3776794"/>
          </a:xfrm>
          <a:prstGeom prst="rect">
            <a:avLst/>
          </a:prstGeom>
        </p:spPr>
      </p:pic>
      <p:pic>
        <p:nvPicPr>
          <p:cNvPr id="3" name="Picture 2" descr="Slide 'Marginal Distribution of Continuous Random Variables': a scatter of a bivariate cloud with its two marginal densities, p(X) and p(Y), plotted along the top and right margins as histograms/curves." title="Slide 'Marginal Distribution of Continuous Random Variables': a scatter of a biv"/>
          <p:cNvPicPr>
            <a:picLocks noChangeAspect="1"/>
          </p:cNvPicPr>
          <p:nvPr/>
        </p:nvPicPr>
        <p:blipFill rotWithShape="1">
          <a:blip r:embed="rId3">
            <a:extLst>
              <a:ext uri="{28A0092B-C50C-407E-A947-70E740481C1C}">
                <a14:useLocalDpi xmlns:a14="http://schemas.microsoft.com/office/drawing/2010/main" val="0"/>
              </a:ext>
            </a:extLst>
          </a:blip>
          <a:srcRect l="1489" t="5843" r="8211" b="11960"/>
          <a:stretch/>
        </p:blipFill>
        <p:spPr>
          <a:xfrm>
            <a:off x="6176238" y="1390831"/>
            <a:ext cx="5650804" cy="3854306"/>
          </a:xfrm>
          <a:prstGeom prst="rect">
            <a:avLst/>
          </a:prstGeom>
        </p:spPr>
      </p:pic>
      <p:sp>
        <p:nvSpPr>
          <p:cNvPr id="4" name="TextBox 3"/>
          <p:cNvSpPr txBox="1"/>
          <p:nvPr/>
        </p:nvSpPr>
        <p:spPr>
          <a:xfrm>
            <a:off x="1564105" y="445169"/>
            <a:ext cx="2022477" cy="461665"/>
          </a:xfrm>
          <a:prstGeom prst="rect">
            <a:avLst/>
          </a:prstGeom>
          <a:noFill/>
        </p:spPr>
        <p:txBody>
          <a:bodyPr wrap="none" rtlCol="0">
            <a:spAutoFit/>
          </a:bodyPr>
          <a:lstStyle/>
          <a:p>
            <a:r>
              <a:rPr lang="en-US" sz="2400" b="1" dirty="0"/>
              <a:t>P(X, Y) or [X,Y]</a:t>
            </a:r>
          </a:p>
        </p:txBody>
      </p:sp>
      <p:sp>
        <p:nvSpPr>
          <p:cNvPr id="5" name="TextBox 4"/>
          <p:cNvSpPr txBox="1"/>
          <p:nvPr/>
        </p:nvSpPr>
        <p:spPr>
          <a:xfrm>
            <a:off x="7352728" y="260502"/>
            <a:ext cx="3498073" cy="830997"/>
          </a:xfrm>
          <a:prstGeom prst="rect">
            <a:avLst/>
          </a:prstGeom>
          <a:noFill/>
        </p:spPr>
        <p:txBody>
          <a:bodyPr wrap="none" rtlCol="0">
            <a:spAutoFit/>
          </a:bodyPr>
          <a:lstStyle/>
          <a:p>
            <a:r>
              <a:rPr lang="en-US" sz="2400" b="1" dirty="0"/>
              <a:t>P(X) or [X], and P(Y) </a:t>
            </a:r>
            <a:r>
              <a:rPr lang="en-US" sz="2400" b="1"/>
              <a:t>or [Y]</a:t>
            </a:r>
            <a:endParaRPr lang="en-US" sz="2400" b="1" dirty="0"/>
          </a:p>
          <a:p>
            <a:endParaRPr lang="en-US" sz="2400" b="1" dirty="0"/>
          </a:p>
        </p:txBody>
      </p:sp>
      <p:sp>
        <p:nvSpPr>
          <p:cNvPr id="6" name="TextBox 5"/>
          <p:cNvSpPr txBox="1"/>
          <p:nvPr/>
        </p:nvSpPr>
        <p:spPr>
          <a:xfrm>
            <a:off x="6512908" y="5426242"/>
            <a:ext cx="5679091" cy="1323439"/>
          </a:xfrm>
          <a:prstGeom prst="rect">
            <a:avLst/>
          </a:prstGeom>
          <a:noFill/>
        </p:spPr>
        <p:txBody>
          <a:bodyPr wrap="square" rtlCol="0">
            <a:spAutoFit/>
          </a:bodyPr>
          <a:lstStyle/>
          <a:p>
            <a:pPr marL="457200" indent="-457200">
              <a:buFont typeface="+mj-lt"/>
              <a:buAutoNum type="arabicPeriod"/>
            </a:pPr>
            <a:r>
              <a:rPr lang="en-US" sz="2000" dirty="0"/>
              <a:t>Sum or integrate over all values of the random variable you DON’T care about</a:t>
            </a:r>
          </a:p>
          <a:p>
            <a:pPr marL="457200" indent="-457200">
              <a:buFont typeface="+mj-lt"/>
              <a:buAutoNum type="arabicPeriod"/>
            </a:pPr>
            <a:r>
              <a:rPr lang="en-US" sz="2000" dirty="0"/>
              <a:t>Or if you’ve sampled from the joint distribution, just take the values of the variable of interest</a:t>
            </a:r>
          </a:p>
        </p:txBody>
      </p:sp>
    </p:spTree>
    <p:extLst>
      <p:ext uri="{BB962C8B-B14F-4D97-AF65-F5344CB8AC3E}">
        <p14:creationId xmlns:p14="http://schemas.microsoft.com/office/powerpoint/2010/main" val="269474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35867</TotalTime>
  <Words>3422</Words>
  <Application>Microsoft Macintosh PowerPoint</Application>
  <PresentationFormat>Widescreen</PresentationFormat>
  <Paragraphs>334</Paragraphs>
  <Slides>61</Slides>
  <Notes>0</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61</vt:i4>
      </vt:variant>
    </vt:vector>
  </HeadingPairs>
  <TitlesOfParts>
    <vt:vector size="72" baseType="lpstr">
      <vt:lpstr>Arial</vt:lpstr>
      <vt:lpstr>Calibri</vt:lpstr>
      <vt:lpstr>Calibri Light</vt:lpstr>
      <vt:lpstr>Cambria</vt:lpstr>
      <vt:lpstr>Cambria Math</vt:lpstr>
      <vt:lpstr>LMSans10-Regular-Identity-H</vt:lpstr>
      <vt:lpstr>Lucida Console</vt:lpstr>
      <vt:lpstr>Times</vt:lpstr>
      <vt:lpstr>Times New Roman</vt:lpstr>
      <vt:lpstr>Office Theme</vt:lpstr>
      <vt:lpstr>Chart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Levi, Taal</dc:creator>
  <cp:lastModifiedBy>Levi, Taal</cp:lastModifiedBy>
  <cp:revision>297</cp:revision>
  <dcterms:created xsi:type="dcterms:W3CDTF">2020-12-11T02:21:57Z</dcterms:created>
  <dcterms:modified xsi:type="dcterms:W3CDTF">2026-07-16T23:20:11Z</dcterms:modified>
</cp:coreProperties>
</file>