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75" r:id="rId2"/>
    <p:sldId id="281" r:id="rId3"/>
    <p:sldId id="283" r:id="rId4"/>
    <p:sldId id="282" r:id="rId5"/>
    <p:sldId id="284" r:id="rId6"/>
    <p:sldId id="285" r:id="rId7"/>
    <p:sldId id="286" r:id="rId8"/>
    <p:sldId id="287" r:id="rId9"/>
    <p:sldId id="288" r:id="rId10"/>
    <p:sldId id="289" r:id="rId11"/>
    <p:sldId id="308" r:id="rId12"/>
    <p:sldId id="291" r:id="rId13"/>
    <p:sldId id="292" r:id="rId14"/>
    <p:sldId id="293" r:id="rId15"/>
    <p:sldId id="296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11" r:id="rId24"/>
    <p:sldId id="312" r:id="rId25"/>
    <p:sldId id="313" r:id="rId26"/>
    <p:sldId id="314" r:id="rId27"/>
    <p:sldId id="315" r:id="rId28"/>
    <p:sldId id="316" r:id="rId29"/>
    <p:sldId id="317" r:id="rId30"/>
    <p:sldId id="318" r:id="rId31"/>
    <p:sldId id="319" r:id="rId32"/>
    <p:sldId id="320" r:id="rId33"/>
    <p:sldId id="321" r:id="rId34"/>
    <p:sldId id="324" r:id="rId35"/>
    <p:sldId id="326" r:id="rId36"/>
    <p:sldId id="339" r:id="rId37"/>
    <p:sldId id="340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/>
    <p:restoredTop sz="94705"/>
  </p:normalViewPr>
  <p:slideViewPr>
    <p:cSldViewPr snapToGrid="0" snapToObjects="1">
      <p:cViewPr varScale="1">
        <p:scale>
          <a:sx n="109" d="100"/>
          <a:sy n="109" d="100"/>
        </p:scale>
        <p:origin x="216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E9C380-474B-B64D-9372-661513FD5BBF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CC6C4-586F-AC4B-9BFA-B274AE447F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156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r>
              <a:rPr lang="en-US" altLang="en-US">
                <a:latin typeface="Times New Roman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64426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020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8914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7664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4889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3902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5911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21528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689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5150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2093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9375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6526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3532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7697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3095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4919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53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5425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9155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9824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359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5047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943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7258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6299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97538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5950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1759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5767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724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311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162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28172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3067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36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pPr>
              <a:defRPr/>
            </a:pPr>
            <a:endParaRPr lang="en-US" altLang="en-US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403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C8F3-C415-6641-9620-75163596B5B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8628-8426-F843-851A-47F42068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052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C8F3-C415-6641-9620-75163596B5B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8628-8426-F843-851A-47F42068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140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C8F3-C415-6641-9620-75163596B5B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8628-8426-F843-851A-47F42068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170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C8F3-C415-6641-9620-75163596B5B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8628-8426-F843-851A-47F42068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055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C8F3-C415-6641-9620-75163596B5B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8628-8426-F843-851A-47F42068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691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C8F3-C415-6641-9620-75163596B5B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8628-8426-F843-851A-47F42068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715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C8F3-C415-6641-9620-75163596B5B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8628-8426-F843-851A-47F42068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970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C8F3-C415-6641-9620-75163596B5B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8628-8426-F843-851A-47F42068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432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C8F3-C415-6641-9620-75163596B5B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8628-8426-F843-851A-47F42068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68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C8F3-C415-6641-9620-75163596B5B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8628-8426-F843-851A-47F42068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92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DC8F3-C415-6641-9620-75163596B5B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18628-8426-F843-851A-47F42068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43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DC8F3-C415-6641-9620-75163596B5B4}" type="datetimeFigureOut">
              <a:rPr lang="en-US" smtClean="0"/>
              <a:t>7/16/26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18628-8426-F843-851A-47F420681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0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05000" y="1981200"/>
            <a:ext cx="8763000" cy="2209800"/>
          </a:xfrm>
        </p:spPr>
        <p:txBody>
          <a:bodyPr/>
          <a:lstStyle/>
          <a:p>
            <a:pPr algn="ctr" eaLnBrk="1" hangingPunct="1"/>
            <a:br>
              <a:rPr lang="en-US" altLang="en-US" sz="3200" b="1">
                <a:latin typeface="Arial" charset="0"/>
                <a:ea typeface="Arial" charset="0"/>
                <a:cs typeface="Arial" charset="0"/>
              </a:rPr>
            </a:br>
            <a:endParaRPr lang="en-AU" altLang="en-US" sz="3200" b="1"/>
          </a:p>
        </p:txBody>
      </p:sp>
      <p:sp>
        <p:nvSpPr>
          <p:cNvPr id="3076" name="Text Box 5"/>
          <p:cNvSpPr txBox="1">
            <a:spLocks noChangeArrowheads="1"/>
          </p:cNvSpPr>
          <p:nvPr/>
        </p:nvSpPr>
        <p:spPr bwMode="auto">
          <a:xfrm>
            <a:off x="3489325" y="22431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endParaRPr lang="en-US" altLang="en-US"/>
          </a:p>
        </p:txBody>
      </p:sp>
      <p:sp>
        <p:nvSpPr>
          <p:cNvPr id="3077" name="Text Box 6"/>
          <p:cNvSpPr txBox="1">
            <a:spLocks noChangeArrowheads="1"/>
          </p:cNvSpPr>
          <p:nvPr/>
        </p:nvSpPr>
        <p:spPr bwMode="auto">
          <a:xfrm>
            <a:off x="2773359" y="2243138"/>
            <a:ext cx="702628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4000" b="1" dirty="0">
                <a:latin typeface="Arial" charset="0"/>
              </a:rPr>
              <a:t>Nonlinear Models</a:t>
            </a:r>
          </a:p>
          <a:p>
            <a:pPr algn="ctr" eaLnBrk="1" hangingPunct="1">
              <a:defRPr/>
            </a:pPr>
            <a:r>
              <a:rPr lang="en-US" altLang="en-US" sz="4000" b="1" dirty="0">
                <a:latin typeface="Arial" charset="0"/>
              </a:rPr>
              <a:t>Maximum Likelihood Primer</a:t>
            </a:r>
          </a:p>
        </p:txBody>
      </p:sp>
    </p:spTree>
    <p:extLst>
      <p:ext uri="{BB962C8B-B14F-4D97-AF65-F5344CB8AC3E}">
        <p14:creationId xmlns:p14="http://schemas.microsoft.com/office/powerpoint/2010/main" val="1224196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1524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/>
              <a:t>Overview 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4042" y="1693251"/>
            <a:ext cx="9821496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charset="2"/>
              <a:buNone/>
              <a:defRPr/>
            </a:pPr>
            <a:r>
              <a:rPr lang="en-AU" altLang="en-US" b="1" dirty="0"/>
              <a:t>Given a data set: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altLang="en-US" dirty="0"/>
              <a:t>Select a model for the underlying process.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altLang="en-US" dirty="0"/>
              <a:t>Select a model for the uncertainty of the data.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altLang="en-US" dirty="0"/>
              <a:t>Write the likelihood for one data point.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altLang="en-US" dirty="0"/>
              <a:t>Multiply the likelihoods across all data points.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AU" altLang="en-US" dirty="0"/>
              <a:t>Find the values for the parameters that maximize the likelihood.</a:t>
            </a:r>
          </a:p>
          <a:p>
            <a:pPr lvl="1">
              <a:defRPr/>
            </a:pPr>
            <a:r>
              <a:rPr lang="en-AU" altLang="en-US" dirty="0"/>
              <a:t>Do this by minimizing negative log likelihood</a:t>
            </a:r>
          </a:p>
          <a:p>
            <a:pPr eaLnBrk="1" hangingPunct="1">
              <a:lnSpc>
                <a:spcPct val="90000"/>
              </a:lnSpc>
              <a:defRPr/>
            </a:pPr>
            <a:endParaRPr lang="en-AU" altLang="en-US" dirty="0"/>
          </a:p>
        </p:txBody>
      </p:sp>
    </p:spTree>
    <p:extLst>
      <p:ext uri="{BB962C8B-B14F-4D97-AF65-F5344CB8AC3E}">
        <p14:creationId xmlns:p14="http://schemas.microsoft.com/office/powerpoint/2010/main" val="231615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1658953" y="1516063"/>
            <a:ext cx="856453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You monitor an intersection for cars that run the </a:t>
            </a:r>
          </a:p>
          <a:p>
            <a:pPr eaLnBrk="1" hangingPunct="1">
              <a:defRPr/>
            </a:pPr>
            <a:r>
              <a:rPr lang="en-AU" altLang="en-US" dirty="0"/>
              <a:t>red light. Based on </a:t>
            </a:r>
            <a:r>
              <a:rPr lang="en-AU" altLang="en-US" b="1" dirty="0"/>
              <a:t>50 days of observation</a:t>
            </a:r>
            <a:r>
              <a:rPr lang="en-AU" altLang="en-US" dirty="0"/>
              <a:t>, you detect </a:t>
            </a:r>
          </a:p>
          <a:p>
            <a:pPr eaLnBrk="1" hangingPunct="1">
              <a:defRPr/>
            </a:pPr>
            <a:r>
              <a:rPr lang="en-AU" altLang="en-US" b="1" dirty="0"/>
              <a:t>30 days on which “light running” took place</a:t>
            </a:r>
            <a:r>
              <a:rPr lang="en-AU" altLang="en-US" dirty="0"/>
              <a:t>. You repeat the “experiment” after a red light camera is installed and now observe 10 days on which “running” occurred.</a:t>
            </a:r>
          </a:p>
        </p:txBody>
      </p:sp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1507149" y="4042386"/>
            <a:ext cx="945392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b="1" dirty="0"/>
              <a:t>Questions</a:t>
            </a:r>
          </a:p>
          <a:p>
            <a:pPr eaLnBrk="1" hangingPunct="1">
              <a:buFontTx/>
              <a:buAutoNum type="arabicPeriod"/>
              <a:defRPr/>
            </a:pPr>
            <a:r>
              <a:rPr lang="en-AU" altLang="en-US" sz="2000" dirty="0"/>
              <a:t>What is the probability of “light running” before the camera was installed?</a:t>
            </a:r>
          </a:p>
          <a:p>
            <a:pPr eaLnBrk="1" hangingPunct="1">
              <a:defRPr/>
            </a:pPr>
            <a:r>
              <a:rPr lang="en-AU" altLang="en-US" sz="2000" dirty="0"/>
              <a:t>2.	Has the probability of “light running” changed significantly?</a:t>
            </a:r>
          </a:p>
          <a:p>
            <a:pPr eaLnBrk="1" hangingPunct="1">
              <a:buFontTx/>
              <a:buAutoNum type="arabicPeriod"/>
              <a:defRPr/>
            </a:pPr>
            <a:endParaRPr lang="en-AU" altLang="en-US" sz="2000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658953" y="0"/>
            <a:ext cx="856453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AU" altLang="en-US" dirty="0"/>
              <a:t>We’ll explore numerical methods later</a:t>
            </a:r>
          </a:p>
          <a:p>
            <a:pPr algn="ctr">
              <a:defRPr/>
            </a:pPr>
            <a:r>
              <a:rPr lang="en-AU" altLang="en-US" dirty="0"/>
              <a:t>For now, let’s apply this to a simpler problem</a:t>
            </a:r>
          </a:p>
        </p:txBody>
      </p:sp>
    </p:spTree>
    <p:extLst>
      <p:ext uri="{BB962C8B-B14F-4D97-AF65-F5344CB8AC3E}">
        <p14:creationId xmlns:p14="http://schemas.microsoft.com/office/powerpoint/2010/main" val="1286996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1764476" y="361663"/>
            <a:ext cx="8994775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Let the probability of “running” be </a:t>
            </a:r>
            <a:r>
              <a:rPr lang="en-AU" altLang="en-US" i="1" dirty="0"/>
              <a:t>p</a:t>
            </a:r>
            <a:r>
              <a:rPr lang="en-AU" altLang="en-US" dirty="0"/>
              <a:t> (and hence the </a:t>
            </a:r>
          </a:p>
          <a:p>
            <a:pPr eaLnBrk="1" hangingPunct="1">
              <a:defRPr/>
            </a:pPr>
            <a:r>
              <a:rPr lang="en-AU" altLang="en-US" dirty="0"/>
              <a:t>probability of not “running” be (1-</a:t>
            </a:r>
            <a:r>
              <a:rPr lang="en-AU" altLang="en-US" i="1" dirty="0"/>
              <a:t>p</a:t>
            </a:r>
            <a:r>
              <a:rPr lang="en-AU" altLang="en-US" dirty="0"/>
              <a:t>)). The probability of</a:t>
            </a:r>
          </a:p>
          <a:p>
            <a:pPr eaLnBrk="1" hangingPunct="1">
              <a:defRPr/>
            </a:pPr>
            <a:r>
              <a:rPr lang="en-AU" altLang="en-US" dirty="0"/>
              <a:t>30 “runs” and 20 “non-runs” is then </a:t>
            </a:r>
            <a:r>
              <a:rPr lang="en-AU" altLang="en-US" i="1" dirty="0"/>
              <a:t>p</a:t>
            </a:r>
            <a:r>
              <a:rPr lang="en-AU" altLang="en-US" baseline="30000" dirty="0"/>
              <a:t>30</a:t>
            </a:r>
            <a:r>
              <a:rPr lang="en-AU" altLang="en-US" dirty="0"/>
              <a:t>(1-</a:t>
            </a:r>
            <a:r>
              <a:rPr lang="en-AU" altLang="en-US" i="1" dirty="0"/>
              <a:t>p</a:t>
            </a:r>
            <a:r>
              <a:rPr lang="en-AU" altLang="en-US" dirty="0"/>
              <a:t>)</a:t>
            </a:r>
            <a:r>
              <a:rPr lang="en-AU" altLang="en-US" baseline="30000" dirty="0"/>
              <a:t>20</a:t>
            </a:r>
            <a:r>
              <a:rPr lang="en-AU" altLang="en-US" dirty="0"/>
              <a:t> </a:t>
            </a:r>
          </a:p>
          <a:p>
            <a:pPr eaLnBrk="1" hangingPunct="1">
              <a:defRPr/>
            </a:pPr>
            <a:r>
              <a:rPr lang="en-AU" altLang="en-US" dirty="0"/>
              <a:t>(assuming “runs” and “non-runs” are independent).</a:t>
            </a:r>
          </a:p>
          <a:p>
            <a:pPr eaLnBrk="1" hangingPunct="1">
              <a:defRPr/>
            </a:pPr>
            <a:endParaRPr lang="en-AU" altLang="en-US" dirty="0"/>
          </a:p>
          <a:p>
            <a:pPr eaLnBrk="1" hangingPunct="1">
              <a:defRPr/>
            </a:pPr>
            <a:r>
              <a:rPr lang="en-AU" altLang="en-US" dirty="0"/>
              <a:t>This leads to the following likelihood function from the Binomial: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858707" y="4749349"/>
            <a:ext cx="903888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We refer to the value for </a:t>
            </a:r>
            <a:r>
              <a:rPr lang="en-AU" altLang="en-US" i="1" dirty="0"/>
              <a:t>p</a:t>
            </a:r>
            <a:r>
              <a:rPr lang="en-AU" altLang="en-US" dirty="0"/>
              <a:t> that maximizes the likelihood function as the </a:t>
            </a:r>
            <a:r>
              <a:rPr lang="en-AU" altLang="en-US" b="1" dirty="0"/>
              <a:t>maximum likelihood estimate</a:t>
            </a:r>
            <a:r>
              <a:rPr lang="en-AU" altLang="en-US" dirty="0"/>
              <a:t> and denote it as </a:t>
            </a:r>
            <a:r>
              <a:rPr lang="en-AU" altLang="en-US" dirty="0">
                <a:latin typeface="Cambria"/>
              </a:rPr>
              <a:t>p̂</a:t>
            </a:r>
            <a:r>
              <a:rPr lang="en-AU" altLang="en-US" dirty="0"/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412676" y="3402175"/>
            <a:ext cx="36947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Is something missing? Why is this ok?</a:t>
            </a:r>
          </a:p>
        </p:txBody>
      </p:sp>
      <p:sp>
        <p:nvSpPr>
          <p:cNvPr id="324614" name="TextBox 324613"/>
          <p:cNvSpPr txBox="1"/>
          <p:nvPr/>
        </p:nvSpPr>
        <p:spPr>
          <a:xfrm>
            <a:off x="3136076" y="3347258"/>
            <a:ext cx="2987675" cy="5715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100">
                <a:latin typeface="Cambria"/>
              </a:rPr>
              <a:t>L(p) = p</a:t>
            </a:r>
            <a:r>
              <a:rPr sz="2100" baseline="30000">
                <a:latin typeface="Cambria"/>
              </a:rPr>
              <a:t>30</a:t>
            </a:r>
            <a:r>
              <a:rPr sz="2100">
                <a:latin typeface="Cambria"/>
              </a:rPr>
              <a:t> (1 − p)</a:t>
            </a:r>
            <a:r>
              <a:rPr sz="2100" baseline="30000">
                <a:latin typeface="Cambria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723267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4" descr="Line plot, probability p (x, 0.2 to 0.8) versus Likelihood (y, 0 to about 2e-15). The binomial likelihood peaks near p = 0.6, the maximum likelihood estimate." title="Line plot, probability p (x, 0.2 to 0.8) versus Likelihood (y, 0 to about 2e-1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45" b="50877"/>
          <a:stretch>
            <a:fillRect/>
          </a:stretch>
        </p:blipFill>
        <p:spPr bwMode="auto">
          <a:xfrm>
            <a:off x="6781800" y="1058863"/>
            <a:ext cx="3733800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1508" name="Text Box 5"/>
          <p:cNvSpPr txBox="1">
            <a:spLocks noChangeArrowheads="1"/>
          </p:cNvSpPr>
          <p:nvPr/>
        </p:nvSpPr>
        <p:spPr bwMode="auto">
          <a:xfrm>
            <a:off x="1600200" y="1744663"/>
            <a:ext cx="4953000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b="1" dirty="0"/>
              <a:t>In R</a:t>
            </a:r>
            <a:r>
              <a:rPr lang="en-AU" altLang="en-US" dirty="0"/>
              <a:t>:</a:t>
            </a:r>
          </a:p>
          <a:p>
            <a:pPr eaLnBrk="1" hangingPunct="1">
              <a:defRPr/>
            </a:pPr>
            <a:endParaRPr lang="en-AU" altLang="en-US" dirty="0"/>
          </a:p>
          <a:p>
            <a:pPr eaLnBrk="1" hangingPunct="1">
              <a:buFont typeface="Wingdings" charset="2"/>
              <a:buChar char="Ø"/>
              <a:defRPr/>
            </a:pPr>
            <a:r>
              <a:rPr lang="en-AU" altLang="en-US" sz="2000" dirty="0" err="1">
                <a:latin typeface="Arial" charset="0"/>
              </a:rPr>
              <a:t>Prob</a:t>
            </a:r>
            <a:r>
              <a:rPr lang="en-AU" altLang="en-US" sz="2000" dirty="0">
                <a:latin typeface="Arial" charset="0"/>
              </a:rPr>
              <a:t> &lt;- </a:t>
            </a:r>
            <a:r>
              <a:rPr lang="en-AU" altLang="en-US" sz="2000" dirty="0" err="1">
                <a:latin typeface="Arial" charset="0"/>
              </a:rPr>
              <a:t>seq</a:t>
            </a:r>
            <a:r>
              <a:rPr lang="en-AU" altLang="en-US" sz="2000" dirty="0">
                <a:latin typeface="Arial" charset="0"/>
              </a:rPr>
              <a:t>(from=0.01,to=0.99,by=0.01)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AU" altLang="en-US" sz="2000" dirty="0">
                <a:latin typeface="Arial" charset="0"/>
              </a:rPr>
              <a:t>Like &lt;- Probs^30*(1-Probs)^20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AU" altLang="en-US" sz="2000" dirty="0">
                <a:latin typeface="Arial" charset="0"/>
              </a:rPr>
              <a:t> plot(</a:t>
            </a:r>
            <a:r>
              <a:rPr lang="en-AU" altLang="en-US" sz="2000" dirty="0" err="1">
                <a:latin typeface="Arial" charset="0"/>
              </a:rPr>
              <a:t>Prob,Like</a:t>
            </a:r>
            <a:r>
              <a:rPr lang="en-AU" altLang="en-US" sz="2000" dirty="0">
                <a:latin typeface="Arial" charset="0"/>
              </a:rPr>
              <a:t>)</a:t>
            </a:r>
          </a:p>
          <a:p>
            <a:pPr eaLnBrk="1" hangingPunct="1">
              <a:defRPr/>
            </a:pPr>
            <a:endParaRPr lang="en-AU" altLang="en-US" dirty="0"/>
          </a:p>
          <a:p>
            <a:pPr eaLnBrk="1" hangingPunct="1">
              <a:defRPr/>
            </a:pPr>
            <a:endParaRPr lang="en-AU" altLang="en-US" dirty="0"/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1600200" y="3954463"/>
            <a:ext cx="5128648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We can find the MLE in R:</a:t>
            </a:r>
          </a:p>
          <a:p>
            <a:pPr eaLnBrk="1" hangingPunct="1">
              <a:defRPr/>
            </a:pPr>
            <a:endParaRPr lang="en-AU" altLang="en-US" dirty="0"/>
          </a:p>
          <a:p>
            <a:pPr eaLnBrk="1" hangingPunct="1">
              <a:buFont typeface="Wingdings" charset="2"/>
              <a:buChar char="Ø"/>
              <a:defRPr/>
            </a:pPr>
            <a:r>
              <a:rPr lang="en-AU" altLang="en-US" sz="2000" dirty="0" err="1">
                <a:latin typeface="Arial" charset="0"/>
              </a:rPr>
              <a:t>Ibest</a:t>
            </a:r>
            <a:r>
              <a:rPr lang="en-AU" altLang="en-US" sz="2000" dirty="0">
                <a:latin typeface="Arial" charset="0"/>
              </a:rPr>
              <a:t> &lt;- which(Like==max(Like),</a:t>
            </a:r>
            <a:r>
              <a:rPr lang="en-AU" altLang="en-US" sz="2000" dirty="0" err="1">
                <a:latin typeface="Arial" charset="0"/>
              </a:rPr>
              <a:t>arr.ind</a:t>
            </a:r>
            <a:r>
              <a:rPr lang="en-AU" altLang="en-US" sz="2000" dirty="0">
                <a:latin typeface="Arial" charset="0"/>
              </a:rPr>
              <a:t>=T)</a:t>
            </a:r>
          </a:p>
          <a:p>
            <a:pPr eaLnBrk="1" hangingPunct="1">
              <a:buFont typeface="Wingdings" charset="2"/>
              <a:buChar char="Ø"/>
              <a:defRPr/>
            </a:pPr>
            <a:r>
              <a:rPr lang="en-AU" altLang="en-US" sz="2000" dirty="0">
                <a:latin typeface="Arial" charset="0"/>
              </a:rPr>
              <a:t>print(</a:t>
            </a:r>
            <a:r>
              <a:rPr lang="en-AU" altLang="en-US" sz="2000" dirty="0" err="1">
                <a:latin typeface="Arial" charset="0"/>
              </a:rPr>
              <a:t>Probs</a:t>
            </a:r>
            <a:r>
              <a:rPr lang="en-AU" altLang="en-US" sz="2000" dirty="0">
                <a:latin typeface="Arial" charset="0"/>
              </a:rPr>
              <a:t>[</a:t>
            </a:r>
            <a:r>
              <a:rPr lang="en-AU" altLang="en-US" sz="2000" dirty="0" err="1">
                <a:latin typeface="Arial" charset="0"/>
              </a:rPr>
              <a:t>Ibest</a:t>
            </a:r>
            <a:r>
              <a:rPr lang="en-AU" altLang="en-US" sz="2000" dirty="0">
                <a:latin typeface="Arial" charset="0"/>
              </a:rPr>
              <a:t>])</a:t>
            </a: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 flipH="1" flipV="1">
            <a:off x="9078685" y="4773613"/>
            <a:ext cx="66949" cy="71626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7128587" y="5489873"/>
            <a:ext cx="433974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dirty="0"/>
              <a:t>See </a:t>
            </a:r>
            <a:r>
              <a:rPr lang="en-AU" altLang="en-US"/>
              <a:t>why normalizing constant </a:t>
            </a:r>
            <a:r>
              <a:rPr lang="en-AU" altLang="en-US" dirty="0"/>
              <a:t>doesn’t matter here?</a:t>
            </a:r>
          </a:p>
        </p:txBody>
      </p:sp>
    </p:spTree>
    <p:extLst>
      <p:ext uri="{BB962C8B-B14F-4D97-AF65-F5344CB8AC3E}">
        <p14:creationId xmlns:p14="http://schemas.microsoft.com/office/powerpoint/2010/main" val="439388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417764" y="762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/>
              <a:t>Negative log-likelihoods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1017224" y="1453267"/>
            <a:ext cx="1015755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Rather than working with likelihoods we often work with negative log-likelihoods. Therefore, rather than maximizing the likelihood, we minimize the negative log-likelihood – this leads to same point estimates.</a:t>
            </a:r>
          </a:p>
        </p:txBody>
      </p:sp>
      <p:pic>
        <p:nvPicPr>
          <p:cNvPr id="22533" name="Picture 7" descr="Line plot, probability p (x, 0.2 to 0.8) versus Negative log-Likelihood (y, 0 to 120). A U-shaped valley with minimum near p = 0.6, the estimate." title="Line plot, probability p (x, 0.2 to 0.8) versus Negative log-Likelihood (y, 0 t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45" b="50877"/>
          <a:stretch>
            <a:fillRect/>
          </a:stretch>
        </p:blipFill>
        <p:spPr bwMode="auto">
          <a:xfrm>
            <a:off x="6677024" y="2341786"/>
            <a:ext cx="3766965" cy="3746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2534" name="Text Box 9"/>
          <p:cNvSpPr txBox="1">
            <a:spLocks noChangeArrowheads="1"/>
          </p:cNvSpPr>
          <p:nvPr/>
        </p:nvSpPr>
        <p:spPr bwMode="auto">
          <a:xfrm>
            <a:off x="1017224" y="4590596"/>
            <a:ext cx="4857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/>
              <a:t>The estimate of </a:t>
            </a:r>
            <a:r>
              <a:rPr lang="en-AU" altLang="en-US" i="1"/>
              <a:t>p</a:t>
            </a:r>
            <a:r>
              <a:rPr lang="en-AU" altLang="en-US"/>
              <a:t>, </a:t>
            </a:r>
            <a:r>
              <a:rPr lang="en-AU" altLang="en-US">
                <a:latin typeface="Cambria"/>
              </a:rPr>
              <a:t>p̂</a:t>
            </a:r>
            <a:r>
              <a:rPr lang="en-AU" altLang="en-US"/>
              <a:t>, is again 0.6.</a:t>
            </a: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86612" y="6236513"/>
            <a:ext cx="1181938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Logs help with the tiny number problem, and negative works </a:t>
            </a:r>
            <a:r>
              <a:rPr lang="en-AU" altLang="en-US"/>
              <a:t>for numerical optimizers</a:t>
            </a:r>
            <a:endParaRPr lang="en-AU" altLang="en-US" dirty="0"/>
          </a:p>
        </p:txBody>
      </p:sp>
      <p:sp>
        <p:nvSpPr>
          <p:cNvPr id="328711" name="TextBox 328710"/>
          <p:cNvSpPr txBox="1"/>
          <p:nvPr/>
        </p:nvSpPr>
        <p:spPr>
          <a:xfrm>
            <a:off x="1626825" y="3523796"/>
            <a:ext cx="4360984" cy="4064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>
                <a:latin typeface="Cambria"/>
              </a:rPr>
              <a:t>−ln L = −30 ln p − 20 ln(1 − p)</a:t>
            </a:r>
          </a:p>
        </p:txBody>
      </p:sp>
    </p:spTree>
    <p:extLst>
      <p:ext uri="{BB962C8B-B14F-4D97-AF65-F5344CB8AC3E}">
        <p14:creationId xmlns:p14="http://schemas.microsoft.com/office/powerpoint/2010/main" val="314570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-192857"/>
            <a:ext cx="10515600" cy="13255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dirty="0"/>
              <a:t>A Poisson mixture problem</a:t>
            </a:r>
            <a:endParaRPr lang="en-AU" altLang="en-US" dirty="0"/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383324" y="1001088"/>
            <a:ext cx="9566030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sz="2800" dirty="0"/>
              <a:t>The blow rate for a given whale species is Poisson-distributed and it is “known” that the average number of blows in an interval for males and females is different. We monitor a population and find the following distribution of blow times.</a:t>
            </a:r>
          </a:p>
        </p:txBody>
      </p:sp>
      <p:pic>
        <p:nvPicPr>
          <p:cNvPr id="5124" name="Picture 4" descr="Histogram of whale blow counts, Blows (x, 0 to 50) versus density (y, 0.00 to 0.04). Bimodal, consistent with a mixture of two Poisson components." title="Histogram of whale blow counts, Blows (x, 0 to 50) versus density (y, 0.00 to 0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45" b="50877"/>
          <a:stretch>
            <a:fillRect/>
          </a:stretch>
        </p:blipFill>
        <p:spPr bwMode="auto">
          <a:xfrm>
            <a:off x="615043" y="3546450"/>
            <a:ext cx="2857500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12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610600" y="6341836"/>
            <a:ext cx="2743200" cy="365125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A837E8F9-1ABE-2E4B-80D6-0ECEAC5AC0F7}" type="slidenum">
              <a:rPr lang="en-US" altLang="en-US" sz="1400"/>
              <a:pPr eaLnBrk="1" hangingPunct="1">
                <a:defRPr/>
              </a:pPr>
              <a:t>15</a:t>
            </a:fld>
            <a:endParaRPr lang="en-US" altLang="en-US" sz="1400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810000" y="3976662"/>
            <a:ext cx="8226361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b="1" dirty="0"/>
              <a:t>Questions</a:t>
            </a:r>
          </a:p>
          <a:p>
            <a:pPr eaLnBrk="1" hangingPunct="1">
              <a:buFontTx/>
              <a:buAutoNum type="arabicPeriod"/>
              <a:defRPr/>
            </a:pPr>
            <a:r>
              <a:rPr lang="en-AU" altLang="en-US" sz="2000" dirty="0"/>
              <a:t>What is the fraction of females in the population (females have </a:t>
            </a:r>
          </a:p>
          <a:p>
            <a:pPr eaLnBrk="1" hangingPunct="1">
              <a:defRPr/>
            </a:pPr>
            <a:r>
              <a:rPr lang="en-AU" altLang="en-US" sz="2000" dirty="0"/>
              <a:t>	higher blow rate)?</a:t>
            </a:r>
          </a:p>
          <a:p>
            <a:pPr eaLnBrk="1" hangingPunct="1">
              <a:buFontTx/>
              <a:buAutoNum type="arabicPeriod" startAt="2"/>
              <a:defRPr/>
            </a:pPr>
            <a:r>
              <a:rPr lang="en-AU" altLang="en-US" sz="2000" dirty="0"/>
              <a:t>Can we conclude that females and males really do differ in mean blow rate?</a:t>
            </a:r>
          </a:p>
          <a:p>
            <a:pPr eaLnBrk="1" hangingPunct="1">
              <a:defRPr/>
            </a:pPr>
            <a:endParaRPr lang="en-AU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218303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7"/>
          <p:cNvSpPr txBox="1">
            <a:spLocks noChangeArrowheads="1"/>
          </p:cNvSpPr>
          <p:nvPr/>
        </p:nvSpPr>
        <p:spPr bwMode="auto">
          <a:xfrm>
            <a:off x="1542661" y="3253275"/>
            <a:ext cx="827912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Now, an animal is either male or female and letting the </a:t>
            </a:r>
          </a:p>
          <a:p>
            <a:pPr eaLnBrk="1" hangingPunct="1">
              <a:defRPr/>
            </a:pPr>
            <a:r>
              <a:rPr lang="en-AU" altLang="en-US" dirty="0"/>
              <a:t>mean blow rate for males be  λ</a:t>
            </a:r>
            <a:r>
              <a:rPr lang="en-AU" altLang="en-US" baseline="-25000" dirty="0">
                <a:sym typeface="Symbol" charset="2"/>
              </a:rPr>
              <a:t>1</a:t>
            </a:r>
            <a:r>
              <a:rPr lang="en-AU" altLang="en-US" dirty="0"/>
              <a:t> and that for females be λ</a:t>
            </a:r>
            <a:r>
              <a:rPr lang="en-AU" altLang="en-US" baseline="-25000" dirty="0">
                <a:sym typeface="Symbol" charset="2"/>
              </a:rPr>
              <a:t>2</a:t>
            </a:r>
            <a:r>
              <a:rPr lang="en-AU" altLang="en-US" dirty="0">
                <a:sym typeface="Symbol" charset="2"/>
              </a:rPr>
              <a:t>,</a:t>
            </a:r>
          </a:p>
          <a:p>
            <a:pPr eaLnBrk="1" hangingPunct="1">
              <a:defRPr/>
            </a:pPr>
            <a:r>
              <a:rPr lang="en-AU" altLang="en-US" dirty="0">
                <a:sym typeface="Symbol" charset="2"/>
              </a:rPr>
              <a:t>and assuming that the proportion of males is </a:t>
            </a:r>
            <a:r>
              <a:rPr lang="en-AU" altLang="en-US" i="1" dirty="0">
                <a:sym typeface="Symbol" charset="2"/>
              </a:rPr>
              <a:t>p</a:t>
            </a:r>
            <a:r>
              <a:rPr lang="en-AU" altLang="en-US" dirty="0">
                <a:sym typeface="Symbol" charset="2"/>
              </a:rPr>
              <a:t>: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1695061" y="1957874"/>
            <a:ext cx="3803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The Poisson distribution is:</a:t>
            </a:r>
          </a:p>
        </p:txBody>
      </p:sp>
      <p:sp>
        <p:nvSpPr>
          <p:cNvPr id="717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9151775" y="6337689"/>
            <a:ext cx="2743200" cy="365125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C4BD01DC-579F-E447-83D4-79FB902C2F86}" type="slidenum">
              <a:rPr lang="en-US" altLang="en-US" sz="1400"/>
              <a:pPr eaLnBrk="1" hangingPunct="1">
                <a:defRPr/>
              </a:pPr>
              <a:t>16</a:t>
            </a:fld>
            <a:endParaRPr lang="en-US" altLang="en-US" sz="1400" dirty="0"/>
          </a:p>
        </p:txBody>
      </p:sp>
      <p:pic>
        <p:nvPicPr>
          <p:cNvPr id="9" name="Picture 4" descr="Histogram of whale blow counts, Blows (x, 0 to 50) versus density (y, 0.00 to 0.04), bimodal, suggesting two overlapping Poisson blow-rate distributions." title="Histogram of whale blow counts, Blows (x, 0 to 50) versus density (y, 0.00 to 0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45" b="50877"/>
          <a:stretch>
            <a:fillRect/>
          </a:stretch>
        </p:blipFill>
        <p:spPr bwMode="auto">
          <a:xfrm>
            <a:off x="8909050" y="131445"/>
            <a:ext cx="2857500" cy="284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1" name="Line 7"/>
          <p:cNvSpPr>
            <a:spLocks noChangeShapeType="1"/>
          </p:cNvSpPr>
          <p:nvPr/>
        </p:nvSpPr>
        <p:spPr bwMode="auto">
          <a:xfrm flipH="1" flipV="1">
            <a:off x="6435969" y="5536100"/>
            <a:ext cx="150378" cy="70504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2653890" y="6241149"/>
            <a:ext cx="625516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dirty="0"/>
              <a:t>How would you do this with linear models?</a:t>
            </a:r>
          </a:p>
        </p:txBody>
      </p:sp>
      <p:sp>
        <p:nvSpPr>
          <p:cNvPr id="338950" name="TextBox 338949"/>
          <p:cNvSpPr txBox="1"/>
          <p:nvPr/>
        </p:nvSpPr>
        <p:spPr>
          <a:xfrm>
            <a:off x="3952670" y="2695279"/>
            <a:ext cx="365760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>
                <a:latin typeface="Cambria"/>
              </a:rPr>
              <a:t>P(x | λ) = λ</a:t>
            </a:r>
            <a:r>
              <a:rPr sz="2400" baseline="30000">
                <a:latin typeface="Cambria"/>
              </a:rPr>
              <a:t>x</a:t>
            </a:r>
            <a:r>
              <a:rPr sz="2400">
                <a:latin typeface="Cambria"/>
              </a:rPr>
              <a:t> exp(−λ) / x!</a:t>
            </a:r>
          </a:p>
        </p:txBody>
      </p:sp>
      <p:sp>
        <p:nvSpPr>
          <p:cNvPr id="338951" name="TextBox 338950"/>
          <p:cNvSpPr txBox="1"/>
          <p:nvPr/>
        </p:nvSpPr>
        <p:spPr>
          <a:xfrm>
            <a:off x="2506395" y="4929775"/>
            <a:ext cx="8834509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dirty="0">
                <a:latin typeface="Cambria"/>
              </a:rPr>
              <a:t>P(x | p, λ</a:t>
            </a:r>
            <a:r>
              <a:rPr sz="2400" baseline="-25000" dirty="0">
                <a:latin typeface="Cambria"/>
              </a:rPr>
              <a:t>1</a:t>
            </a:r>
            <a:r>
              <a:rPr sz="2400" dirty="0">
                <a:latin typeface="Cambria"/>
              </a:rPr>
              <a:t>, λ</a:t>
            </a:r>
            <a:r>
              <a:rPr sz="2400" baseline="-25000" dirty="0">
                <a:latin typeface="Cambria"/>
              </a:rPr>
              <a:t>2</a:t>
            </a:r>
            <a:r>
              <a:rPr sz="2400" dirty="0">
                <a:latin typeface="Cambria"/>
              </a:rPr>
              <a:t>) = p λ</a:t>
            </a:r>
            <a:r>
              <a:rPr sz="2400" baseline="-25000" dirty="0">
                <a:latin typeface="Cambria"/>
              </a:rPr>
              <a:t>1</a:t>
            </a:r>
            <a:r>
              <a:rPr sz="2400" baseline="30000" dirty="0">
                <a:latin typeface="Cambria"/>
              </a:rPr>
              <a:t>x</a:t>
            </a:r>
            <a:r>
              <a:rPr sz="2400" dirty="0">
                <a:latin typeface="Cambria"/>
              </a:rPr>
              <a:t> exp(−λ</a:t>
            </a:r>
            <a:r>
              <a:rPr sz="2400" baseline="-25000" dirty="0">
                <a:latin typeface="Cambria"/>
              </a:rPr>
              <a:t>1</a:t>
            </a:r>
            <a:r>
              <a:rPr sz="2400" dirty="0">
                <a:latin typeface="Cambria"/>
              </a:rPr>
              <a:t>) / x! + (1 − p) λ</a:t>
            </a:r>
            <a:r>
              <a:rPr sz="2400" baseline="-25000" dirty="0">
                <a:latin typeface="Cambria"/>
              </a:rPr>
              <a:t>2</a:t>
            </a:r>
            <a:r>
              <a:rPr sz="2400" baseline="30000" dirty="0">
                <a:latin typeface="Cambria"/>
              </a:rPr>
              <a:t>x</a:t>
            </a:r>
            <a:r>
              <a:rPr sz="2400" dirty="0">
                <a:latin typeface="Cambria"/>
              </a:rPr>
              <a:t> exp(−λ</a:t>
            </a:r>
            <a:r>
              <a:rPr sz="2400" baseline="-25000" dirty="0">
                <a:latin typeface="Cambria"/>
              </a:rPr>
              <a:t>2</a:t>
            </a:r>
            <a:r>
              <a:rPr sz="2400" dirty="0">
                <a:latin typeface="Cambria"/>
              </a:rPr>
              <a:t>) / x!</a:t>
            </a:r>
          </a:p>
        </p:txBody>
      </p:sp>
    </p:spTree>
    <p:extLst>
      <p:ext uri="{BB962C8B-B14F-4D97-AF65-F5344CB8AC3E}">
        <p14:creationId xmlns:p14="http://schemas.microsoft.com/office/powerpoint/2010/main" val="399514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AU" dirty="0"/>
              <a:t>In English: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en-AU" dirty="0"/>
              <a:t>An animal is selected at random; the probability it is male </a:t>
            </a:r>
            <a:r>
              <a:rPr lang="en-AU" dirty="0" err="1"/>
              <a:t>is </a:t>
            </a:r>
            <a:r>
              <a:rPr lang="en-AU" i="1" dirty="0" err="1">
                <a:sym typeface="Symbol"/>
              </a:rPr>
              <a:t>p</a:t>
            </a:r>
            <a:r>
              <a:rPr lang="en-AU" dirty="0">
                <a:sym typeface="Symbol"/>
              </a:rPr>
              <a:t>.</a:t>
            </a:r>
          </a:p>
          <a:p>
            <a:pPr>
              <a:buFont typeface="Wingdings" pitchFamily="2" charset="2"/>
              <a:buChar char="n"/>
              <a:defRPr/>
            </a:pPr>
            <a:r>
              <a:rPr lang="en-AU" dirty="0">
                <a:sym typeface="Symbol"/>
              </a:rPr>
              <a:t>A blow rate is generated given the appropriate Poisson distribution.</a:t>
            </a:r>
          </a:p>
          <a:p>
            <a:pPr>
              <a:buFont typeface="Wingdings" pitchFamily="2" charset="2"/>
              <a:buChar char="n"/>
              <a:defRPr/>
            </a:pPr>
            <a:endParaRPr lang="en-AU" dirty="0">
              <a:sym typeface="Symbol"/>
            </a:endParaRPr>
          </a:p>
          <a:p>
            <a:pPr>
              <a:buFont typeface="Wingdings" pitchFamily="2" charset="2"/>
              <a:buChar char="n"/>
              <a:defRPr/>
            </a:pPr>
            <a:r>
              <a:rPr lang="en-AU" dirty="0">
                <a:sym typeface="Symbol"/>
              </a:rPr>
              <a:t>This type of model is called a </a:t>
            </a:r>
            <a:r>
              <a:rPr lang="en-AU" b="1" i="1" dirty="0">
                <a:sym typeface="Symbol"/>
              </a:rPr>
              <a:t>mixture model. </a:t>
            </a:r>
            <a:r>
              <a:rPr lang="en-AU" dirty="0">
                <a:sym typeface="Symbol"/>
              </a:rPr>
              <a:t>In this case there are two mixture components.</a:t>
            </a:r>
            <a:endParaRPr lang="en-AU" b="1" dirty="0"/>
          </a:p>
        </p:txBody>
      </p:sp>
      <p:sp>
        <p:nvSpPr>
          <p:cNvPr id="8196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506229FE-C80E-364E-8232-57079315A790}" type="slidenum">
              <a:rPr lang="en-US" altLang="en-US" sz="1400"/>
              <a:pPr eaLnBrk="1" hangingPunct="1">
                <a:defRPr/>
              </a:pPr>
              <a:t>17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85365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009193" y="1744825"/>
            <a:ext cx="4333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The likelihood function is then:</a:t>
            </a:r>
          </a:p>
        </p:txBody>
      </p:sp>
      <p:sp>
        <p:nvSpPr>
          <p:cNvPr id="9221" name="Text Box 7"/>
          <p:cNvSpPr txBox="1">
            <a:spLocks noChangeArrowheads="1"/>
          </p:cNvSpPr>
          <p:nvPr/>
        </p:nvSpPr>
        <p:spPr bwMode="auto">
          <a:xfrm>
            <a:off x="1780593" y="3726025"/>
            <a:ext cx="762644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/>
              <a:t>This looks pretty complicated but R is there to help us:</a:t>
            </a:r>
          </a:p>
          <a:p>
            <a:pPr eaLnBrk="1" hangingPunct="1">
              <a:defRPr/>
            </a:pPr>
            <a:endParaRPr lang="en-AU" altLang="en-US"/>
          </a:p>
          <a:p>
            <a:pPr eaLnBrk="1" hangingPunct="1">
              <a:buFont typeface="Wingdings" charset="2"/>
              <a:buChar char="Ø"/>
              <a:defRPr/>
            </a:pPr>
            <a:r>
              <a:rPr lang="en-AU" altLang="en-US"/>
              <a:t>dpois(x,lambda)  = </a:t>
            </a:r>
          </a:p>
          <a:p>
            <a:pPr eaLnBrk="1" hangingPunct="1">
              <a:buFont typeface="Wingdings" charset="2"/>
              <a:buNone/>
              <a:defRPr/>
            </a:pPr>
            <a:endParaRPr lang="en-AU" altLang="en-US"/>
          </a:p>
        </p:txBody>
      </p:sp>
      <p:sp>
        <p:nvSpPr>
          <p:cNvPr id="9223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4A6880BB-E704-3D4D-B36F-490551305F95}" type="slidenum">
              <a:rPr lang="en-US" altLang="en-US" sz="1400"/>
              <a:pPr eaLnBrk="1" hangingPunct="1">
                <a:defRPr/>
              </a:pPr>
              <a:t>18</a:t>
            </a:fld>
            <a:endParaRPr lang="en-US" altLang="en-US" sz="1400"/>
          </a:p>
        </p:txBody>
      </p:sp>
      <p:sp>
        <p:nvSpPr>
          <p:cNvPr id="343046" name="TextBox 343045"/>
          <p:cNvSpPr txBox="1"/>
          <p:nvPr/>
        </p:nvSpPr>
        <p:spPr>
          <a:xfrm>
            <a:off x="1672298" y="2735425"/>
            <a:ext cx="8847403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>
                <a:latin typeface="Cambria"/>
              </a:rPr>
              <a:t>P(x | p, λ</a:t>
            </a:r>
            <a:r>
              <a:rPr sz="2400" baseline="-25000">
                <a:latin typeface="Cambria"/>
              </a:rPr>
              <a:t>1</a:t>
            </a:r>
            <a:r>
              <a:rPr sz="2400">
                <a:latin typeface="Cambria"/>
              </a:rPr>
              <a:t>, λ</a:t>
            </a:r>
            <a:r>
              <a:rPr sz="2400" baseline="-25000">
                <a:latin typeface="Cambria"/>
              </a:rPr>
              <a:t>2</a:t>
            </a:r>
            <a:r>
              <a:rPr sz="2400">
                <a:latin typeface="Cambria"/>
              </a:rPr>
              <a:t>) = ∏</a:t>
            </a:r>
            <a:r>
              <a:rPr sz="2400" baseline="-25000">
                <a:latin typeface="Cambria"/>
              </a:rPr>
              <a:t>i</a:t>
            </a:r>
            <a:r>
              <a:rPr sz="2400">
                <a:latin typeface="Cambria"/>
              </a:rPr>
              <a:t> ( p λ</a:t>
            </a:r>
            <a:r>
              <a:rPr sz="2400" baseline="-25000">
                <a:latin typeface="Cambria"/>
              </a:rPr>
              <a:t>1</a:t>
            </a:r>
            <a:r>
              <a:rPr sz="2400" baseline="30000">
                <a:latin typeface="Cambria"/>
              </a:rPr>
              <a:t>xᵢ</a:t>
            </a:r>
            <a:r>
              <a:rPr sz="2400">
                <a:latin typeface="Cambria"/>
              </a:rPr>
              <a:t> exp(−λ</a:t>
            </a:r>
            <a:r>
              <a:rPr sz="2400" baseline="-25000">
                <a:latin typeface="Cambria"/>
              </a:rPr>
              <a:t>1</a:t>
            </a:r>
            <a:r>
              <a:rPr sz="2400">
                <a:latin typeface="Cambria"/>
              </a:rPr>
              <a:t>) / x</a:t>
            </a:r>
            <a:r>
              <a:rPr sz="2400" baseline="-25000">
                <a:latin typeface="Cambria"/>
              </a:rPr>
              <a:t>i</a:t>
            </a:r>
            <a:r>
              <a:rPr sz="2400">
                <a:latin typeface="Cambria"/>
              </a:rPr>
              <a:t>! + (1 − p) λ</a:t>
            </a:r>
            <a:r>
              <a:rPr sz="2400" baseline="-25000">
                <a:latin typeface="Cambria"/>
              </a:rPr>
              <a:t>2</a:t>
            </a:r>
            <a:r>
              <a:rPr sz="2400" baseline="30000">
                <a:latin typeface="Cambria"/>
              </a:rPr>
              <a:t>xᵢ</a:t>
            </a:r>
            <a:r>
              <a:rPr sz="2400">
                <a:latin typeface="Cambria"/>
              </a:rPr>
              <a:t> exp(−λ</a:t>
            </a:r>
            <a:r>
              <a:rPr sz="2400" baseline="-25000">
                <a:latin typeface="Cambria"/>
              </a:rPr>
              <a:t>2</a:t>
            </a:r>
            <a:r>
              <a:rPr sz="2400">
                <a:latin typeface="Cambria"/>
              </a:rPr>
              <a:t>) / x</a:t>
            </a:r>
            <a:r>
              <a:rPr sz="2400" baseline="-25000">
                <a:latin typeface="Cambria"/>
              </a:rPr>
              <a:t>i</a:t>
            </a:r>
            <a:r>
              <a:rPr sz="2400">
                <a:latin typeface="Cambria"/>
              </a:rPr>
              <a:t>! )</a:t>
            </a:r>
          </a:p>
        </p:txBody>
      </p:sp>
      <p:sp>
        <p:nvSpPr>
          <p:cNvPr id="343047" name="TextBox 343046"/>
          <p:cNvSpPr txBox="1"/>
          <p:nvPr/>
        </p:nvSpPr>
        <p:spPr>
          <a:xfrm>
            <a:off x="4904792" y="4259425"/>
            <a:ext cx="3657600" cy="838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000">
                <a:latin typeface="Cambria"/>
              </a:rPr>
              <a:t>P(x | λ) = λ</a:t>
            </a:r>
            <a:r>
              <a:rPr sz="2000" baseline="30000">
                <a:latin typeface="Cambria"/>
              </a:rPr>
              <a:t>x</a:t>
            </a:r>
            <a:r>
              <a:rPr sz="2000">
                <a:latin typeface="Cambria"/>
              </a:rPr>
              <a:t> exp(−λ) / x!</a:t>
            </a:r>
          </a:p>
        </p:txBody>
      </p:sp>
    </p:spTree>
    <p:extLst>
      <p:ext uri="{BB962C8B-B14F-4D97-AF65-F5344CB8AC3E}">
        <p14:creationId xmlns:p14="http://schemas.microsoft.com/office/powerpoint/2010/main" val="826992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1043690" y="1575217"/>
            <a:ext cx="1010462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sz="1800" dirty="0" err="1"/>
              <a:t>TheData</a:t>
            </a:r>
            <a:r>
              <a:rPr lang="en-AU" altLang="en-US" sz="1800" dirty="0"/>
              <a:t> &lt;- matrix(scan(”Whale.</a:t>
            </a:r>
            <a:r>
              <a:rPr lang="en-AU" altLang="en-US" sz="1800" dirty="0" err="1"/>
              <a:t>dat</a:t>
            </a:r>
            <a:r>
              <a:rPr lang="en-AU" altLang="en-US" sz="1800" dirty="0"/>
              <a:t>",skip=1),</a:t>
            </a:r>
            <a:r>
              <a:rPr lang="en-AU" altLang="en-US" sz="1800" dirty="0" err="1"/>
              <a:t>byrow</a:t>
            </a:r>
            <a:r>
              <a:rPr lang="en-AU" altLang="en-US" sz="1800" dirty="0"/>
              <a:t>=</a:t>
            </a:r>
            <a:r>
              <a:rPr lang="en-AU" altLang="en-US" sz="1800" dirty="0" err="1"/>
              <a:t>T,ncol</a:t>
            </a:r>
            <a:r>
              <a:rPr lang="en-AU" altLang="en-US" sz="1800" dirty="0"/>
              <a:t>=2)</a:t>
            </a:r>
          </a:p>
          <a:p>
            <a:pPr eaLnBrk="1" hangingPunct="1">
              <a:defRPr/>
            </a:pPr>
            <a:r>
              <a:rPr lang="en-AU" altLang="en-US" sz="1800" dirty="0" err="1"/>
              <a:t>TheData</a:t>
            </a:r>
            <a:r>
              <a:rPr lang="en-AU" altLang="en-US" sz="1800" dirty="0"/>
              <a:t> &lt;- </a:t>
            </a:r>
            <a:r>
              <a:rPr lang="en-AU" altLang="en-US" sz="1800" dirty="0" err="1"/>
              <a:t>TheData</a:t>
            </a:r>
            <a:r>
              <a:rPr lang="en-AU" altLang="en-US" sz="1800" dirty="0"/>
              <a:t>[,2]</a:t>
            </a:r>
          </a:p>
          <a:p>
            <a:pPr eaLnBrk="1" hangingPunct="1">
              <a:defRPr/>
            </a:pPr>
            <a:endParaRPr lang="en-AU" altLang="en-US" sz="1800" dirty="0"/>
          </a:p>
          <a:p>
            <a:pPr eaLnBrk="1" hangingPunct="1">
              <a:defRPr/>
            </a:pPr>
            <a:r>
              <a:rPr lang="en-AU" altLang="en-US" sz="1800" dirty="0"/>
              <a:t> Blow1 &lt;- </a:t>
            </a:r>
            <a:r>
              <a:rPr lang="en-AU" altLang="en-US" sz="1800" dirty="0" err="1"/>
              <a:t>seq</a:t>
            </a:r>
            <a:r>
              <a:rPr lang="en-AU" altLang="en-US" sz="1800" dirty="0"/>
              <a:t>(from=1,to=40,by=1)</a:t>
            </a:r>
          </a:p>
          <a:p>
            <a:pPr eaLnBrk="1" hangingPunct="1">
              <a:defRPr/>
            </a:pPr>
            <a:r>
              <a:rPr lang="en-AU" altLang="en-US" sz="1800" dirty="0"/>
              <a:t> Blow2 &lt;- </a:t>
            </a:r>
            <a:r>
              <a:rPr lang="en-AU" altLang="en-US" sz="1800" dirty="0" err="1"/>
              <a:t>seq</a:t>
            </a:r>
            <a:r>
              <a:rPr lang="en-AU" altLang="en-US" sz="1800" dirty="0"/>
              <a:t>(from=1,to=60,by=1)</a:t>
            </a:r>
          </a:p>
          <a:p>
            <a:pPr eaLnBrk="1" hangingPunct="1">
              <a:defRPr/>
            </a:pPr>
            <a:r>
              <a:rPr lang="en-AU" altLang="en-US" sz="1800" dirty="0"/>
              <a:t> Likes &lt;- matrix(0,nrow=length(Blow1),</a:t>
            </a:r>
            <a:r>
              <a:rPr lang="en-AU" altLang="en-US" sz="1800" dirty="0" err="1"/>
              <a:t>ncol</a:t>
            </a:r>
            <a:r>
              <a:rPr lang="en-AU" altLang="en-US" sz="1800" dirty="0"/>
              <a:t>=length(Blow2))</a:t>
            </a:r>
          </a:p>
          <a:p>
            <a:pPr eaLnBrk="1" hangingPunct="1">
              <a:defRPr/>
            </a:pPr>
            <a:r>
              <a:rPr lang="en-AU" altLang="en-US" sz="1800" dirty="0"/>
              <a:t> for (ii in 1:length(Blow1))</a:t>
            </a:r>
          </a:p>
          <a:p>
            <a:pPr eaLnBrk="1" hangingPunct="1">
              <a:defRPr/>
            </a:pPr>
            <a:r>
              <a:rPr lang="en-AU" altLang="en-US" sz="1800" dirty="0"/>
              <a:t>  for (</a:t>
            </a:r>
            <a:r>
              <a:rPr lang="en-AU" altLang="en-US" sz="1800" dirty="0" err="1"/>
              <a:t>jj</a:t>
            </a:r>
            <a:r>
              <a:rPr lang="en-AU" altLang="en-US" sz="1800" dirty="0"/>
              <a:t> in 1:length(Blow2))</a:t>
            </a:r>
          </a:p>
          <a:p>
            <a:pPr eaLnBrk="1" hangingPunct="1">
              <a:defRPr/>
            </a:pPr>
            <a:r>
              <a:rPr lang="en-AU" altLang="en-US" sz="1800" dirty="0"/>
              <a:t>   {</a:t>
            </a:r>
          </a:p>
          <a:p>
            <a:pPr eaLnBrk="1" hangingPunct="1">
              <a:defRPr/>
            </a:pPr>
            <a:r>
              <a:rPr lang="en-AU" altLang="en-US" sz="1800" b="1" dirty="0"/>
              <a:t>   </a:t>
            </a:r>
            <a:r>
              <a:rPr lang="en-AU" altLang="en-US" sz="1800" b="1" dirty="0" err="1"/>
              <a:t>LikeOut</a:t>
            </a:r>
            <a:r>
              <a:rPr lang="en-AU" altLang="en-US" sz="1800" b="1" dirty="0"/>
              <a:t> &lt;- </a:t>
            </a:r>
            <a:r>
              <a:rPr lang="en-AU" altLang="en-US" sz="1800" b="1" dirty="0" err="1"/>
              <a:t>Propn</a:t>
            </a:r>
            <a:r>
              <a:rPr lang="en-AU" altLang="en-US" sz="1800" b="1" dirty="0"/>
              <a:t>*</a:t>
            </a:r>
            <a:r>
              <a:rPr lang="en-AU" altLang="en-US" sz="1800" b="1" dirty="0" err="1"/>
              <a:t>dpois</a:t>
            </a:r>
            <a:r>
              <a:rPr lang="en-AU" altLang="en-US" sz="1800" b="1" dirty="0"/>
              <a:t>(TheData,Blow1[ii])+(1-Propn)*</a:t>
            </a:r>
            <a:r>
              <a:rPr lang="en-AU" altLang="en-US" sz="1800" b="1" dirty="0" err="1"/>
              <a:t>dpois</a:t>
            </a:r>
            <a:r>
              <a:rPr lang="en-AU" altLang="en-US" sz="1800" b="1" dirty="0"/>
              <a:t>(TheData,Blow2[</a:t>
            </a:r>
            <a:r>
              <a:rPr lang="en-AU" altLang="en-US" sz="1800" b="1" dirty="0" err="1"/>
              <a:t>jj</a:t>
            </a:r>
            <a:r>
              <a:rPr lang="en-AU" altLang="en-US" sz="1800" b="1" dirty="0"/>
              <a:t>])</a:t>
            </a:r>
          </a:p>
          <a:p>
            <a:pPr eaLnBrk="1" hangingPunct="1">
              <a:defRPr/>
            </a:pPr>
            <a:r>
              <a:rPr lang="en-AU" altLang="en-US" sz="1800" b="1" dirty="0"/>
              <a:t>   Likes[</a:t>
            </a:r>
            <a:r>
              <a:rPr lang="en-AU" altLang="en-US" sz="1800" b="1" dirty="0" err="1"/>
              <a:t>ii,jj</a:t>
            </a:r>
            <a:r>
              <a:rPr lang="en-AU" altLang="en-US" sz="1800" b="1" dirty="0"/>
              <a:t>] &lt;- -1*sum(log(</a:t>
            </a:r>
            <a:r>
              <a:rPr lang="en-AU" altLang="en-US" sz="1800" b="1" dirty="0" err="1"/>
              <a:t>LikeOut</a:t>
            </a:r>
            <a:r>
              <a:rPr lang="en-AU" altLang="en-US" sz="1800" b="1" dirty="0"/>
              <a:t>))</a:t>
            </a:r>
          </a:p>
          <a:p>
            <a:pPr eaLnBrk="1" hangingPunct="1">
              <a:defRPr/>
            </a:pPr>
            <a:r>
              <a:rPr lang="en-AU" altLang="en-US" sz="1800" dirty="0"/>
              <a:t>  }</a:t>
            </a:r>
          </a:p>
          <a:p>
            <a:pPr eaLnBrk="1" hangingPunct="1">
              <a:defRPr/>
            </a:pPr>
            <a:r>
              <a:rPr lang="en-AU" altLang="en-US" sz="1800" dirty="0"/>
              <a:t> par(</a:t>
            </a:r>
            <a:r>
              <a:rPr lang="en-AU" altLang="en-US" sz="1800" dirty="0" err="1"/>
              <a:t>mfrow</a:t>
            </a:r>
            <a:r>
              <a:rPr lang="en-AU" altLang="en-US" sz="1800" dirty="0"/>
              <a:t>=c(1,2));  </a:t>
            </a:r>
            <a:r>
              <a:rPr lang="en-AU" altLang="en-US" sz="1800" dirty="0" err="1"/>
              <a:t>persp</a:t>
            </a:r>
            <a:r>
              <a:rPr lang="en-AU" altLang="en-US" sz="1800" dirty="0"/>
              <a:t>(x=Blow1,y=Blow2,z=Likes);contour(x=Blow1,y=Blow2,z=Likes,120) </a:t>
            </a:r>
          </a:p>
          <a:p>
            <a:pPr eaLnBrk="1" hangingPunct="1">
              <a:defRPr/>
            </a:pPr>
            <a:r>
              <a:rPr lang="en-AU" altLang="en-US" sz="1800" dirty="0"/>
              <a:t> </a:t>
            </a:r>
            <a:r>
              <a:rPr lang="en-AU" altLang="en-US" sz="1800" dirty="0" err="1"/>
              <a:t>Ibest</a:t>
            </a:r>
            <a:r>
              <a:rPr lang="en-AU" altLang="en-US" sz="1800" dirty="0"/>
              <a:t> &lt;- which(Likes==min(Likes),</a:t>
            </a:r>
            <a:r>
              <a:rPr lang="en-AU" altLang="en-US" sz="1800" dirty="0" err="1"/>
              <a:t>arr.ind</a:t>
            </a:r>
            <a:r>
              <a:rPr lang="en-AU" altLang="en-US" sz="1800" dirty="0"/>
              <a:t>=T)</a:t>
            </a:r>
          </a:p>
          <a:p>
            <a:pPr eaLnBrk="1" hangingPunct="1">
              <a:defRPr/>
            </a:pPr>
            <a:endParaRPr lang="en-AU" altLang="en-US" sz="1800" dirty="0"/>
          </a:p>
          <a:p>
            <a:pPr eaLnBrk="1" hangingPunct="1">
              <a:defRPr/>
            </a:pPr>
            <a:r>
              <a:rPr lang="en-AU" altLang="en-US" sz="1800" dirty="0"/>
              <a:t> cat(Propn,Blow1[</a:t>
            </a:r>
            <a:r>
              <a:rPr lang="en-AU" altLang="en-US" sz="1800" dirty="0" err="1"/>
              <a:t>Ibest</a:t>
            </a:r>
            <a:r>
              <a:rPr lang="en-AU" altLang="en-US" sz="1800" dirty="0"/>
              <a:t>[1]],Blow2[</a:t>
            </a:r>
            <a:r>
              <a:rPr lang="en-AU" altLang="en-US" sz="1800" dirty="0" err="1"/>
              <a:t>Ibest</a:t>
            </a:r>
            <a:r>
              <a:rPr lang="en-AU" altLang="en-US" sz="1800" dirty="0"/>
              <a:t>[2]],min(Likes),"\n")</a:t>
            </a:r>
          </a:p>
        </p:txBody>
      </p:sp>
      <p:sp>
        <p:nvSpPr>
          <p:cNvPr id="10244" name="Text Box 5"/>
          <p:cNvSpPr txBox="1">
            <a:spLocks noChangeArrowheads="1"/>
          </p:cNvSpPr>
          <p:nvPr/>
        </p:nvSpPr>
        <p:spPr bwMode="auto">
          <a:xfrm>
            <a:off x="7836713" y="2362201"/>
            <a:ext cx="2524089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b="1" dirty="0">
                <a:solidFill>
                  <a:schemeClr val="hlink"/>
                </a:solidFill>
              </a:rPr>
              <a:t>GIVEN </a:t>
            </a:r>
          </a:p>
          <a:p>
            <a:pPr algn="ctr" eaLnBrk="1" hangingPunct="1">
              <a:defRPr/>
            </a:pPr>
            <a:r>
              <a:rPr lang="en-AU" altLang="en-US" dirty="0">
                <a:solidFill>
                  <a:schemeClr val="hlink"/>
                </a:solidFill>
              </a:rPr>
              <a:t>a value for </a:t>
            </a:r>
            <a:r>
              <a:rPr lang="en-AU" altLang="en-US" dirty="0" err="1">
                <a:solidFill>
                  <a:schemeClr val="hlink"/>
                </a:solidFill>
              </a:rPr>
              <a:t>Propn</a:t>
            </a:r>
            <a:endParaRPr lang="en-AU" altLang="en-US" dirty="0">
              <a:solidFill>
                <a:schemeClr val="hlink"/>
              </a:solidFill>
            </a:endParaRPr>
          </a:p>
        </p:txBody>
      </p:sp>
      <p:sp>
        <p:nvSpPr>
          <p:cNvPr id="10245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78B1DEEB-B47F-5849-B4DF-3FBE13A43D28}" type="slidenum">
              <a:rPr lang="en-US" altLang="en-US" sz="1400"/>
              <a:pPr eaLnBrk="1" hangingPunct="1">
                <a:defRPr/>
              </a:pPr>
              <a:t>19</a:t>
            </a:fld>
            <a:endParaRPr lang="en-US" altLang="en-US" sz="140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763554" y="-19635"/>
            <a:ext cx="10795399" cy="132556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altLang="en-US" dirty="0"/>
              <a:t>Start by assuming we know</a:t>
            </a:r>
            <a:r>
              <a:rPr lang="en-US" altLang="en-US" i="1" dirty="0"/>
              <a:t> </a:t>
            </a:r>
            <a:r>
              <a:rPr lang="en-US" altLang="en-US" i="1" dirty="0" err="1"/>
              <a:t>Propn</a:t>
            </a:r>
            <a:r>
              <a:rPr lang="en-US" altLang="en-US" dirty="0"/>
              <a:t> </a:t>
            </a:r>
            <a:br>
              <a:rPr lang="en-US" altLang="en-US" dirty="0"/>
            </a:br>
            <a:r>
              <a:rPr lang="en-US" altLang="en-US" dirty="0"/>
              <a:t>We now have a three dimensional likelihood surface</a:t>
            </a:r>
            <a:endParaRPr lang="en-AU" altLang="en-US" dirty="0"/>
          </a:p>
        </p:txBody>
      </p:sp>
    </p:spTree>
    <p:extLst>
      <p:ext uri="{BB962C8B-B14F-4D97-AF65-F5344CB8AC3E}">
        <p14:creationId xmlns:p14="http://schemas.microsoft.com/office/powerpoint/2010/main" val="1169080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47889" y="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 sz="4000"/>
              <a:t>What is Maximum Likelihood-I?</a:t>
            </a:r>
          </a:p>
        </p:txBody>
      </p:sp>
      <p:sp>
        <p:nvSpPr>
          <p:cNvPr id="9219" name="Text Box 4"/>
          <p:cNvSpPr txBox="1">
            <a:spLocks noChangeArrowheads="1"/>
          </p:cNvSpPr>
          <p:nvPr/>
        </p:nvSpPr>
        <p:spPr bwMode="auto">
          <a:xfrm>
            <a:off x="1993075" y="1704110"/>
            <a:ext cx="85344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Maximum likelihood is a method for fitting a mathematical model to some data. “Fitting” involves estimating the values for the parameters of the model. This is what is happening under the hood when you fit a </a:t>
            </a:r>
            <a:r>
              <a:rPr lang="en-AU" altLang="en-US" dirty="0" err="1"/>
              <a:t>glm</a:t>
            </a:r>
            <a:r>
              <a:rPr lang="en-AU" altLang="en-US" dirty="0"/>
              <a:t>, </a:t>
            </a:r>
            <a:r>
              <a:rPr lang="en-AU" altLang="en-US" dirty="0" err="1"/>
              <a:t>lmer</a:t>
            </a:r>
            <a:r>
              <a:rPr lang="en-AU" altLang="en-US" dirty="0"/>
              <a:t>, </a:t>
            </a:r>
            <a:r>
              <a:rPr lang="en-AU" altLang="en-US" dirty="0" err="1"/>
              <a:t>glmer</a:t>
            </a:r>
            <a:r>
              <a:rPr lang="en-AU" altLang="en-US" dirty="0"/>
              <a:t>, etc.</a:t>
            </a:r>
          </a:p>
          <a:p>
            <a:pPr eaLnBrk="1" hangingPunct="1">
              <a:defRPr/>
            </a:pPr>
            <a:endParaRPr lang="en-AU" altLang="en-US" dirty="0"/>
          </a:p>
          <a:p>
            <a:pPr eaLnBrk="1" hangingPunct="1">
              <a:defRPr/>
            </a:pPr>
            <a:r>
              <a:rPr lang="en-AU" altLang="en-US" dirty="0"/>
              <a:t>For some problems, you may not have canned functions, but this has become increasingly uncommon.</a:t>
            </a:r>
          </a:p>
        </p:txBody>
      </p:sp>
    </p:spTree>
    <p:extLst>
      <p:ext uri="{BB962C8B-B14F-4D97-AF65-F5344CB8AC3E}">
        <p14:creationId xmlns:p14="http://schemas.microsoft.com/office/powerpoint/2010/main" val="8659995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2344617" y="1569936"/>
            <a:ext cx="819443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Notes on the code:</a:t>
            </a:r>
          </a:p>
          <a:p>
            <a:pPr eaLnBrk="1" hangingPunct="1">
              <a:buFontTx/>
              <a:buAutoNum type="arabicPeriod"/>
              <a:defRPr/>
            </a:pPr>
            <a:r>
              <a:rPr lang="en-AU" altLang="en-US" dirty="0" err="1"/>
              <a:t>dpois</a:t>
            </a:r>
            <a:r>
              <a:rPr lang="en-AU" altLang="en-US" dirty="0"/>
              <a:t> is taking a vector and returning a vector.</a:t>
            </a:r>
          </a:p>
          <a:p>
            <a:pPr eaLnBrk="1" hangingPunct="1">
              <a:buFontTx/>
              <a:buAutoNum type="arabicPeriod"/>
              <a:defRPr/>
            </a:pPr>
            <a:r>
              <a:rPr lang="en-AU" altLang="en-US" dirty="0" err="1"/>
              <a:t>persp</a:t>
            </a:r>
            <a:r>
              <a:rPr lang="en-AU" altLang="en-US" dirty="0"/>
              <a:t> is producing a 3d plot, contour is similar.</a:t>
            </a:r>
          </a:p>
          <a:p>
            <a:pPr eaLnBrk="1" hangingPunct="1">
              <a:buFontTx/>
              <a:buAutoNum type="arabicPeriod"/>
              <a:defRPr/>
            </a:pPr>
            <a:r>
              <a:rPr lang="en-AU" altLang="en-US" dirty="0" err="1"/>
              <a:t>Ibest</a:t>
            </a:r>
            <a:r>
              <a:rPr lang="en-AU" altLang="en-US" dirty="0"/>
              <a:t> is now a vector and not a scalar.</a:t>
            </a:r>
          </a:p>
          <a:p>
            <a:pPr eaLnBrk="1" hangingPunct="1">
              <a:buFontTx/>
              <a:buAutoNum type="arabicPeriod"/>
              <a:defRPr/>
            </a:pPr>
            <a:r>
              <a:rPr lang="en-AU" altLang="en-US" dirty="0"/>
              <a:t>We are computing the negative log-likelihood.</a:t>
            </a:r>
          </a:p>
          <a:p>
            <a:pPr eaLnBrk="1" hangingPunct="1">
              <a:buFontTx/>
              <a:buAutoNum type="arabicPeriod"/>
              <a:defRPr/>
            </a:pPr>
            <a:endParaRPr lang="en-AU" altLang="en-US" dirty="0"/>
          </a:p>
          <a:p>
            <a:pPr eaLnBrk="1" hangingPunct="1">
              <a:defRPr/>
            </a:pPr>
            <a:r>
              <a:rPr lang="en-AU" altLang="en-US" dirty="0"/>
              <a:t>takes “</a:t>
            </a:r>
            <a:r>
              <a:rPr lang="en-AU" altLang="en-US" dirty="0" err="1"/>
              <a:t>propn</a:t>
            </a:r>
            <a:r>
              <a:rPr lang="en-AU" altLang="en-US" dirty="0"/>
              <a:t>” and returns the lowest value of the negative log-likelihood.</a:t>
            </a:r>
          </a:p>
        </p:txBody>
      </p:sp>
      <p:sp>
        <p:nvSpPr>
          <p:cNvPr id="11268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3CBDC981-216F-1D41-9DC5-FE0919AA2EFF}" type="slidenum">
              <a:rPr lang="en-US" altLang="en-US" sz="1400"/>
              <a:pPr eaLnBrk="1" hangingPunct="1">
                <a:defRPr/>
              </a:pPr>
              <a:t>20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221570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4" descr="Three-dimensional perspective mesh of the negative log-likelihood surface over the two mean blow rates, axes Blow1 and Blow2 with height Likes; a single minimum." title="Three-dimensional perspective mesh of the negative log-likelihood surface over 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743860"/>
            <a:ext cx="5257800" cy="524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838201" y="5867401"/>
            <a:ext cx="973876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dirty="0"/>
              <a:t>This is a plot of the </a:t>
            </a:r>
            <a:r>
              <a:rPr lang="en-AU" altLang="en-US" b="1" dirty="0"/>
              <a:t>negative log-</a:t>
            </a:r>
            <a:r>
              <a:rPr lang="en-AU" altLang="en-US" dirty="0"/>
              <a:t>likelihood surface</a:t>
            </a:r>
          </a:p>
        </p:txBody>
      </p:sp>
      <p:sp>
        <p:nvSpPr>
          <p:cNvPr id="12293" name="Line 6"/>
          <p:cNvSpPr>
            <a:spLocks noChangeShapeType="1"/>
          </p:cNvSpPr>
          <p:nvPr/>
        </p:nvSpPr>
        <p:spPr bwMode="auto">
          <a:xfrm flipH="1">
            <a:off x="3886200" y="2572659"/>
            <a:ext cx="3276600" cy="1828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2294" name="Text Box 7"/>
          <p:cNvSpPr txBox="1">
            <a:spLocks noChangeArrowheads="1"/>
          </p:cNvSpPr>
          <p:nvPr/>
        </p:nvSpPr>
        <p:spPr bwMode="auto">
          <a:xfrm>
            <a:off x="6462291" y="2055135"/>
            <a:ext cx="339650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The minimum negative </a:t>
            </a:r>
          </a:p>
          <a:p>
            <a:pPr algn="ctr" eaLnBrk="1" hangingPunct="1">
              <a:defRPr/>
            </a:pPr>
            <a:r>
              <a:rPr lang="en-AU" altLang="en-US"/>
              <a:t>log-likelihood</a:t>
            </a:r>
          </a:p>
        </p:txBody>
      </p:sp>
      <p:sp>
        <p:nvSpPr>
          <p:cNvPr id="1229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886372" y="6329066"/>
            <a:ext cx="2743200" cy="365125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F1637D69-4B33-C741-81A1-F029476CBAC7}" type="slidenum">
              <a:rPr lang="en-US" altLang="en-US" sz="1400"/>
              <a:pPr eaLnBrk="1" hangingPunct="1">
                <a:defRPr/>
              </a:pPr>
              <a:t>21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68322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B3C46DE1-99AF-2247-B8E0-E05CA57761EE}" type="slidenum">
              <a:rPr lang="en-US" altLang="en-US" sz="1400"/>
              <a:pPr eaLnBrk="1" hangingPunct="1">
                <a:defRPr/>
              </a:pPr>
              <a:t>22</a:t>
            </a:fld>
            <a:endParaRPr lang="en-US" altLang="en-US" sz="1400"/>
          </a:p>
        </p:txBody>
      </p:sp>
      <p:pic>
        <p:nvPicPr>
          <p:cNvPr id="3" name="Picture 2" descr="Three-dimensional perspective wireframe of the negative log-likelihood, axes Blow1 (0 to 40) and Blow2 (0 to 60), vertical Likes axis, showing a curved valley." title="Three-dimensional perspective wireframe of the negative log-likelihood, axes Bl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-325"/>
            <a:ext cx="9144000" cy="584844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94190" y="5642658"/>
            <a:ext cx="72944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Notice anything interesting about </a:t>
            </a:r>
            <a:r>
              <a:rPr lang="en-US" sz="2400"/>
              <a:t>this likelihood surface?</a:t>
            </a:r>
          </a:p>
        </p:txBody>
      </p:sp>
    </p:spTree>
    <p:extLst>
      <p:ext uri="{BB962C8B-B14F-4D97-AF65-F5344CB8AC3E}">
        <p14:creationId xmlns:p14="http://schemas.microsoft.com/office/powerpoint/2010/main" val="7801433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AU" altLang="en-US"/>
              <a:t>The Optim/MLE routines</a:t>
            </a: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725614" y="2209800"/>
            <a:ext cx="806823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The </a:t>
            </a:r>
            <a:r>
              <a:rPr lang="en-AU" altLang="en-US" b="1" dirty="0" err="1"/>
              <a:t>optim</a:t>
            </a:r>
            <a:r>
              <a:rPr lang="en-AU" altLang="en-US" dirty="0"/>
              <a:t> function is in the </a:t>
            </a:r>
            <a:r>
              <a:rPr lang="en-AU" altLang="en-US" b="1" dirty="0"/>
              <a:t>base</a:t>
            </a:r>
            <a:r>
              <a:rPr lang="en-AU" altLang="en-US" dirty="0"/>
              <a:t> package and the </a:t>
            </a:r>
            <a:r>
              <a:rPr lang="en-AU" altLang="en-US" b="1" dirty="0" err="1"/>
              <a:t>mle</a:t>
            </a:r>
            <a:r>
              <a:rPr lang="en-AU" altLang="en-US" dirty="0"/>
              <a:t> </a:t>
            </a:r>
          </a:p>
          <a:p>
            <a:pPr eaLnBrk="1" hangingPunct="1">
              <a:defRPr/>
            </a:pPr>
            <a:r>
              <a:rPr lang="en-AU" altLang="en-US" dirty="0"/>
              <a:t>function is in the </a:t>
            </a:r>
            <a:r>
              <a:rPr lang="en-AU" altLang="en-US" b="1" dirty="0"/>
              <a:t>stats4</a:t>
            </a:r>
            <a:r>
              <a:rPr lang="en-AU" altLang="en-US" dirty="0"/>
              <a:t> package – We will focus on </a:t>
            </a:r>
            <a:r>
              <a:rPr lang="en-AU" altLang="en-US" b="1" dirty="0" err="1"/>
              <a:t>mle</a:t>
            </a:r>
            <a:endParaRPr lang="en-AU" altLang="en-US" dirty="0"/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752600" y="3733800"/>
            <a:ext cx="45720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sz="1800"/>
              <a:t>ll1 &lt;- function(x) {</a:t>
            </a:r>
          </a:p>
          <a:p>
            <a:pPr eaLnBrk="1" hangingPunct="1">
              <a:defRPr/>
            </a:pPr>
            <a:r>
              <a:rPr lang="en-AU" altLang="en-US" sz="1800"/>
              <a:t> obj &lt;- (x-0.3)^2</a:t>
            </a:r>
          </a:p>
          <a:p>
            <a:pPr eaLnBrk="1" hangingPunct="1">
              <a:defRPr/>
            </a:pPr>
            <a:r>
              <a:rPr lang="en-AU" altLang="en-US" sz="1800"/>
              <a:t> return(obj) </a:t>
            </a:r>
          </a:p>
          <a:p>
            <a:pPr eaLnBrk="1" hangingPunct="1">
              <a:defRPr/>
            </a:pPr>
            <a:r>
              <a:rPr lang="en-AU" altLang="en-US" sz="1800"/>
              <a:t>}</a:t>
            </a:r>
          </a:p>
          <a:p>
            <a:pPr eaLnBrk="1" hangingPunct="1">
              <a:defRPr/>
            </a:pPr>
            <a:endParaRPr lang="en-AU" altLang="en-US" sz="1800"/>
          </a:p>
          <a:p>
            <a:pPr eaLnBrk="1" hangingPunct="1">
              <a:defRPr/>
            </a:pPr>
            <a:r>
              <a:rPr lang="en-AU" altLang="en-US" sz="1800"/>
              <a:t> ret1 &lt;- mle(ll1,start=list(x=1))</a:t>
            </a:r>
          </a:p>
          <a:p>
            <a:pPr eaLnBrk="1" hangingPunct="1">
              <a:defRPr/>
            </a:pPr>
            <a:r>
              <a:rPr lang="en-AU" altLang="en-US" sz="1800"/>
              <a:t> print(summary(ret1))</a:t>
            </a:r>
          </a:p>
        </p:txBody>
      </p:sp>
      <p:sp>
        <p:nvSpPr>
          <p:cNvPr id="5125" name="Text Box 6"/>
          <p:cNvSpPr txBox="1">
            <a:spLocks noChangeArrowheads="1"/>
          </p:cNvSpPr>
          <p:nvPr/>
        </p:nvSpPr>
        <p:spPr bwMode="auto">
          <a:xfrm>
            <a:off x="5791201" y="3657600"/>
            <a:ext cx="3565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Function to be minimized</a:t>
            </a:r>
          </a:p>
        </p:txBody>
      </p:sp>
      <p:sp>
        <p:nvSpPr>
          <p:cNvPr id="5126" name="Text Box 7"/>
          <p:cNvSpPr txBox="1">
            <a:spLocks noChangeArrowheads="1"/>
          </p:cNvSpPr>
          <p:nvPr/>
        </p:nvSpPr>
        <p:spPr bwMode="auto">
          <a:xfrm>
            <a:off x="6019801" y="4495801"/>
            <a:ext cx="299165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/>
              <a:t>Initial values for the </a:t>
            </a:r>
          </a:p>
          <a:p>
            <a:pPr eaLnBrk="1" hangingPunct="1">
              <a:defRPr/>
            </a:pPr>
            <a:r>
              <a:rPr lang="en-AU" altLang="en-US"/>
              <a:t>parameters</a:t>
            </a:r>
          </a:p>
        </p:txBody>
      </p:sp>
      <p:sp>
        <p:nvSpPr>
          <p:cNvPr id="5127" name="Line 8"/>
          <p:cNvSpPr>
            <a:spLocks noChangeShapeType="1"/>
          </p:cNvSpPr>
          <p:nvPr/>
        </p:nvSpPr>
        <p:spPr bwMode="auto">
          <a:xfrm flipH="1">
            <a:off x="4191000" y="4724400"/>
            <a:ext cx="175260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128" name="Line 9"/>
          <p:cNvSpPr>
            <a:spLocks noChangeShapeType="1"/>
          </p:cNvSpPr>
          <p:nvPr/>
        </p:nvSpPr>
        <p:spPr bwMode="auto">
          <a:xfrm flipH="1">
            <a:off x="3733800" y="3886200"/>
            <a:ext cx="198120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5129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7272C0B6-5034-574B-BE71-33A0FF781039}" type="slidenum">
              <a:rPr lang="en-US" altLang="en-US" sz="1400"/>
              <a:pPr eaLnBrk="1" hangingPunct="1">
                <a:defRPr/>
              </a:pPr>
              <a:t>23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30798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436814" y="-79375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/>
              <a:t>Some options for MLE-I</a:t>
            </a:r>
          </a:p>
        </p:txBody>
      </p:sp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2286001" y="1682750"/>
            <a:ext cx="7732245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b="1" dirty="0" err="1"/>
              <a:t>mle</a:t>
            </a:r>
            <a:r>
              <a:rPr lang="en-AU" altLang="en-US" dirty="0"/>
              <a:t>(</a:t>
            </a:r>
            <a:r>
              <a:rPr lang="en-AU" altLang="en-US" dirty="0" err="1"/>
              <a:t>Func</a:t>
            </a:r>
            <a:r>
              <a:rPr lang="en-AU" altLang="en-US" dirty="0"/>
              <a:t>, start=list(), method, lower, upper)</a:t>
            </a:r>
          </a:p>
          <a:p>
            <a:pPr eaLnBrk="1" hangingPunct="1">
              <a:defRPr/>
            </a:pPr>
            <a:endParaRPr lang="en-AU" altLang="en-US" dirty="0"/>
          </a:p>
          <a:p>
            <a:pPr eaLnBrk="1" hangingPunct="1">
              <a:defRPr/>
            </a:pPr>
            <a:r>
              <a:rPr lang="en-AU" altLang="en-US" b="1" i="1" dirty="0" err="1"/>
              <a:t>Func</a:t>
            </a:r>
            <a:r>
              <a:rPr lang="en-AU" altLang="en-US" dirty="0"/>
              <a:t> – function to be minimized</a:t>
            </a:r>
          </a:p>
          <a:p>
            <a:pPr eaLnBrk="1" hangingPunct="1">
              <a:defRPr/>
            </a:pPr>
            <a:r>
              <a:rPr lang="en-AU" altLang="en-US" b="1" i="1" dirty="0"/>
              <a:t>start</a:t>
            </a:r>
            <a:r>
              <a:rPr lang="en-AU" altLang="en-US" dirty="0"/>
              <a:t> – initial values for the parameters</a:t>
            </a:r>
          </a:p>
          <a:p>
            <a:pPr eaLnBrk="1" hangingPunct="1">
              <a:defRPr/>
            </a:pPr>
            <a:r>
              <a:rPr lang="en-AU" altLang="en-US" b="1" i="1" dirty="0"/>
              <a:t>method</a:t>
            </a:r>
            <a:r>
              <a:rPr lang="en-AU" altLang="en-US" dirty="0"/>
              <a:t> – method for minimization (e.g. “L-BFGS-B”,</a:t>
            </a:r>
          </a:p>
          <a:p>
            <a:pPr eaLnBrk="1" hangingPunct="1">
              <a:defRPr/>
            </a:pPr>
            <a:r>
              <a:rPr lang="en-AU" altLang="en-US" dirty="0"/>
              <a:t>   “</a:t>
            </a:r>
            <a:r>
              <a:rPr lang="en-AU" altLang="en-US" dirty="0" err="1"/>
              <a:t>Nelder</a:t>
            </a:r>
            <a:r>
              <a:rPr lang="en-AU" altLang="en-US" dirty="0"/>
              <a:t>-Mead”, “BFGS”).</a:t>
            </a:r>
          </a:p>
          <a:p>
            <a:pPr eaLnBrk="1" hangingPunct="1">
              <a:defRPr/>
            </a:pPr>
            <a:r>
              <a:rPr lang="en-AU" altLang="en-US" b="1" i="1" dirty="0"/>
              <a:t>lower</a:t>
            </a:r>
            <a:r>
              <a:rPr lang="en-AU" altLang="en-US" dirty="0"/>
              <a:t> – lower bounds for the variables (including –</a:t>
            </a:r>
            <a:r>
              <a:rPr lang="en-AU" altLang="en-US" dirty="0" err="1"/>
              <a:t>Inf</a:t>
            </a:r>
            <a:r>
              <a:rPr lang="en-AU" altLang="en-US" dirty="0"/>
              <a:t>)</a:t>
            </a:r>
          </a:p>
          <a:p>
            <a:pPr eaLnBrk="1" hangingPunct="1">
              <a:defRPr/>
            </a:pPr>
            <a:r>
              <a:rPr lang="en-AU" altLang="en-US" b="1" i="1" dirty="0"/>
              <a:t>upper</a:t>
            </a:r>
            <a:r>
              <a:rPr lang="en-AU" altLang="en-US" dirty="0"/>
              <a:t> - upper bounds for the variables (including </a:t>
            </a:r>
            <a:r>
              <a:rPr lang="en-AU" altLang="en-US" dirty="0" err="1"/>
              <a:t>Inf</a:t>
            </a:r>
            <a:r>
              <a:rPr lang="en-AU" altLang="en-US" dirty="0"/>
              <a:t>)</a:t>
            </a:r>
          </a:p>
          <a:p>
            <a:pPr eaLnBrk="1" hangingPunct="1">
              <a:defRPr/>
            </a:pPr>
            <a:endParaRPr lang="en-AU" altLang="en-US" dirty="0"/>
          </a:p>
          <a:p>
            <a:pPr eaLnBrk="1" hangingPunct="1">
              <a:defRPr/>
            </a:pPr>
            <a:endParaRPr lang="en-AU" altLang="en-US" dirty="0"/>
          </a:p>
          <a:p>
            <a:pPr eaLnBrk="1" hangingPunct="1">
              <a:defRPr/>
            </a:pPr>
            <a:endParaRPr lang="en-AU" altLang="en-US" dirty="0"/>
          </a:p>
        </p:txBody>
      </p:sp>
      <p:sp>
        <p:nvSpPr>
          <p:cNvPr id="6148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3FDDEC56-C32F-0B41-84F7-04BAE2BB2FAD}" type="slidenum">
              <a:rPr lang="en-US" altLang="en-US" sz="1400"/>
              <a:pPr eaLnBrk="1" hangingPunct="1">
                <a:defRPr/>
              </a:pPr>
              <a:t>24</a:t>
            </a:fld>
            <a:endParaRPr lang="en-US" altLang="en-US" sz="1400"/>
          </a:p>
        </p:txBody>
      </p:sp>
      <p:sp>
        <p:nvSpPr>
          <p:cNvPr id="24580" name="TextBox 1"/>
          <p:cNvSpPr txBox="1">
            <a:spLocks noChangeArrowheads="1"/>
          </p:cNvSpPr>
          <p:nvPr/>
        </p:nvSpPr>
        <p:spPr bwMode="auto">
          <a:xfrm>
            <a:off x="2363789" y="5178426"/>
            <a:ext cx="7502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charset="2"/>
              <a:buChar char="n"/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charset="2"/>
              <a:buChar char="n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/>
              <a:t>Note, “</a:t>
            </a:r>
            <a:r>
              <a:rPr lang="en-AU" altLang="en-US" sz="2400"/>
              <a:t>L-BFGS-B” allows you to bound the parameters</a:t>
            </a:r>
            <a:endParaRPr lang="en-US" altLang="en-US" sz="2400"/>
          </a:p>
        </p:txBody>
      </p:sp>
    </p:spTree>
    <p:extLst>
      <p:ext uri="{BB962C8B-B14F-4D97-AF65-F5344CB8AC3E}">
        <p14:creationId xmlns:p14="http://schemas.microsoft.com/office/powerpoint/2010/main" val="1983316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570164" y="762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/>
              <a:t>Question-1</a:t>
            </a:r>
          </a:p>
        </p:txBody>
      </p:sp>
      <p:sp>
        <p:nvSpPr>
          <p:cNvPr id="4099" name="Text Box 4"/>
          <p:cNvSpPr txBox="1">
            <a:spLocks noChangeArrowheads="1"/>
          </p:cNvSpPr>
          <p:nvPr/>
        </p:nvSpPr>
        <p:spPr bwMode="auto">
          <a:xfrm>
            <a:off x="2155825" y="1516064"/>
            <a:ext cx="7570788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>
                <a:solidFill>
                  <a:srgbClr val="000000"/>
                </a:solidFill>
              </a:rPr>
              <a:t>You monitor an intersection for cars that run the </a:t>
            </a:r>
          </a:p>
          <a:p>
            <a:pPr eaLnBrk="1" hangingPunct="1">
              <a:defRPr/>
            </a:pPr>
            <a:r>
              <a:rPr lang="en-AU" altLang="en-US" dirty="0">
                <a:solidFill>
                  <a:srgbClr val="000000"/>
                </a:solidFill>
              </a:rPr>
              <a:t>red light. Based on 50 days of observation, you detect </a:t>
            </a:r>
          </a:p>
          <a:p>
            <a:pPr eaLnBrk="1" hangingPunct="1">
              <a:defRPr/>
            </a:pPr>
            <a:r>
              <a:rPr lang="en-AU" altLang="en-US" dirty="0">
                <a:solidFill>
                  <a:srgbClr val="000000"/>
                </a:solidFill>
              </a:rPr>
              <a:t>30 days on which “light running” took place. You repeat the “experiment” after a red light camera is installed and now observe 10 days on which “running” occurred.</a:t>
            </a:r>
          </a:p>
        </p:txBody>
      </p:sp>
      <p:sp>
        <p:nvSpPr>
          <p:cNvPr id="4100" name="Text Box 5"/>
          <p:cNvSpPr txBox="1">
            <a:spLocks noChangeArrowheads="1"/>
          </p:cNvSpPr>
          <p:nvPr/>
        </p:nvSpPr>
        <p:spPr bwMode="auto">
          <a:xfrm>
            <a:off x="2257425" y="3725863"/>
            <a:ext cx="7450138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b="1" dirty="0">
                <a:solidFill>
                  <a:srgbClr val="000000"/>
                </a:solidFill>
              </a:rPr>
              <a:t>Questions</a:t>
            </a:r>
          </a:p>
          <a:p>
            <a:pPr eaLnBrk="1" hangingPunct="1">
              <a:buFontTx/>
              <a:buAutoNum type="arabicPeriod"/>
              <a:defRPr/>
            </a:pPr>
            <a:r>
              <a:rPr lang="en-AU" altLang="en-US" sz="2000" dirty="0">
                <a:solidFill>
                  <a:srgbClr val="000000"/>
                </a:solidFill>
              </a:rPr>
              <a:t>What is the probability of “light running” before the camera </a:t>
            </a:r>
          </a:p>
          <a:p>
            <a:pPr eaLnBrk="1" hangingPunct="1">
              <a:defRPr/>
            </a:pPr>
            <a:r>
              <a:rPr lang="en-AU" altLang="en-US" sz="2000" dirty="0">
                <a:solidFill>
                  <a:srgbClr val="000000"/>
                </a:solidFill>
              </a:rPr>
              <a:t>	was installed?</a:t>
            </a:r>
          </a:p>
          <a:p>
            <a:pPr eaLnBrk="1" hangingPunct="1">
              <a:buFontTx/>
              <a:buAutoNum type="arabicPeriod" startAt="2"/>
              <a:defRPr/>
            </a:pPr>
            <a:r>
              <a:rPr lang="en-AU" altLang="en-US" sz="2000" dirty="0">
                <a:solidFill>
                  <a:srgbClr val="000000"/>
                </a:solidFill>
              </a:rPr>
              <a:t>Has the probability of “light running” changed significantly?</a:t>
            </a:r>
          </a:p>
          <a:p>
            <a:pPr lvl="2" eaLnBrk="1" hangingPunct="1">
              <a:buFontTx/>
              <a:buAutoNum type="arabicPeriod" startAt="2"/>
              <a:defRPr/>
            </a:pPr>
            <a:r>
              <a:rPr lang="en-AU" altLang="en-US" sz="2000" i="1" dirty="0">
                <a:solidFill>
                  <a:srgbClr val="000000"/>
                </a:solidFill>
              </a:rPr>
              <a:t>We’ll get to this question later</a:t>
            </a:r>
          </a:p>
          <a:p>
            <a:pPr eaLnBrk="1" hangingPunct="1">
              <a:buFontTx/>
              <a:buAutoNum type="arabicPeriod"/>
              <a:defRPr/>
            </a:pPr>
            <a:endParaRPr lang="en-AU" alt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3992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AU" altLang="en-US"/>
              <a:t>Example 1 - revisited</a:t>
            </a:r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2133600" y="2209801"/>
            <a:ext cx="7848600" cy="256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sz="1800"/>
              <a:t>LL2 &lt;- function(p) {</a:t>
            </a:r>
          </a:p>
          <a:p>
            <a:pPr eaLnBrk="1" hangingPunct="1">
              <a:defRPr/>
            </a:pPr>
            <a:r>
              <a:rPr lang="en-AU" altLang="en-US" sz="1800"/>
              <a:t> obj &lt;- -1*30*log(p)-20*log(1-p)</a:t>
            </a:r>
          </a:p>
          <a:p>
            <a:pPr eaLnBrk="1" hangingPunct="1">
              <a:defRPr/>
            </a:pPr>
            <a:r>
              <a:rPr lang="en-AU" altLang="en-US" sz="1800"/>
              <a:t> return(obj)</a:t>
            </a:r>
          </a:p>
          <a:p>
            <a:pPr eaLnBrk="1" hangingPunct="1">
              <a:defRPr/>
            </a:pPr>
            <a:r>
              <a:rPr lang="en-AU" altLang="en-US" sz="1800"/>
              <a:t>  }</a:t>
            </a:r>
          </a:p>
          <a:p>
            <a:pPr eaLnBrk="1" hangingPunct="1">
              <a:defRPr/>
            </a:pPr>
            <a:r>
              <a:rPr lang="en-AU" altLang="en-US" sz="1800"/>
              <a:t> </a:t>
            </a:r>
          </a:p>
          <a:p>
            <a:pPr eaLnBrk="1" hangingPunct="1">
              <a:defRPr/>
            </a:pPr>
            <a:r>
              <a:rPr lang="en-AU" altLang="en-US" sz="1800"/>
              <a:t> ret2 &lt;- mle(LL2,start=list(p=0.1),</a:t>
            </a:r>
          </a:p>
          <a:p>
            <a:pPr eaLnBrk="1" hangingPunct="1">
              <a:defRPr/>
            </a:pPr>
            <a:r>
              <a:rPr lang="en-AU" altLang="en-US" sz="1800"/>
              <a:t>                 lower=c(0.00001),upper=c(0.999999),</a:t>
            </a:r>
          </a:p>
          <a:p>
            <a:pPr eaLnBrk="1" hangingPunct="1">
              <a:defRPr/>
            </a:pPr>
            <a:r>
              <a:rPr lang="en-AU" altLang="en-US" sz="1800"/>
              <a:t>                 method="L-BFGS-B")</a:t>
            </a:r>
          </a:p>
          <a:p>
            <a:pPr eaLnBrk="1" hangingPunct="1">
              <a:defRPr/>
            </a:pPr>
            <a:r>
              <a:rPr lang="en-AU" altLang="en-US" sz="1800"/>
              <a:t> print(summary(ret2))</a:t>
            </a:r>
          </a:p>
        </p:txBody>
      </p:sp>
      <p:sp>
        <p:nvSpPr>
          <p:cNvPr id="8196" name="Text Box 5"/>
          <p:cNvSpPr txBox="1">
            <a:spLocks noChangeArrowheads="1"/>
          </p:cNvSpPr>
          <p:nvPr/>
        </p:nvSpPr>
        <p:spPr bwMode="auto">
          <a:xfrm>
            <a:off x="6324600" y="2057401"/>
            <a:ext cx="27257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sz="2000"/>
              <a:t>Negative log-likelihood</a:t>
            </a:r>
          </a:p>
        </p:txBody>
      </p:sp>
      <p:sp>
        <p:nvSpPr>
          <p:cNvPr id="8197" name="Line 6"/>
          <p:cNvSpPr>
            <a:spLocks noChangeShapeType="1"/>
          </p:cNvSpPr>
          <p:nvPr/>
        </p:nvSpPr>
        <p:spPr bwMode="auto">
          <a:xfrm flipH="1">
            <a:off x="5638800" y="2286000"/>
            <a:ext cx="685800" cy="304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5791201" y="4724401"/>
            <a:ext cx="40417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sz="2000"/>
              <a:t>“Method” must be L-BFGS-B if you</a:t>
            </a:r>
          </a:p>
          <a:p>
            <a:pPr eaLnBrk="1" hangingPunct="1">
              <a:defRPr/>
            </a:pPr>
            <a:r>
              <a:rPr lang="en-AU" altLang="en-US" sz="2000"/>
              <a:t>want to bound the parameters</a:t>
            </a:r>
          </a:p>
        </p:txBody>
      </p:sp>
      <p:sp>
        <p:nvSpPr>
          <p:cNvPr id="8199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8D90B37F-26B5-434B-917F-3124A89D6F84}" type="slidenum">
              <a:rPr lang="en-US" altLang="en-US" sz="1400"/>
              <a:pPr eaLnBrk="1" hangingPunct="1">
                <a:defRPr/>
              </a:pPr>
              <a:t>26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1584563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462214" y="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altLang="en-US" dirty="0"/>
              <a:t>Example 2 - revisited</a:t>
            </a:r>
            <a:endParaRPr lang="en-AU" altLang="en-US" dirty="0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260600" y="1676400"/>
            <a:ext cx="7570788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The blow rate for a given whale species is Poisson-distributed and it is “known” that the average number of blows in an interval for males and females is different. We monitor a population and find the following distribution of blow times.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362200" y="3810000"/>
            <a:ext cx="79946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b="1">
                <a:solidFill>
                  <a:srgbClr val="000000"/>
                </a:solidFill>
              </a:rPr>
              <a:t>Questions</a:t>
            </a:r>
          </a:p>
          <a:p>
            <a:pPr eaLnBrk="1" hangingPunct="1">
              <a:buFontTx/>
              <a:buAutoNum type="arabicPeriod"/>
              <a:defRPr/>
            </a:pPr>
            <a:r>
              <a:rPr lang="en-AU" altLang="en-US" sz="2000">
                <a:solidFill>
                  <a:srgbClr val="000000"/>
                </a:solidFill>
              </a:rPr>
              <a:t>What is the fraction of females in the population (females have </a:t>
            </a:r>
          </a:p>
          <a:p>
            <a:pPr eaLnBrk="1" hangingPunct="1">
              <a:defRPr/>
            </a:pPr>
            <a:r>
              <a:rPr lang="en-AU" altLang="en-US" sz="2000">
                <a:solidFill>
                  <a:srgbClr val="000000"/>
                </a:solidFill>
              </a:rPr>
              <a:t>	longer blow times)?</a:t>
            </a:r>
          </a:p>
          <a:p>
            <a:pPr eaLnBrk="1" hangingPunct="1">
              <a:buFontTx/>
              <a:buAutoNum type="arabicPeriod" startAt="2"/>
              <a:defRPr/>
            </a:pPr>
            <a:r>
              <a:rPr lang="en-AU" altLang="en-US" sz="2000">
                <a:solidFill>
                  <a:srgbClr val="000000"/>
                </a:solidFill>
              </a:rPr>
              <a:t>Can we conclude that females and males really do differ in mean </a:t>
            </a:r>
          </a:p>
          <a:p>
            <a:pPr eaLnBrk="1" hangingPunct="1">
              <a:defRPr/>
            </a:pPr>
            <a:r>
              <a:rPr lang="en-AU" altLang="en-US" sz="2000">
                <a:solidFill>
                  <a:srgbClr val="000000"/>
                </a:solidFill>
              </a:rPr>
              <a:t>      length of blow?</a:t>
            </a:r>
          </a:p>
          <a:p>
            <a:pPr eaLnBrk="1" hangingPunct="1">
              <a:defRPr/>
            </a:pPr>
            <a:endParaRPr lang="en-AU" altLang="en-US" sz="2000">
              <a:solidFill>
                <a:srgbClr val="000000"/>
              </a:solidFill>
            </a:endParaRPr>
          </a:p>
        </p:txBody>
      </p:sp>
      <p:sp>
        <p:nvSpPr>
          <p:cNvPr id="6149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45488" y="6261100"/>
            <a:ext cx="1905000" cy="4572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B6C9EC0B-AF8B-BC4A-B2AB-99FCC222E732}" type="slidenum">
              <a:rPr lang="en-US" altLang="en-US" sz="1400">
                <a:solidFill>
                  <a:srgbClr val="000000"/>
                </a:solidFill>
              </a:rPr>
              <a:pPr eaLnBrk="1" hangingPunct="1">
                <a:defRPr/>
              </a:pPr>
              <a:t>27</a:t>
            </a:fld>
            <a:endParaRPr lang="en-US" alt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957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7"/>
          <p:cNvSpPr txBox="1">
            <a:spLocks noChangeArrowheads="1"/>
          </p:cNvSpPr>
          <p:nvPr/>
        </p:nvSpPr>
        <p:spPr bwMode="auto">
          <a:xfrm>
            <a:off x="1981201" y="2590800"/>
            <a:ext cx="8278813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>
                <a:solidFill>
                  <a:srgbClr val="000000"/>
                </a:solidFill>
              </a:rPr>
              <a:t>Now, an animal is either male or female and letting the </a:t>
            </a:r>
          </a:p>
          <a:p>
            <a:pPr eaLnBrk="1" hangingPunct="1">
              <a:defRPr/>
            </a:pPr>
            <a:r>
              <a:rPr lang="en-AU" altLang="en-US" dirty="0">
                <a:solidFill>
                  <a:srgbClr val="000000"/>
                </a:solidFill>
              </a:rPr>
              <a:t>mean blow rate for males be  λ</a:t>
            </a:r>
            <a:r>
              <a:rPr lang="en-AU" altLang="en-US" baseline="-25000" dirty="0">
                <a:solidFill>
                  <a:srgbClr val="000000"/>
                </a:solidFill>
                <a:sym typeface="Symbol" charset="2"/>
              </a:rPr>
              <a:t>1</a:t>
            </a:r>
            <a:r>
              <a:rPr lang="en-AU" altLang="en-US" dirty="0">
                <a:solidFill>
                  <a:srgbClr val="000000"/>
                </a:solidFill>
              </a:rPr>
              <a:t> and that for females be λ</a:t>
            </a:r>
            <a:r>
              <a:rPr lang="en-AU" altLang="en-US" baseline="-25000" dirty="0">
                <a:solidFill>
                  <a:srgbClr val="000000"/>
                </a:solidFill>
                <a:sym typeface="Symbol" charset="2"/>
              </a:rPr>
              <a:t>2</a:t>
            </a:r>
            <a:r>
              <a:rPr lang="en-AU" altLang="en-US" dirty="0">
                <a:solidFill>
                  <a:srgbClr val="000000"/>
                </a:solidFill>
                <a:sym typeface="Symbol" charset="2"/>
              </a:rPr>
              <a:t>,</a:t>
            </a:r>
          </a:p>
          <a:p>
            <a:pPr eaLnBrk="1" hangingPunct="1">
              <a:defRPr/>
            </a:pPr>
            <a:r>
              <a:rPr lang="en-AU" altLang="en-US" dirty="0">
                <a:solidFill>
                  <a:srgbClr val="000000"/>
                </a:solidFill>
                <a:sym typeface="Symbol" charset="2"/>
              </a:rPr>
              <a:t>and assuming that the proportion of males is </a:t>
            </a:r>
            <a:r>
              <a:rPr lang="en-AU" altLang="en-US" i="1" dirty="0">
                <a:solidFill>
                  <a:srgbClr val="000000"/>
                </a:solidFill>
                <a:sym typeface="Symbol" charset="2"/>
              </a:rPr>
              <a:t>p</a:t>
            </a:r>
            <a:r>
              <a:rPr lang="en-AU" altLang="en-US" dirty="0">
                <a:solidFill>
                  <a:srgbClr val="000000"/>
                </a:solidFill>
                <a:sym typeface="Symbol" charset="2"/>
              </a:rPr>
              <a:t>:</a:t>
            </a:r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2133600" y="1295400"/>
            <a:ext cx="3803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>
                <a:solidFill>
                  <a:srgbClr val="000000"/>
                </a:solidFill>
              </a:rPr>
              <a:t>The Poisson distribution is:</a:t>
            </a:r>
          </a:p>
        </p:txBody>
      </p:sp>
      <p:sp>
        <p:nvSpPr>
          <p:cNvPr id="717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704263" y="6400800"/>
            <a:ext cx="1905000" cy="4572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2EFF4307-A4AA-C644-A3B5-BBE91FE091E7}" type="slidenum">
              <a:rPr lang="en-US" altLang="en-US" sz="1400">
                <a:solidFill>
                  <a:srgbClr val="000000"/>
                </a:solidFill>
              </a:rPr>
              <a:pPr eaLnBrk="1" hangingPunct="1">
                <a:defRPr/>
              </a:pPr>
              <a:t>28</a:t>
            </a:fld>
            <a:endParaRPr lang="en-US" altLang="en-US" sz="1400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224089" y="0"/>
            <a:ext cx="779303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/>
              <a:t>Example 2 - revisited</a:t>
            </a:r>
            <a:endParaRPr lang="en-AU" altLang="en-US" kern="0" dirty="0"/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851025" y="5132388"/>
            <a:ext cx="4368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dirty="0">
                <a:solidFill>
                  <a:srgbClr val="000000"/>
                </a:solidFill>
              </a:rPr>
              <a:t>The </a:t>
            </a:r>
            <a:r>
              <a:rPr lang="en-AU" altLang="en-US">
                <a:solidFill>
                  <a:srgbClr val="000000"/>
                </a:solidFill>
              </a:rPr>
              <a:t>likelihood function is then: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32776" name="TextBox 32775"/>
          <p:cNvSpPr txBox="1"/>
          <p:nvPr/>
        </p:nvSpPr>
        <p:spPr>
          <a:xfrm>
            <a:off x="4108942" y="1975311"/>
            <a:ext cx="365760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dirty="0">
                <a:latin typeface="Cambria"/>
              </a:rPr>
              <a:t>P(x | </a:t>
            </a:r>
            <a:r>
              <a:rPr sz="2400" dirty="0" err="1">
                <a:latin typeface="Cambria"/>
              </a:rPr>
              <a:t>λ</a:t>
            </a:r>
            <a:r>
              <a:rPr sz="2400" dirty="0">
                <a:latin typeface="Cambria"/>
              </a:rPr>
              <a:t>) = </a:t>
            </a:r>
            <a:r>
              <a:rPr sz="2400" dirty="0" err="1">
                <a:latin typeface="Cambria"/>
              </a:rPr>
              <a:t>λ</a:t>
            </a:r>
            <a:r>
              <a:rPr sz="2400" baseline="30000" dirty="0" err="1">
                <a:latin typeface="Cambria"/>
              </a:rPr>
              <a:t>x</a:t>
            </a:r>
            <a:r>
              <a:rPr sz="2400" dirty="0">
                <a:latin typeface="Cambria"/>
              </a:rPr>
              <a:t> exp(−</a:t>
            </a:r>
            <a:r>
              <a:rPr sz="2400" dirty="0" err="1">
                <a:latin typeface="Cambria"/>
              </a:rPr>
              <a:t>λ</a:t>
            </a:r>
            <a:r>
              <a:rPr sz="2400" dirty="0">
                <a:latin typeface="Cambria"/>
              </a:rPr>
              <a:t>) / x!</a:t>
            </a:r>
          </a:p>
        </p:txBody>
      </p:sp>
      <p:sp>
        <p:nvSpPr>
          <p:cNvPr id="32777" name="TextBox 32776"/>
          <p:cNvSpPr txBox="1"/>
          <p:nvPr/>
        </p:nvSpPr>
        <p:spPr>
          <a:xfrm>
            <a:off x="2616692" y="4259724"/>
            <a:ext cx="839597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>
                <a:latin typeface="Cambria"/>
              </a:rPr>
              <a:t>P(x | p, λ</a:t>
            </a:r>
            <a:r>
              <a:rPr sz="2400" baseline="-25000">
                <a:latin typeface="Cambria"/>
              </a:rPr>
              <a:t>1</a:t>
            </a:r>
            <a:r>
              <a:rPr sz="2400">
                <a:latin typeface="Cambria"/>
              </a:rPr>
              <a:t>, λ</a:t>
            </a:r>
            <a:r>
              <a:rPr sz="2400" baseline="-25000">
                <a:latin typeface="Cambria"/>
              </a:rPr>
              <a:t>2</a:t>
            </a:r>
            <a:r>
              <a:rPr sz="2400">
                <a:latin typeface="Cambria"/>
              </a:rPr>
              <a:t>) = p λ</a:t>
            </a:r>
            <a:r>
              <a:rPr sz="2400" baseline="-25000">
                <a:latin typeface="Cambria"/>
              </a:rPr>
              <a:t>1</a:t>
            </a:r>
            <a:r>
              <a:rPr sz="2400" baseline="30000">
                <a:latin typeface="Cambria"/>
              </a:rPr>
              <a:t>x</a:t>
            </a:r>
            <a:r>
              <a:rPr sz="2400">
                <a:latin typeface="Cambria"/>
              </a:rPr>
              <a:t> exp(−λ</a:t>
            </a:r>
            <a:r>
              <a:rPr sz="2400" baseline="-25000">
                <a:latin typeface="Cambria"/>
              </a:rPr>
              <a:t>1</a:t>
            </a:r>
            <a:r>
              <a:rPr sz="2400">
                <a:latin typeface="Cambria"/>
              </a:rPr>
              <a:t>) / x! + (1 − p) λ</a:t>
            </a:r>
            <a:r>
              <a:rPr sz="2400" baseline="-25000">
                <a:latin typeface="Cambria"/>
              </a:rPr>
              <a:t>2</a:t>
            </a:r>
            <a:r>
              <a:rPr sz="2400" baseline="30000">
                <a:latin typeface="Cambria"/>
              </a:rPr>
              <a:t>x</a:t>
            </a:r>
            <a:r>
              <a:rPr sz="2400">
                <a:latin typeface="Cambria"/>
              </a:rPr>
              <a:t> exp(−λ</a:t>
            </a:r>
            <a:r>
              <a:rPr sz="2400" baseline="-25000">
                <a:latin typeface="Cambria"/>
              </a:rPr>
              <a:t>2</a:t>
            </a:r>
            <a:r>
              <a:rPr sz="2400">
                <a:latin typeface="Cambria"/>
              </a:rPr>
              <a:t>) / x!</a:t>
            </a:r>
          </a:p>
        </p:txBody>
      </p:sp>
      <p:sp>
        <p:nvSpPr>
          <p:cNvPr id="32778" name="TextBox 32777"/>
          <p:cNvSpPr txBox="1"/>
          <p:nvPr/>
        </p:nvSpPr>
        <p:spPr>
          <a:xfrm>
            <a:off x="1365742" y="5945649"/>
            <a:ext cx="964692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>
                <a:latin typeface="Cambria"/>
              </a:rPr>
              <a:t>P(x | p, λ</a:t>
            </a:r>
            <a:r>
              <a:rPr sz="2400" baseline="-25000">
                <a:latin typeface="Cambria"/>
              </a:rPr>
              <a:t>1</a:t>
            </a:r>
            <a:r>
              <a:rPr sz="2400">
                <a:latin typeface="Cambria"/>
              </a:rPr>
              <a:t>, λ</a:t>
            </a:r>
            <a:r>
              <a:rPr sz="2400" baseline="-25000">
                <a:latin typeface="Cambria"/>
              </a:rPr>
              <a:t>2</a:t>
            </a:r>
            <a:r>
              <a:rPr sz="2400">
                <a:latin typeface="Cambria"/>
              </a:rPr>
              <a:t>) = ∏</a:t>
            </a:r>
            <a:r>
              <a:rPr sz="2400" baseline="-25000">
                <a:latin typeface="Cambria"/>
              </a:rPr>
              <a:t>i</a:t>
            </a:r>
            <a:r>
              <a:rPr sz="2400">
                <a:latin typeface="Cambria"/>
              </a:rPr>
              <a:t> ( p λ</a:t>
            </a:r>
            <a:r>
              <a:rPr sz="2400" baseline="-25000">
                <a:latin typeface="Cambria"/>
              </a:rPr>
              <a:t>1</a:t>
            </a:r>
            <a:r>
              <a:rPr sz="2400" baseline="30000">
                <a:latin typeface="Cambria"/>
              </a:rPr>
              <a:t>xᵢ</a:t>
            </a:r>
            <a:r>
              <a:rPr sz="2400">
                <a:latin typeface="Cambria"/>
              </a:rPr>
              <a:t> exp(−λ</a:t>
            </a:r>
            <a:r>
              <a:rPr sz="2400" baseline="-25000">
                <a:latin typeface="Cambria"/>
              </a:rPr>
              <a:t>1</a:t>
            </a:r>
            <a:r>
              <a:rPr sz="2400">
                <a:latin typeface="Cambria"/>
              </a:rPr>
              <a:t>) / x</a:t>
            </a:r>
            <a:r>
              <a:rPr sz="2400" baseline="-25000">
                <a:latin typeface="Cambria"/>
              </a:rPr>
              <a:t>i</a:t>
            </a:r>
            <a:r>
              <a:rPr sz="2400">
                <a:latin typeface="Cambria"/>
              </a:rPr>
              <a:t>! + (1 − p) λ</a:t>
            </a:r>
            <a:r>
              <a:rPr sz="2400" baseline="-25000">
                <a:latin typeface="Cambria"/>
              </a:rPr>
              <a:t>2</a:t>
            </a:r>
            <a:r>
              <a:rPr sz="2400" baseline="30000">
                <a:latin typeface="Cambria"/>
              </a:rPr>
              <a:t>xᵢ</a:t>
            </a:r>
            <a:r>
              <a:rPr sz="2400">
                <a:latin typeface="Cambria"/>
              </a:rPr>
              <a:t> exp(−λ</a:t>
            </a:r>
            <a:r>
              <a:rPr sz="2400" baseline="-25000">
                <a:latin typeface="Cambria"/>
              </a:rPr>
              <a:t>2</a:t>
            </a:r>
            <a:r>
              <a:rPr sz="2400">
                <a:latin typeface="Cambria"/>
              </a:rPr>
              <a:t>) / x</a:t>
            </a:r>
            <a:r>
              <a:rPr sz="2400" baseline="-25000">
                <a:latin typeface="Cambria"/>
              </a:rPr>
              <a:t>i</a:t>
            </a:r>
            <a:r>
              <a:rPr sz="2400">
                <a:latin typeface="Cambria"/>
              </a:rPr>
              <a:t>! )</a:t>
            </a:r>
          </a:p>
        </p:txBody>
      </p:sp>
    </p:spTree>
    <p:extLst>
      <p:ext uri="{BB962C8B-B14F-4D97-AF65-F5344CB8AC3E}">
        <p14:creationId xmlns:p14="http://schemas.microsoft.com/office/powerpoint/2010/main" val="1429191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704263" y="6400800"/>
            <a:ext cx="1905000" cy="4572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EF4D9E3F-775D-AC43-8211-30082E245E78}" type="slidenum">
              <a:rPr lang="en-US" altLang="en-US" sz="1400">
                <a:solidFill>
                  <a:srgbClr val="000000"/>
                </a:solidFill>
              </a:rPr>
              <a:pPr eaLnBrk="1" hangingPunct="1">
                <a:defRPr/>
              </a:pPr>
              <a:t>29</a:t>
            </a:fld>
            <a:endParaRPr lang="en-US" altLang="en-US" sz="1400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224089" y="0"/>
            <a:ext cx="7793037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>
                <a:solidFill>
                  <a:srgbClr val="333399"/>
                </a:solidFill>
              </a:rPr>
              <a:t>Example 2 - revisited</a:t>
            </a:r>
            <a:endParaRPr lang="en-AU" altLang="en-US" kern="0" dirty="0">
              <a:solidFill>
                <a:srgbClr val="333399"/>
              </a:solidFill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155825" y="1563688"/>
            <a:ext cx="4368800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dirty="0">
                <a:solidFill>
                  <a:srgbClr val="000000"/>
                </a:solidFill>
              </a:rPr>
              <a:t>The </a:t>
            </a:r>
            <a:r>
              <a:rPr lang="en-AU" altLang="en-US">
                <a:solidFill>
                  <a:srgbClr val="000000"/>
                </a:solidFill>
              </a:rPr>
              <a:t>likelihood function is then:</a:t>
            </a:r>
            <a:endParaRPr lang="en-AU" altLang="en-US" dirty="0">
              <a:solidFill>
                <a:srgbClr val="000000"/>
              </a:solidFill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2155826" y="4005263"/>
            <a:ext cx="80867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>
                <a:solidFill>
                  <a:srgbClr val="000000"/>
                </a:solidFill>
              </a:rPr>
              <a:t>Question: What </a:t>
            </a:r>
            <a:r>
              <a:rPr lang="en-AU" altLang="en-US" dirty="0">
                <a:solidFill>
                  <a:srgbClr val="000000"/>
                </a:solidFill>
              </a:rPr>
              <a:t>are we solving for here with optimization?</a:t>
            </a:r>
          </a:p>
        </p:txBody>
      </p:sp>
      <p:sp>
        <p:nvSpPr>
          <p:cNvPr id="7176" name="TextBox 7175"/>
          <p:cNvSpPr txBox="1"/>
          <p:nvPr/>
        </p:nvSpPr>
        <p:spPr>
          <a:xfrm>
            <a:off x="1528128" y="2807771"/>
            <a:ext cx="9342120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>
                <a:latin typeface="Cambria"/>
              </a:rPr>
              <a:t>P(x | p, λ</a:t>
            </a:r>
            <a:r>
              <a:rPr sz="2400" baseline="-25000">
                <a:latin typeface="Cambria"/>
              </a:rPr>
              <a:t>1</a:t>
            </a:r>
            <a:r>
              <a:rPr sz="2400">
                <a:latin typeface="Cambria"/>
              </a:rPr>
              <a:t>, λ</a:t>
            </a:r>
            <a:r>
              <a:rPr sz="2400" baseline="-25000">
                <a:latin typeface="Cambria"/>
              </a:rPr>
              <a:t>2</a:t>
            </a:r>
            <a:r>
              <a:rPr sz="2400">
                <a:latin typeface="Cambria"/>
              </a:rPr>
              <a:t>) = ∏</a:t>
            </a:r>
            <a:r>
              <a:rPr sz="2400" baseline="-25000">
                <a:latin typeface="Cambria"/>
              </a:rPr>
              <a:t>i</a:t>
            </a:r>
            <a:r>
              <a:rPr sz="2400">
                <a:latin typeface="Cambria"/>
              </a:rPr>
              <a:t> ( p λ</a:t>
            </a:r>
            <a:r>
              <a:rPr sz="2400" baseline="-25000">
                <a:latin typeface="Cambria"/>
              </a:rPr>
              <a:t>1</a:t>
            </a:r>
            <a:r>
              <a:rPr sz="2400" baseline="30000">
                <a:latin typeface="Cambria"/>
              </a:rPr>
              <a:t>xᵢ</a:t>
            </a:r>
            <a:r>
              <a:rPr sz="2400">
                <a:latin typeface="Cambria"/>
              </a:rPr>
              <a:t> exp(−λ</a:t>
            </a:r>
            <a:r>
              <a:rPr sz="2400" baseline="-25000">
                <a:latin typeface="Cambria"/>
              </a:rPr>
              <a:t>1</a:t>
            </a:r>
            <a:r>
              <a:rPr sz="2400">
                <a:latin typeface="Cambria"/>
              </a:rPr>
              <a:t>) / x</a:t>
            </a:r>
            <a:r>
              <a:rPr sz="2400" baseline="-25000">
                <a:latin typeface="Cambria"/>
              </a:rPr>
              <a:t>i</a:t>
            </a:r>
            <a:r>
              <a:rPr sz="2400">
                <a:latin typeface="Cambria"/>
              </a:rPr>
              <a:t>! + (1 − p) λ</a:t>
            </a:r>
            <a:r>
              <a:rPr sz="2400" baseline="-25000">
                <a:latin typeface="Cambria"/>
              </a:rPr>
              <a:t>2</a:t>
            </a:r>
            <a:r>
              <a:rPr sz="2400" baseline="30000">
                <a:latin typeface="Cambria"/>
              </a:rPr>
              <a:t>xᵢ</a:t>
            </a:r>
            <a:r>
              <a:rPr sz="2400">
                <a:latin typeface="Cambria"/>
              </a:rPr>
              <a:t> exp(−λ</a:t>
            </a:r>
            <a:r>
              <a:rPr sz="2400" baseline="-25000">
                <a:latin typeface="Cambria"/>
              </a:rPr>
              <a:t>2</a:t>
            </a:r>
            <a:r>
              <a:rPr sz="2400">
                <a:latin typeface="Cambria"/>
              </a:rPr>
              <a:t>) / x</a:t>
            </a:r>
            <a:r>
              <a:rPr sz="2400" baseline="-25000">
                <a:latin typeface="Cambria"/>
              </a:rPr>
              <a:t>i</a:t>
            </a:r>
            <a:r>
              <a:rPr sz="2400">
                <a:latin typeface="Cambria"/>
              </a:rPr>
              <a:t>! )</a:t>
            </a:r>
          </a:p>
        </p:txBody>
      </p:sp>
    </p:spTree>
    <p:extLst>
      <p:ext uri="{BB962C8B-B14F-4D97-AF65-F5344CB8AC3E}">
        <p14:creationId xmlns:p14="http://schemas.microsoft.com/office/powerpoint/2010/main" val="8869719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65314"/>
            <a:ext cx="7793038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AU" altLang="en-US" sz="4000"/>
              <a:t>What is Maximum Likelihood-II?</a:t>
            </a:r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1885950" y="1316265"/>
            <a:ext cx="8610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- Given a set of data, and a probability model, maximum </a:t>
            </a:r>
          </a:p>
          <a:p>
            <a:pPr eaLnBrk="1" hangingPunct="1">
              <a:defRPr/>
            </a:pPr>
            <a:r>
              <a:rPr lang="en-AU" altLang="en-US" dirty="0"/>
              <a:t>likelihood chooses the values for the parameters that were most likely to have produced the data</a:t>
            </a:r>
          </a:p>
        </p:txBody>
      </p:sp>
      <p:sp>
        <p:nvSpPr>
          <p:cNvPr id="11269" name="Text Box 7"/>
          <p:cNvSpPr txBox="1">
            <a:spLocks noChangeArrowheads="1"/>
          </p:cNvSpPr>
          <p:nvPr/>
        </p:nvSpPr>
        <p:spPr bwMode="auto">
          <a:xfrm>
            <a:off x="1917700" y="4777015"/>
            <a:ext cx="76109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b="1" i="1" dirty="0"/>
              <a:t>Probability</a:t>
            </a:r>
            <a:r>
              <a:rPr lang="en-AU" altLang="en-US" dirty="0"/>
              <a:t>: knowing parameters -&gt; predicting data.</a:t>
            </a:r>
          </a:p>
          <a:p>
            <a:pPr eaLnBrk="1" hangingPunct="1">
              <a:defRPr/>
            </a:pPr>
            <a:r>
              <a:rPr lang="en-AU" altLang="en-US" dirty="0"/>
              <a:t>  </a:t>
            </a:r>
            <a:r>
              <a:rPr lang="en-AU" altLang="en-US" b="1" i="1" dirty="0"/>
              <a:t> Likelihood</a:t>
            </a:r>
            <a:r>
              <a:rPr lang="en-AU" altLang="en-US" dirty="0"/>
              <a:t>: knowing data -&gt; parameter estimation.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95799" y="3062514"/>
            <a:ext cx="2964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L(</a:t>
            </a:r>
            <a:r>
              <a:rPr lang="en-US" sz="2800" dirty="0" err="1"/>
              <a:t>p|x</a:t>
            </a:r>
            <a:r>
              <a:rPr lang="en-US" sz="2800" dirty="0"/>
              <a:t>) = </a:t>
            </a:r>
            <a:r>
              <a:rPr lang="en-US" sz="2800" dirty="0" err="1"/>
              <a:t>Prob</a:t>
            </a:r>
            <a:r>
              <a:rPr lang="en-US" sz="2800" dirty="0"/>
              <a:t>(</a:t>
            </a:r>
            <a:r>
              <a:rPr lang="en-US" sz="2800" dirty="0" err="1"/>
              <a:t>x|p</a:t>
            </a:r>
            <a:r>
              <a:rPr lang="en-US" sz="28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145217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762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/>
              <a:t>Example 2 - revisited</a:t>
            </a:r>
          </a:p>
        </p:txBody>
      </p:sp>
      <p:sp>
        <p:nvSpPr>
          <p:cNvPr id="9219" name="Rectangle 4"/>
          <p:cNvSpPr>
            <a:spLocks noChangeArrowheads="1"/>
          </p:cNvSpPr>
          <p:nvPr/>
        </p:nvSpPr>
        <p:spPr bwMode="auto">
          <a:xfrm>
            <a:off x="1752600" y="1676400"/>
            <a:ext cx="8077200" cy="393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sz="1800" dirty="0"/>
              <a:t>LL3 &lt;- function(lam1,lam2,p,Blows)</a:t>
            </a:r>
          </a:p>
          <a:p>
            <a:pPr eaLnBrk="1" hangingPunct="1">
              <a:defRPr/>
            </a:pPr>
            <a:r>
              <a:rPr lang="en-AU" altLang="en-US" sz="1800" dirty="0"/>
              <a:t>{</a:t>
            </a:r>
          </a:p>
          <a:p>
            <a:pPr eaLnBrk="1" hangingPunct="1">
              <a:defRPr/>
            </a:pPr>
            <a:r>
              <a:rPr lang="en-AU" altLang="en-US" sz="1800" dirty="0"/>
              <a:t> </a:t>
            </a:r>
            <a:r>
              <a:rPr lang="en-AU" altLang="en-US" sz="1800" dirty="0" err="1"/>
              <a:t>LikeOut</a:t>
            </a:r>
            <a:r>
              <a:rPr lang="en-AU" altLang="en-US" sz="1800" dirty="0"/>
              <a:t> &lt;- p*</a:t>
            </a:r>
            <a:r>
              <a:rPr lang="en-AU" altLang="en-US" sz="1800" dirty="0" err="1"/>
              <a:t>dpois</a:t>
            </a:r>
            <a:r>
              <a:rPr lang="en-AU" altLang="en-US" sz="1800" dirty="0"/>
              <a:t>(Blows,lam1)+(1-p)*</a:t>
            </a:r>
            <a:r>
              <a:rPr lang="en-AU" altLang="en-US" sz="1800" dirty="0" err="1"/>
              <a:t>dpois</a:t>
            </a:r>
            <a:r>
              <a:rPr lang="en-AU" altLang="en-US" sz="1800" dirty="0"/>
              <a:t>(Blows,lam2)</a:t>
            </a:r>
          </a:p>
          <a:p>
            <a:pPr eaLnBrk="1" hangingPunct="1">
              <a:defRPr/>
            </a:pPr>
            <a:r>
              <a:rPr lang="en-AU" altLang="en-US" sz="1800" dirty="0"/>
              <a:t> </a:t>
            </a:r>
            <a:r>
              <a:rPr lang="en-AU" altLang="en-US" sz="1800" dirty="0" err="1"/>
              <a:t>NegLogLike</a:t>
            </a:r>
            <a:r>
              <a:rPr lang="en-AU" altLang="en-US" sz="1800" dirty="0"/>
              <a:t> &lt;- -1*sum(log(</a:t>
            </a:r>
            <a:r>
              <a:rPr lang="en-AU" altLang="en-US" sz="1800" dirty="0" err="1"/>
              <a:t>LikeOut</a:t>
            </a:r>
            <a:r>
              <a:rPr lang="en-AU" altLang="en-US" sz="1800" dirty="0"/>
              <a:t>))</a:t>
            </a:r>
          </a:p>
          <a:p>
            <a:pPr eaLnBrk="1" hangingPunct="1">
              <a:defRPr/>
            </a:pPr>
            <a:r>
              <a:rPr lang="en-AU" altLang="en-US" sz="1800" dirty="0"/>
              <a:t>return(</a:t>
            </a:r>
            <a:r>
              <a:rPr lang="en-AU" altLang="en-US" sz="1800" dirty="0" err="1"/>
              <a:t>NegLogLike</a:t>
            </a:r>
            <a:r>
              <a:rPr lang="en-AU" altLang="en-US" sz="1800" dirty="0"/>
              <a:t>)</a:t>
            </a:r>
          </a:p>
          <a:p>
            <a:pPr eaLnBrk="1" hangingPunct="1">
              <a:defRPr/>
            </a:pPr>
            <a:r>
              <a:rPr lang="en-AU" altLang="en-US" sz="1800" dirty="0"/>
              <a:t>}</a:t>
            </a:r>
          </a:p>
          <a:p>
            <a:pPr eaLnBrk="1" hangingPunct="1">
              <a:defRPr/>
            </a:pPr>
            <a:endParaRPr lang="en-AU" altLang="en-US" sz="1800" dirty="0"/>
          </a:p>
          <a:p>
            <a:pPr eaLnBrk="1" hangingPunct="1">
              <a:defRPr/>
            </a:pPr>
            <a:r>
              <a:rPr lang="en-AU" altLang="en-US" sz="1800" dirty="0"/>
              <a:t> </a:t>
            </a:r>
            <a:r>
              <a:rPr lang="en-AU" altLang="en-US" sz="1800" dirty="0" err="1"/>
              <a:t>TheData</a:t>
            </a:r>
            <a:r>
              <a:rPr lang="en-AU" altLang="en-US" sz="1800" dirty="0"/>
              <a:t> &lt;- matrix(scan(”Whale.</a:t>
            </a:r>
            <a:r>
              <a:rPr lang="en-AU" altLang="en-US" sz="1800" dirty="0" err="1"/>
              <a:t>dat</a:t>
            </a:r>
            <a:r>
              <a:rPr lang="en-AU" altLang="en-US" sz="1800" dirty="0"/>
              <a:t>",skip=1),</a:t>
            </a:r>
            <a:r>
              <a:rPr lang="en-AU" altLang="en-US" sz="1800" dirty="0" err="1"/>
              <a:t>byrow</a:t>
            </a:r>
            <a:r>
              <a:rPr lang="en-AU" altLang="en-US" sz="1800" dirty="0"/>
              <a:t>=</a:t>
            </a:r>
            <a:r>
              <a:rPr lang="en-AU" altLang="en-US" sz="1800" dirty="0" err="1"/>
              <a:t>T,ncol</a:t>
            </a:r>
            <a:r>
              <a:rPr lang="en-AU" altLang="en-US" sz="1800" dirty="0"/>
              <a:t>=2)</a:t>
            </a:r>
          </a:p>
          <a:p>
            <a:pPr eaLnBrk="1" hangingPunct="1">
              <a:defRPr/>
            </a:pPr>
            <a:r>
              <a:rPr lang="en-AU" altLang="en-US" sz="1800" dirty="0"/>
              <a:t> Blows &lt;- </a:t>
            </a:r>
            <a:r>
              <a:rPr lang="en-AU" altLang="en-US" sz="1800" dirty="0" err="1"/>
              <a:t>TheData</a:t>
            </a:r>
            <a:r>
              <a:rPr lang="en-AU" altLang="en-US" sz="1800" dirty="0"/>
              <a:t>[,2]</a:t>
            </a:r>
          </a:p>
          <a:p>
            <a:pPr eaLnBrk="1" hangingPunct="1">
              <a:defRPr/>
            </a:pPr>
            <a:endParaRPr lang="en-AU" altLang="en-US" sz="1800" dirty="0"/>
          </a:p>
          <a:p>
            <a:pPr eaLnBrk="1" hangingPunct="1">
              <a:defRPr/>
            </a:pPr>
            <a:r>
              <a:rPr lang="en-AU" altLang="en-US" sz="1800" dirty="0"/>
              <a:t> ret3 &lt;- </a:t>
            </a:r>
            <a:r>
              <a:rPr lang="en-AU" altLang="en-US" sz="1800" dirty="0" err="1"/>
              <a:t>mle</a:t>
            </a:r>
            <a:r>
              <a:rPr lang="en-AU" altLang="en-US" sz="1800" dirty="0"/>
              <a:t>(LL3,start=list(lam1=10,lam2=10,p=0.4),fixed=list(Blows=Blows),lower=c(0.01,0.01,0.00001),upper=c(Inf,Inf,0.99999),method="L-BFGS-B")</a:t>
            </a:r>
          </a:p>
          <a:p>
            <a:pPr eaLnBrk="1" hangingPunct="1">
              <a:defRPr/>
            </a:pPr>
            <a:r>
              <a:rPr lang="en-AU" altLang="en-US" sz="1800" dirty="0"/>
              <a:t> print(summary(ret3))</a:t>
            </a:r>
          </a:p>
        </p:txBody>
      </p:sp>
      <p:sp>
        <p:nvSpPr>
          <p:cNvPr id="9220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4A203F7A-465F-C443-A243-20BBAB72DA33}" type="slidenum">
              <a:rPr lang="en-US" altLang="en-US" sz="1400"/>
              <a:pPr eaLnBrk="1" hangingPunct="1">
                <a:defRPr/>
              </a:pPr>
              <a:t>30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0400949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554289" y="762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/>
              <a:t>Dissecting Example 2-I</a:t>
            </a: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1981200" y="2209800"/>
            <a:ext cx="7848600" cy="325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sz="1800"/>
              <a:t>LL3 &lt;- function(lam1,lam2,p,Blows)</a:t>
            </a:r>
          </a:p>
          <a:p>
            <a:pPr eaLnBrk="1" hangingPunct="1">
              <a:defRPr/>
            </a:pPr>
            <a:r>
              <a:rPr lang="en-AU" altLang="en-US" sz="1800"/>
              <a:t>{</a:t>
            </a:r>
          </a:p>
          <a:p>
            <a:pPr eaLnBrk="1" hangingPunct="1">
              <a:defRPr/>
            </a:pPr>
            <a:endParaRPr lang="en-AU" altLang="en-US" sz="1800"/>
          </a:p>
          <a:p>
            <a:pPr eaLnBrk="1" hangingPunct="1">
              <a:defRPr/>
            </a:pPr>
            <a:r>
              <a:rPr lang="en-AU" altLang="en-US" sz="1800"/>
              <a:t> LikeOut &lt;- p*dpois(Blows,lam1)+(1-p)*dpois(Blows,lam2)</a:t>
            </a:r>
          </a:p>
          <a:p>
            <a:pPr eaLnBrk="1" hangingPunct="1">
              <a:defRPr/>
            </a:pPr>
            <a:endParaRPr lang="en-AU" altLang="en-US" sz="1800"/>
          </a:p>
          <a:p>
            <a:pPr eaLnBrk="1" hangingPunct="1">
              <a:defRPr/>
            </a:pPr>
            <a:r>
              <a:rPr lang="en-AU" altLang="en-US" sz="1800"/>
              <a:t> NegLogLike &lt;- -1*sum(log(LikeOut))</a:t>
            </a:r>
          </a:p>
          <a:p>
            <a:pPr eaLnBrk="1" hangingPunct="1">
              <a:defRPr/>
            </a:pPr>
            <a:endParaRPr lang="en-AU" altLang="en-US" sz="1800"/>
          </a:p>
          <a:p>
            <a:pPr eaLnBrk="1" hangingPunct="1">
              <a:defRPr/>
            </a:pPr>
            <a:endParaRPr lang="en-AU" altLang="en-US" sz="1800"/>
          </a:p>
          <a:p>
            <a:pPr eaLnBrk="1" hangingPunct="1">
              <a:defRPr/>
            </a:pPr>
            <a:r>
              <a:rPr lang="en-AU" altLang="en-US" sz="1800"/>
              <a:t>return(NegLogLike)</a:t>
            </a:r>
          </a:p>
          <a:p>
            <a:pPr eaLnBrk="1" hangingPunct="1">
              <a:defRPr/>
            </a:pPr>
            <a:r>
              <a:rPr lang="en-AU" altLang="en-US" sz="1800"/>
              <a:t>}</a:t>
            </a:r>
          </a:p>
          <a:p>
            <a:pPr eaLnBrk="1" hangingPunct="1">
              <a:spcBef>
                <a:spcPct val="50000"/>
              </a:spcBef>
              <a:defRPr/>
            </a:pPr>
            <a:endParaRPr lang="en-AU" altLang="en-US" sz="1800"/>
          </a:p>
        </p:txBody>
      </p:sp>
      <p:sp>
        <p:nvSpPr>
          <p:cNvPr id="10244" name="Text Box 6"/>
          <p:cNvSpPr txBox="1">
            <a:spLocks noChangeArrowheads="1"/>
          </p:cNvSpPr>
          <p:nvPr/>
        </p:nvSpPr>
        <p:spPr bwMode="auto">
          <a:xfrm>
            <a:off x="3170238" y="1447800"/>
            <a:ext cx="17065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Parameters</a:t>
            </a:r>
          </a:p>
        </p:txBody>
      </p:sp>
      <p:sp>
        <p:nvSpPr>
          <p:cNvPr id="10245" name="Text Box 7"/>
          <p:cNvSpPr txBox="1">
            <a:spLocks noChangeArrowheads="1"/>
          </p:cNvSpPr>
          <p:nvPr/>
        </p:nvSpPr>
        <p:spPr bwMode="auto">
          <a:xfrm>
            <a:off x="6019800" y="1524000"/>
            <a:ext cx="137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The data</a:t>
            </a:r>
          </a:p>
        </p:txBody>
      </p:sp>
      <p:sp>
        <p:nvSpPr>
          <p:cNvPr id="10246" name="Line 8"/>
          <p:cNvSpPr>
            <a:spLocks noChangeShapeType="1"/>
          </p:cNvSpPr>
          <p:nvPr/>
        </p:nvSpPr>
        <p:spPr bwMode="auto">
          <a:xfrm>
            <a:off x="3581400" y="1828800"/>
            <a:ext cx="304800" cy="457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247" name="Line 9"/>
          <p:cNvSpPr>
            <a:spLocks noChangeShapeType="1"/>
          </p:cNvSpPr>
          <p:nvPr/>
        </p:nvSpPr>
        <p:spPr bwMode="auto">
          <a:xfrm>
            <a:off x="4191000" y="1828800"/>
            <a:ext cx="304800" cy="457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248" name="Line 10"/>
          <p:cNvSpPr>
            <a:spLocks noChangeShapeType="1"/>
          </p:cNvSpPr>
          <p:nvPr/>
        </p:nvSpPr>
        <p:spPr bwMode="auto">
          <a:xfrm>
            <a:off x="4572000" y="1905000"/>
            <a:ext cx="304800" cy="457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249" name="Line 11"/>
          <p:cNvSpPr>
            <a:spLocks noChangeShapeType="1"/>
          </p:cNvSpPr>
          <p:nvPr/>
        </p:nvSpPr>
        <p:spPr bwMode="auto">
          <a:xfrm flipH="1">
            <a:off x="5486400" y="1905000"/>
            <a:ext cx="76200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250" name="Text Box 12"/>
          <p:cNvSpPr txBox="1">
            <a:spLocks noChangeArrowheads="1"/>
          </p:cNvSpPr>
          <p:nvPr/>
        </p:nvSpPr>
        <p:spPr bwMode="auto">
          <a:xfrm>
            <a:off x="7650965" y="3886201"/>
            <a:ext cx="279557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This is a vector of</a:t>
            </a:r>
          </a:p>
          <a:p>
            <a:pPr algn="ctr" eaLnBrk="1" hangingPunct="1">
              <a:defRPr/>
            </a:pPr>
            <a:r>
              <a:rPr lang="en-AU" altLang="en-US"/>
              <a:t>likelihoods for each</a:t>
            </a:r>
          </a:p>
          <a:p>
            <a:pPr algn="ctr" eaLnBrk="1" hangingPunct="1">
              <a:defRPr/>
            </a:pPr>
            <a:r>
              <a:rPr lang="en-AU" altLang="en-US"/>
              <a:t> data point</a:t>
            </a:r>
          </a:p>
        </p:txBody>
      </p:sp>
      <p:sp>
        <p:nvSpPr>
          <p:cNvPr id="10251" name="Line 13"/>
          <p:cNvSpPr>
            <a:spLocks noChangeShapeType="1"/>
          </p:cNvSpPr>
          <p:nvPr/>
        </p:nvSpPr>
        <p:spPr bwMode="auto">
          <a:xfrm flipH="1" flipV="1">
            <a:off x="6781800" y="3352800"/>
            <a:ext cx="990600" cy="838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252" name="Text Box 14"/>
          <p:cNvSpPr txBox="1">
            <a:spLocks noChangeArrowheads="1"/>
          </p:cNvSpPr>
          <p:nvPr/>
        </p:nvSpPr>
        <p:spPr bwMode="auto">
          <a:xfrm>
            <a:off x="3413793" y="4876801"/>
            <a:ext cx="478656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This is the negative </a:t>
            </a:r>
          </a:p>
          <a:p>
            <a:pPr algn="ctr" eaLnBrk="1" hangingPunct="1">
              <a:defRPr/>
            </a:pPr>
            <a:r>
              <a:rPr lang="en-AU" altLang="en-US"/>
              <a:t>log-likelihood (sum over negative </a:t>
            </a:r>
          </a:p>
          <a:p>
            <a:pPr algn="ctr" eaLnBrk="1" hangingPunct="1">
              <a:defRPr/>
            </a:pPr>
            <a:r>
              <a:rPr lang="en-AU" altLang="en-US"/>
              <a:t>log-likelihoods for each datum)</a:t>
            </a:r>
          </a:p>
        </p:txBody>
      </p:sp>
      <p:sp>
        <p:nvSpPr>
          <p:cNvPr id="10253" name="Line 15"/>
          <p:cNvSpPr>
            <a:spLocks noChangeShapeType="1"/>
          </p:cNvSpPr>
          <p:nvPr/>
        </p:nvSpPr>
        <p:spPr bwMode="auto">
          <a:xfrm flipH="1" flipV="1">
            <a:off x="4495800" y="3962400"/>
            <a:ext cx="990600" cy="838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255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E1539609-3420-5643-A3B6-B91D2C0E4491}" type="slidenum">
              <a:rPr lang="en-US" altLang="en-US" sz="1400"/>
              <a:pPr eaLnBrk="1" hangingPunct="1">
                <a:defRPr/>
              </a:pPr>
              <a:t>31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62028668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674939" y="2286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/>
              <a:t>Dissecting Example 2-II</a:t>
            </a:r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2286001" y="1820863"/>
            <a:ext cx="5186035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/>
              <a:t>ret3 &lt;- mle(LL3,</a:t>
            </a:r>
          </a:p>
          <a:p>
            <a:pPr eaLnBrk="1" hangingPunct="1">
              <a:defRPr/>
            </a:pPr>
            <a:endParaRPr lang="en-AU" altLang="en-US"/>
          </a:p>
          <a:p>
            <a:pPr eaLnBrk="1" hangingPunct="1">
              <a:defRPr/>
            </a:pPr>
            <a:r>
              <a:rPr lang="en-AU" altLang="en-US"/>
              <a:t>start=list(lam1=10,lam2=10,p=0.4),</a:t>
            </a:r>
          </a:p>
          <a:p>
            <a:pPr eaLnBrk="1" hangingPunct="1">
              <a:defRPr/>
            </a:pPr>
            <a:endParaRPr lang="en-AU" altLang="en-US"/>
          </a:p>
          <a:p>
            <a:pPr eaLnBrk="1" hangingPunct="1">
              <a:defRPr/>
            </a:pPr>
            <a:r>
              <a:rPr lang="en-AU" altLang="en-US"/>
              <a:t>fixed=list(Blows=Blows),</a:t>
            </a:r>
          </a:p>
          <a:p>
            <a:pPr eaLnBrk="1" hangingPunct="1">
              <a:defRPr/>
            </a:pPr>
            <a:endParaRPr lang="en-AU" altLang="en-US"/>
          </a:p>
          <a:p>
            <a:pPr eaLnBrk="1" hangingPunct="1">
              <a:defRPr/>
            </a:pPr>
            <a:r>
              <a:rPr lang="en-AU" altLang="en-US"/>
              <a:t>lower=c(0.01,0.01,0.00001),</a:t>
            </a:r>
          </a:p>
          <a:p>
            <a:pPr eaLnBrk="1" hangingPunct="1">
              <a:defRPr/>
            </a:pPr>
            <a:endParaRPr lang="en-AU" altLang="en-US"/>
          </a:p>
          <a:p>
            <a:pPr eaLnBrk="1" hangingPunct="1">
              <a:defRPr/>
            </a:pPr>
            <a:r>
              <a:rPr lang="en-AU" altLang="en-US"/>
              <a:t>upper=c(Inf,Inf,0.99999),</a:t>
            </a:r>
          </a:p>
          <a:p>
            <a:pPr eaLnBrk="1" hangingPunct="1">
              <a:defRPr/>
            </a:pPr>
            <a:endParaRPr lang="en-AU" altLang="en-US"/>
          </a:p>
          <a:p>
            <a:pPr eaLnBrk="1" hangingPunct="1">
              <a:defRPr/>
            </a:pPr>
            <a:r>
              <a:rPr lang="en-AU" altLang="en-US"/>
              <a:t>method="L-BFGS-B")</a:t>
            </a:r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8077200" y="1744663"/>
            <a:ext cx="1752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sz="1800"/>
              <a:t>Starting values </a:t>
            </a:r>
          </a:p>
          <a:p>
            <a:pPr algn="ctr" eaLnBrk="1" hangingPunct="1">
              <a:defRPr/>
            </a:pPr>
            <a:r>
              <a:rPr lang="en-AU" altLang="en-US" sz="1800"/>
              <a:t>(must be a list)</a:t>
            </a:r>
          </a:p>
        </p:txBody>
      </p:sp>
      <p:sp>
        <p:nvSpPr>
          <p:cNvPr id="11269" name="Line 6"/>
          <p:cNvSpPr>
            <a:spLocks noChangeShapeType="1"/>
          </p:cNvSpPr>
          <p:nvPr/>
        </p:nvSpPr>
        <p:spPr bwMode="auto">
          <a:xfrm flipH="1">
            <a:off x="6858000" y="2049463"/>
            <a:ext cx="1219200" cy="609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270" name="Text Box 7"/>
          <p:cNvSpPr txBox="1">
            <a:spLocks noChangeArrowheads="1"/>
          </p:cNvSpPr>
          <p:nvPr/>
        </p:nvSpPr>
        <p:spPr bwMode="auto">
          <a:xfrm>
            <a:off x="7940675" y="3192463"/>
            <a:ext cx="1720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sz="1800"/>
              <a:t>Data </a:t>
            </a:r>
          </a:p>
          <a:p>
            <a:pPr algn="ctr" eaLnBrk="1" hangingPunct="1">
              <a:defRPr/>
            </a:pPr>
            <a:r>
              <a:rPr lang="en-AU" altLang="en-US" sz="1800"/>
              <a:t>(must be a list)</a:t>
            </a:r>
          </a:p>
        </p:txBody>
      </p:sp>
      <p:sp>
        <p:nvSpPr>
          <p:cNvPr id="11271" name="Line 8"/>
          <p:cNvSpPr>
            <a:spLocks noChangeShapeType="1"/>
          </p:cNvSpPr>
          <p:nvPr/>
        </p:nvSpPr>
        <p:spPr bwMode="auto">
          <a:xfrm flipH="1">
            <a:off x="5791200" y="3573463"/>
            <a:ext cx="2286000" cy="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272" name="Line 9"/>
          <p:cNvSpPr>
            <a:spLocks noChangeShapeType="1"/>
          </p:cNvSpPr>
          <p:nvPr/>
        </p:nvSpPr>
        <p:spPr bwMode="auto">
          <a:xfrm flipH="1" flipV="1">
            <a:off x="6248400" y="4259263"/>
            <a:ext cx="1828800" cy="304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273" name="Line 10"/>
          <p:cNvSpPr>
            <a:spLocks noChangeShapeType="1"/>
          </p:cNvSpPr>
          <p:nvPr/>
        </p:nvSpPr>
        <p:spPr bwMode="auto">
          <a:xfrm flipH="1">
            <a:off x="6172200" y="4716463"/>
            <a:ext cx="1905000" cy="304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1274" name="Text Box 11"/>
          <p:cNvSpPr txBox="1">
            <a:spLocks noChangeArrowheads="1"/>
          </p:cNvSpPr>
          <p:nvPr/>
        </p:nvSpPr>
        <p:spPr bwMode="auto">
          <a:xfrm>
            <a:off x="8016876" y="4183064"/>
            <a:ext cx="1889125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sz="1800"/>
              <a:t>Upper and</a:t>
            </a:r>
          </a:p>
          <a:p>
            <a:pPr algn="ctr" eaLnBrk="1" hangingPunct="1">
              <a:defRPr/>
            </a:pPr>
            <a:r>
              <a:rPr lang="en-AU" altLang="en-US" sz="1800"/>
              <a:t>lower bounds for</a:t>
            </a:r>
          </a:p>
          <a:p>
            <a:pPr algn="ctr" eaLnBrk="1" hangingPunct="1">
              <a:defRPr/>
            </a:pPr>
            <a:r>
              <a:rPr lang="en-AU" altLang="en-US" sz="1800"/>
              <a:t>each parameter</a:t>
            </a:r>
          </a:p>
        </p:txBody>
      </p:sp>
      <p:sp>
        <p:nvSpPr>
          <p:cNvPr id="1127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82000" y="6188075"/>
            <a:ext cx="1905000" cy="4572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84C49FC3-C80C-5D4F-9B8D-87BB04BD97BD}" type="slidenum">
              <a:rPr lang="en-US" altLang="en-US" sz="1400"/>
              <a:pPr eaLnBrk="1" hangingPunct="1">
                <a:defRPr/>
              </a:pPr>
              <a:t>32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6121219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AU" altLang="en-US"/>
              <a:t>Hints for optimization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AU" altLang="en-US" dirty="0"/>
              <a:t>Consider different parameterizations (e.g. log(</a:t>
            </a:r>
            <a:r>
              <a:rPr lang="en-AU" altLang="en-US" i="1" dirty="0"/>
              <a:t>x</a:t>
            </a:r>
            <a:r>
              <a:rPr lang="en-AU" altLang="en-US" dirty="0"/>
              <a:t>) rather than </a:t>
            </a:r>
            <a:r>
              <a:rPr lang="en-AU" altLang="en-US" i="1" dirty="0"/>
              <a:t>x</a:t>
            </a:r>
            <a:r>
              <a:rPr lang="en-AU" altLang="en-US" dirty="0"/>
              <a:t>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/>
              <a:t>Methods may work better if the variables are all scaled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altLang="en-US" dirty="0"/>
              <a:t>Never trust a non-linear minimizer!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/>
              <a:t>Try different starting values.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/>
              <a:t>Combine different methods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altLang="en-US" dirty="0"/>
              <a:t>Test your code with data for which you know the correct answer (simulate!).</a:t>
            </a:r>
          </a:p>
          <a:p>
            <a:pPr eaLnBrk="1" hangingPunct="1">
              <a:lnSpc>
                <a:spcPct val="90000"/>
              </a:lnSpc>
              <a:defRPr/>
            </a:pPr>
            <a:endParaRPr lang="en-AU" altLang="en-US" dirty="0"/>
          </a:p>
        </p:txBody>
      </p:sp>
      <p:sp>
        <p:nvSpPr>
          <p:cNvPr id="14340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B1FA7B7B-C797-4B41-9FD5-3646AEBDC353}" type="slidenum">
              <a:rPr lang="en-US" altLang="en-US" sz="1400">
                <a:solidFill>
                  <a:srgbClr val="000000"/>
                </a:solidFill>
              </a:rPr>
              <a:pPr eaLnBrk="1" hangingPunct="1">
                <a:defRPr/>
              </a:pPr>
              <a:t>33</a:t>
            </a:fld>
            <a:endParaRPr lang="en-US" alt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78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981200" y="1503363"/>
            <a:ext cx="757078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>
                <a:solidFill>
                  <a:srgbClr val="000000"/>
                </a:solidFill>
              </a:rPr>
              <a:t>The length of a fish is related to its age according to the von Bertalanffy growth curve:</a:t>
            </a:r>
          </a:p>
          <a:p>
            <a:pPr eaLnBrk="1" hangingPunct="1">
              <a:defRPr/>
            </a:pPr>
            <a:endParaRPr lang="en-AU" altLang="en-US">
              <a:solidFill>
                <a:srgbClr val="000000"/>
              </a:solidFill>
            </a:endParaRPr>
          </a:p>
          <a:p>
            <a:pPr eaLnBrk="1" hangingPunct="1">
              <a:defRPr/>
            </a:pPr>
            <a:endParaRPr lang="en-AU" altLang="en-US">
              <a:solidFill>
                <a:srgbClr val="000000"/>
              </a:solidFill>
            </a:endParaRP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title"/>
          </p:nvPr>
        </p:nvSpPr>
        <p:spPr>
          <a:xfrm>
            <a:off x="2395539" y="1524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/>
              <a:t>Question 3</a:t>
            </a:r>
          </a:p>
        </p:txBody>
      </p:sp>
      <p:sp>
        <p:nvSpPr>
          <p:cNvPr id="8198" name="Text Box 7"/>
          <p:cNvSpPr txBox="1">
            <a:spLocks noChangeArrowheads="1"/>
          </p:cNvSpPr>
          <p:nvPr/>
        </p:nvSpPr>
        <p:spPr bwMode="auto">
          <a:xfrm>
            <a:off x="2082800" y="3344863"/>
            <a:ext cx="8040688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b="1" dirty="0">
                <a:solidFill>
                  <a:srgbClr val="000000"/>
                </a:solidFill>
              </a:rPr>
              <a:t>Questions</a:t>
            </a:r>
          </a:p>
          <a:p>
            <a:pPr eaLnBrk="1" hangingPunct="1">
              <a:buFontTx/>
              <a:buAutoNum type="arabicPeriod"/>
              <a:defRPr/>
            </a:pPr>
            <a:r>
              <a:rPr lang="en-AU" altLang="en-US" sz="2000" dirty="0">
                <a:solidFill>
                  <a:srgbClr val="000000"/>
                </a:solidFill>
              </a:rPr>
              <a:t>Estimate the parameters of this equation (what are they?) for </a:t>
            </a:r>
          </a:p>
          <a:p>
            <a:pPr eaLnBrk="1" hangingPunct="1">
              <a:defRPr/>
            </a:pPr>
            <a:r>
              <a:rPr lang="en-AU" altLang="en-US" sz="2000" dirty="0">
                <a:solidFill>
                  <a:srgbClr val="000000"/>
                </a:solidFill>
              </a:rPr>
              <a:t>      males and females, 	and compute 95% confidence intervals for </a:t>
            </a:r>
          </a:p>
          <a:p>
            <a:pPr eaLnBrk="1" hangingPunct="1">
              <a:defRPr/>
            </a:pPr>
            <a:r>
              <a:rPr lang="en-AU" altLang="en-US" sz="2000" dirty="0">
                <a:solidFill>
                  <a:srgbClr val="000000"/>
                </a:solidFill>
              </a:rPr>
              <a:t>      asymptotic length.</a:t>
            </a:r>
          </a:p>
          <a:p>
            <a:pPr eaLnBrk="1" hangingPunct="1">
              <a:buFontTx/>
              <a:buAutoNum type="arabicPeriod" startAt="2"/>
              <a:defRPr/>
            </a:pPr>
            <a:r>
              <a:rPr lang="en-AU" altLang="en-US" sz="2000" dirty="0">
                <a:solidFill>
                  <a:srgbClr val="000000"/>
                </a:solidFill>
              </a:rPr>
              <a:t>Can we conclude that the asymptotic sizes for females and males </a:t>
            </a:r>
          </a:p>
          <a:p>
            <a:pPr eaLnBrk="1" hangingPunct="1">
              <a:defRPr/>
            </a:pPr>
            <a:r>
              <a:rPr lang="en-AU" altLang="en-US" sz="2000" dirty="0">
                <a:solidFill>
                  <a:srgbClr val="000000"/>
                </a:solidFill>
              </a:rPr>
              <a:t>	are the same?</a:t>
            </a:r>
          </a:p>
          <a:p>
            <a:pPr eaLnBrk="1" hangingPunct="1">
              <a:defRPr/>
            </a:pPr>
            <a:endParaRPr lang="en-AU" altLang="en-US" sz="2000" dirty="0">
              <a:solidFill>
                <a:srgbClr val="000000"/>
              </a:solidFill>
            </a:endParaRPr>
          </a:p>
        </p:txBody>
      </p:sp>
      <p:sp>
        <p:nvSpPr>
          <p:cNvPr id="49157" name="TextBox 49156"/>
          <p:cNvSpPr txBox="1"/>
          <p:nvPr/>
        </p:nvSpPr>
        <p:spPr>
          <a:xfrm>
            <a:off x="2692401" y="2410897"/>
            <a:ext cx="2954215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dirty="0">
                <a:latin typeface="Cambria"/>
              </a:rPr>
              <a:t>L</a:t>
            </a:r>
            <a:r>
              <a:rPr sz="2400" baseline="-25000" dirty="0">
                <a:latin typeface="Cambria"/>
              </a:rPr>
              <a:t>a</a:t>
            </a:r>
            <a:r>
              <a:rPr sz="2400" dirty="0">
                <a:latin typeface="Cambria"/>
              </a:rPr>
              <a:t> = ℓ</a:t>
            </a:r>
            <a:r>
              <a:rPr sz="2400" baseline="-25000" dirty="0">
                <a:latin typeface="Cambria"/>
              </a:rPr>
              <a:t>∞</a:t>
            </a:r>
            <a:r>
              <a:rPr sz="2400" dirty="0">
                <a:latin typeface="Cambria"/>
              </a:rPr>
              <a:t>(1 − e</a:t>
            </a:r>
            <a:r>
              <a:rPr sz="2400" baseline="30000" dirty="0">
                <a:latin typeface="Cambria"/>
              </a:rPr>
              <a:t>−</a:t>
            </a:r>
            <a:r>
              <a:rPr sz="2400" baseline="30000" dirty="0" err="1">
                <a:latin typeface="Cambria"/>
              </a:rPr>
              <a:t>κa</a:t>
            </a:r>
            <a:r>
              <a:rPr sz="2400" dirty="0">
                <a:latin typeface="Cambria"/>
              </a:rPr>
              <a:t>) + </a:t>
            </a:r>
            <a:r>
              <a:rPr sz="2400" dirty="0" err="1">
                <a:latin typeface="Cambria"/>
              </a:rPr>
              <a:t>ε</a:t>
            </a:r>
            <a:endParaRPr sz="2400" dirty="0">
              <a:latin typeface="Cambria"/>
            </a:endParaRPr>
          </a:p>
        </p:txBody>
      </p:sp>
      <p:sp>
        <p:nvSpPr>
          <p:cNvPr id="49158" name="TextBox 49157"/>
          <p:cNvSpPr txBox="1"/>
          <p:nvPr/>
        </p:nvSpPr>
        <p:spPr>
          <a:xfrm>
            <a:off x="6780214" y="2398197"/>
            <a:ext cx="1688123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>
                <a:latin typeface="Cambria"/>
              </a:rPr>
              <a:t>ε ~ N(0, σ</a:t>
            </a:r>
            <a:r>
              <a:rPr sz="2400" baseline="30000">
                <a:latin typeface="Cambria"/>
              </a:rPr>
              <a:t>2</a:t>
            </a:r>
            <a:r>
              <a:rPr sz="2400">
                <a:latin typeface="Cambri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455259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419350" y="22225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 dirty="0"/>
              <a:t>Example 3-I</a:t>
            </a: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1160586" y="1600201"/>
            <a:ext cx="10351476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Estimate the values for </a:t>
            </a:r>
            <a:r>
              <a:rPr lang="en-AU" altLang="en-US" dirty="0">
                <a:latin typeface="Cambria"/>
              </a:rPr>
              <a:t>ℓ</a:t>
            </a:r>
            <a:r>
              <a:rPr lang="en-AU" altLang="en-US" baseline="-25000" dirty="0">
                <a:latin typeface="Cambria"/>
              </a:rPr>
              <a:t>∞</a:t>
            </a:r>
            <a:r>
              <a:rPr lang="en-AU" altLang="en-US" dirty="0"/>
              <a:t>, κ, and σ from the age and </a:t>
            </a:r>
            <a:r>
              <a:rPr lang="en-AU" altLang="en-US" dirty="0">
                <a:sym typeface="Symbol" charset="2"/>
              </a:rPr>
              <a:t>growth data.</a:t>
            </a:r>
          </a:p>
          <a:p>
            <a:pPr eaLnBrk="1" hangingPunct="1">
              <a:defRPr/>
            </a:pPr>
            <a:endParaRPr lang="en-AU" altLang="en-US" dirty="0">
              <a:sym typeface="Symbol" charset="2"/>
            </a:endParaRPr>
          </a:p>
          <a:p>
            <a:pPr eaLnBrk="1" hangingPunct="1">
              <a:defRPr/>
            </a:pPr>
            <a:r>
              <a:rPr lang="en-AU" altLang="en-US" dirty="0">
                <a:sym typeface="Symbol" charset="2"/>
              </a:rPr>
              <a:t>Create vectors with the age, sex, and length data.</a:t>
            </a:r>
          </a:p>
          <a:p>
            <a:pPr lvl="1" eaLnBrk="1" hangingPunct="1">
              <a:buFontTx/>
              <a:buChar char="•"/>
              <a:defRPr/>
            </a:pPr>
            <a:r>
              <a:rPr lang="en-AU" altLang="en-US" dirty="0">
                <a:sym typeface="Symbol" charset="2"/>
              </a:rPr>
              <a:t> Create a function that takes values for the </a:t>
            </a:r>
          </a:p>
          <a:p>
            <a:pPr lvl="1" eaLnBrk="1" hangingPunct="1">
              <a:defRPr/>
            </a:pPr>
            <a:r>
              <a:rPr lang="en-AU" altLang="en-US" dirty="0">
                <a:sym typeface="Symbol" charset="2"/>
              </a:rPr>
              <a:t>   parameters as well as the data, and computes the</a:t>
            </a:r>
          </a:p>
          <a:p>
            <a:pPr lvl="1" eaLnBrk="1" hangingPunct="1">
              <a:defRPr/>
            </a:pPr>
            <a:r>
              <a:rPr lang="en-AU" altLang="en-US" dirty="0">
                <a:sym typeface="Symbol" charset="2"/>
              </a:rPr>
              <a:t>   negative log-likelihood.</a:t>
            </a:r>
          </a:p>
          <a:p>
            <a:pPr lvl="1" eaLnBrk="1" hangingPunct="1">
              <a:defRPr/>
            </a:pPr>
            <a:endParaRPr lang="en-AU" altLang="en-US" sz="1800" i="1" dirty="0">
              <a:sym typeface="Symbol" charset="2"/>
            </a:endParaRPr>
          </a:p>
          <a:p>
            <a:pPr lvl="1" eaLnBrk="1" hangingPunct="1">
              <a:defRPr/>
            </a:pPr>
            <a:r>
              <a:rPr lang="en-AU" altLang="en-US" sz="1800" i="1" dirty="0">
                <a:sym typeface="Symbol" charset="2"/>
              </a:rPr>
              <a:t>   LL4 &lt;- function(Linf1,Kappa1,Linf2,Kappa2,Sigma,Age,Length,Sex)</a:t>
            </a:r>
          </a:p>
          <a:p>
            <a:pPr lvl="1" eaLnBrk="1" hangingPunct="1">
              <a:defRPr/>
            </a:pPr>
            <a:r>
              <a:rPr lang="en-AU" altLang="en-US" dirty="0">
                <a:sym typeface="Symbol" charset="2"/>
              </a:rPr>
              <a:t> </a:t>
            </a:r>
          </a:p>
          <a:p>
            <a:pPr lvl="1" eaLnBrk="1" hangingPunct="1">
              <a:buFontTx/>
              <a:buChar char="•"/>
              <a:defRPr/>
            </a:pPr>
            <a:r>
              <a:rPr lang="en-AU" altLang="en-US" dirty="0">
                <a:sym typeface="Symbol" charset="2"/>
              </a:rPr>
              <a:t> use </a:t>
            </a:r>
            <a:r>
              <a:rPr lang="en-AU" altLang="en-US" b="1" dirty="0" err="1">
                <a:sym typeface="Symbol" charset="2"/>
              </a:rPr>
              <a:t>mle</a:t>
            </a:r>
            <a:r>
              <a:rPr lang="en-AU" altLang="en-US" dirty="0">
                <a:sym typeface="Symbol" charset="2"/>
              </a:rPr>
              <a:t> to find the maximum likelihood estimates</a:t>
            </a:r>
          </a:p>
          <a:p>
            <a:pPr lvl="1" eaLnBrk="1" hangingPunct="1">
              <a:buFontTx/>
              <a:buChar char="•"/>
              <a:defRPr/>
            </a:pPr>
            <a:r>
              <a:rPr lang="en-AU" altLang="en-US" dirty="0">
                <a:sym typeface="Symbol" charset="2"/>
              </a:rPr>
              <a:t>Bound the region of parameter space to reasonable values</a:t>
            </a:r>
          </a:p>
          <a:p>
            <a:pPr lvl="2" eaLnBrk="1" hangingPunct="1">
              <a:buFontTx/>
              <a:buChar char="•"/>
              <a:defRPr/>
            </a:pPr>
            <a:r>
              <a:rPr lang="en-AU" altLang="en-US" dirty="0">
                <a:sym typeface="Symbol" charset="2"/>
              </a:rPr>
              <a:t>E.g. Can the parameters be negative?</a:t>
            </a:r>
          </a:p>
        </p:txBody>
      </p:sp>
      <p:sp>
        <p:nvSpPr>
          <p:cNvPr id="1229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34400" y="6327775"/>
            <a:ext cx="1905000" cy="4572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B43F49F6-3F22-F546-A5D9-31B139C5DB68}" type="slidenum">
              <a:rPr lang="en-US" altLang="en-US" sz="1400"/>
              <a:pPr eaLnBrk="1" hangingPunct="1">
                <a:defRPr/>
              </a:pPr>
              <a:t>35</a:t>
            </a:fld>
            <a:endParaRPr lang="en-US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61000756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42144" y="122236"/>
            <a:ext cx="10515600" cy="13255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 dirty="0"/>
              <a:t>Likelihood Profile</a:t>
            </a:r>
          </a:p>
        </p:txBody>
      </p:sp>
      <p:sp>
        <p:nvSpPr>
          <p:cNvPr id="6147" name="Line 4"/>
          <p:cNvSpPr>
            <a:spLocks noChangeShapeType="1"/>
          </p:cNvSpPr>
          <p:nvPr/>
        </p:nvSpPr>
        <p:spPr bwMode="auto">
          <a:xfrm>
            <a:off x="2971800" y="4648200"/>
            <a:ext cx="6172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4495801" y="4724400"/>
            <a:ext cx="3076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Parameter of Interest</a:t>
            </a:r>
          </a:p>
        </p:txBody>
      </p:sp>
      <p:sp>
        <p:nvSpPr>
          <p:cNvPr id="6149" name="Line 6"/>
          <p:cNvSpPr>
            <a:spLocks noChangeShapeType="1"/>
          </p:cNvSpPr>
          <p:nvPr/>
        </p:nvSpPr>
        <p:spPr bwMode="auto">
          <a:xfrm flipV="1">
            <a:off x="2971800" y="1981200"/>
            <a:ext cx="0" cy="26670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150" name="Text Box 7"/>
          <p:cNvSpPr txBox="1">
            <a:spLocks noChangeArrowheads="1"/>
          </p:cNvSpPr>
          <p:nvPr/>
        </p:nvSpPr>
        <p:spPr bwMode="auto">
          <a:xfrm>
            <a:off x="1518806" y="2438401"/>
            <a:ext cx="145501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-log</a:t>
            </a:r>
          </a:p>
          <a:p>
            <a:pPr algn="ctr" eaLnBrk="1" hangingPunct="1">
              <a:defRPr/>
            </a:pPr>
            <a:r>
              <a:rPr lang="en-AU" altLang="en-US"/>
              <a:t>likelihood</a:t>
            </a:r>
          </a:p>
        </p:txBody>
      </p:sp>
      <p:sp>
        <p:nvSpPr>
          <p:cNvPr id="63494" name="AutoShape 8"/>
          <p:cNvSpPr>
            <a:spLocks noChangeArrowheads="1"/>
          </p:cNvSpPr>
          <p:nvPr/>
        </p:nvSpPr>
        <p:spPr bwMode="auto">
          <a:xfrm>
            <a:off x="5972176" y="4191000"/>
            <a:ext cx="276225" cy="304800"/>
          </a:xfrm>
          <a:custGeom>
            <a:avLst/>
            <a:gdLst>
              <a:gd name="T0" fmla="*/ 0 w 276225"/>
              <a:gd name="T1" fmla="*/ 116423 h 304800"/>
              <a:gd name="T2" fmla="*/ 105509 w 276225"/>
              <a:gd name="T3" fmla="*/ 116424 h 304800"/>
              <a:gd name="T4" fmla="*/ 138113 w 276225"/>
              <a:gd name="T5" fmla="*/ 0 h 304800"/>
              <a:gd name="T6" fmla="*/ 170716 w 276225"/>
              <a:gd name="T7" fmla="*/ 116424 h 304800"/>
              <a:gd name="T8" fmla="*/ 276225 w 276225"/>
              <a:gd name="T9" fmla="*/ 116423 h 304800"/>
              <a:gd name="T10" fmla="*/ 190866 w 276225"/>
              <a:gd name="T11" fmla="*/ 188376 h 304800"/>
              <a:gd name="T12" fmla="*/ 223471 w 276225"/>
              <a:gd name="T13" fmla="*/ 304799 h 304800"/>
              <a:gd name="T14" fmla="*/ 138113 w 276225"/>
              <a:gd name="T15" fmla="*/ 232845 h 304800"/>
              <a:gd name="T16" fmla="*/ 52754 w 276225"/>
              <a:gd name="T17" fmla="*/ 304799 h 304800"/>
              <a:gd name="T18" fmla="*/ 85359 w 276225"/>
              <a:gd name="T19" fmla="*/ 188376 h 304800"/>
              <a:gd name="T20" fmla="*/ 0 w 276225"/>
              <a:gd name="T21" fmla="*/ 116423 h 3048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76225" h="304800">
                <a:moveTo>
                  <a:pt x="0" y="116423"/>
                </a:moveTo>
                <a:lnTo>
                  <a:pt x="105509" y="116424"/>
                </a:lnTo>
                <a:lnTo>
                  <a:pt x="138113" y="0"/>
                </a:lnTo>
                <a:lnTo>
                  <a:pt x="170716" y="116424"/>
                </a:lnTo>
                <a:lnTo>
                  <a:pt x="276225" y="116423"/>
                </a:lnTo>
                <a:lnTo>
                  <a:pt x="190866" y="188376"/>
                </a:lnTo>
                <a:lnTo>
                  <a:pt x="223471" y="304799"/>
                </a:lnTo>
                <a:lnTo>
                  <a:pt x="138113" y="232845"/>
                </a:lnTo>
                <a:lnTo>
                  <a:pt x="52754" y="304799"/>
                </a:lnTo>
                <a:lnTo>
                  <a:pt x="85359" y="188376"/>
                </a:lnTo>
                <a:lnTo>
                  <a:pt x="0" y="116423"/>
                </a:ln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Text Box 9"/>
          <p:cNvSpPr txBox="1">
            <a:spLocks noChangeArrowheads="1"/>
          </p:cNvSpPr>
          <p:nvPr/>
        </p:nvSpPr>
        <p:spPr bwMode="auto">
          <a:xfrm>
            <a:off x="7400925" y="4114800"/>
            <a:ext cx="742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MLE</a:t>
            </a:r>
          </a:p>
        </p:txBody>
      </p:sp>
      <p:sp>
        <p:nvSpPr>
          <p:cNvPr id="6153" name="Line 10"/>
          <p:cNvSpPr>
            <a:spLocks noChangeShapeType="1"/>
          </p:cNvSpPr>
          <p:nvPr/>
        </p:nvSpPr>
        <p:spPr bwMode="auto">
          <a:xfrm flipH="1">
            <a:off x="6477000" y="4343400"/>
            <a:ext cx="990600" cy="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154" name="Text Box 11"/>
          <p:cNvSpPr txBox="1">
            <a:spLocks noChangeArrowheads="1"/>
          </p:cNvSpPr>
          <p:nvPr/>
        </p:nvSpPr>
        <p:spPr bwMode="auto">
          <a:xfrm>
            <a:off x="3200401" y="4343400"/>
            <a:ext cx="238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>
                <a:solidFill>
                  <a:schemeClr val="hlink"/>
                </a:solidFill>
              </a:rPr>
              <a:t>•</a:t>
            </a:r>
          </a:p>
        </p:txBody>
      </p:sp>
      <p:sp>
        <p:nvSpPr>
          <p:cNvPr id="6155" name="Text Box 12"/>
          <p:cNvSpPr txBox="1">
            <a:spLocks noChangeArrowheads="1"/>
          </p:cNvSpPr>
          <p:nvPr/>
        </p:nvSpPr>
        <p:spPr bwMode="auto">
          <a:xfrm>
            <a:off x="3876676" y="4343400"/>
            <a:ext cx="238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>
                <a:solidFill>
                  <a:schemeClr val="hlink"/>
                </a:solidFill>
              </a:rPr>
              <a:t>•</a:t>
            </a:r>
          </a:p>
        </p:txBody>
      </p:sp>
      <p:sp>
        <p:nvSpPr>
          <p:cNvPr id="6156" name="Text Box 13"/>
          <p:cNvSpPr txBox="1">
            <a:spLocks noChangeArrowheads="1"/>
          </p:cNvSpPr>
          <p:nvPr/>
        </p:nvSpPr>
        <p:spPr bwMode="auto">
          <a:xfrm>
            <a:off x="4648201" y="4343400"/>
            <a:ext cx="238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>
                <a:solidFill>
                  <a:schemeClr val="hlink"/>
                </a:solidFill>
              </a:rPr>
              <a:t>•</a:t>
            </a:r>
          </a:p>
        </p:txBody>
      </p:sp>
      <p:sp>
        <p:nvSpPr>
          <p:cNvPr id="6157" name="Text Box 14"/>
          <p:cNvSpPr txBox="1">
            <a:spLocks noChangeArrowheads="1"/>
          </p:cNvSpPr>
          <p:nvPr/>
        </p:nvSpPr>
        <p:spPr bwMode="auto">
          <a:xfrm>
            <a:off x="5324476" y="4343400"/>
            <a:ext cx="238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>
                <a:solidFill>
                  <a:schemeClr val="hlink"/>
                </a:solidFill>
              </a:rPr>
              <a:t>•</a:t>
            </a:r>
          </a:p>
        </p:txBody>
      </p:sp>
      <p:sp>
        <p:nvSpPr>
          <p:cNvPr id="6158" name="Text Box 15"/>
          <p:cNvSpPr txBox="1">
            <a:spLocks noChangeArrowheads="1"/>
          </p:cNvSpPr>
          <p:nvPr/>
        </p:nvSpPr>
        <p:spPr bwMode="auto">
          <a:xfrm>
            <a:off x="6696076" y="4343400"/>
            <a:ext cx="238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>
                <a:solidFill>
                  <a:schemeClr val="hlink"/>
                </a:solidFill>
              </a:rPr>
              <a:t>•</a:t>
            </a:r>
          </a:p>
        </p:txBody>
      </p:sp>
      <p:sp>
        <p:nvSpPr>
          <p:cNvPr id="6159" name="Text Box 16"/>
          <p:cNvSpPr txBox="1">
            <a:spLocks noChangeArrowheads="1"/>
          </p:cNvSpPr>
          <p:nvPr/>
        </p:nvSpPr>
        <p:spPr bwMode="auto">
          <a:xfrm>
            <a:off x="7620001" y="4343400"/>
            <a:ext cx="238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>
                <a:solidFill>
                  <a:schemeClr val="hlink"/>
                </a:solidFill>
              </a:rPr>
              <a:t>•</a:t>
            </a:r>
          </a:p>
        </p:txBody>
      </p:sp>
      <p:sp>
        <p:nvSpPr>
          <p:cNvPr id="6160" name="Text Box 17"/>
          <p:cNvSpPr txBox="1">
            <a:spLocks noChangeArrowheads="1"/>
          </p:cNvSpPr>
          <p:nvPr/>
        </p:nvSpPr>
        <p:spPr bwMode="auto">
          <a:xfrm>
            <a:off x="8372476" y="4343400"/>
            <a:ext cx="238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>
                <a:solidFill>
                  <a:schemeClr val="hlink"/>
                </a:solidFill>
              </a:rPr>
              <a:t>•</a:t>
            </a:r>
          </a:p>
        </p:txBody>
      </p:sp>
      <p:sp>
        <p:nvSpPr>
          <p:cNvPr id="63504" name="AutoShape 19"/>
          <p:cNvSpPr>
            <a:spLocks noChangeArrowheads="1"/>
          </p:cNvSpPr>
          <p:nvPr/>
        </p:nvSpPr>
        <p:spPr bwMode="auto">
          <a:xfrm>
            <a:off x="5334001" y="4038600"/>
            <a:ext cx="276225" cy="304800"/>
          </a:xfrm>
          <a:custGeom>
            <a:avLst/>
            <a:gdLst>
              <a:gd name="T0" fmla="*/ 0 w 276225"/>
              <a:gd name="T1" fmla="*/ 116423 h 304800"/>
              <a:gd name="T2" fmla="*/ 105509 w 276225"/>
              <a:gd name="T3" fmla="*/ 116424 h 304800"/>
              <a:gd name="T4" fmla="*/ 138113 w 276225"/>
              <a:gd name="T5" fmla="*/ 0 h 304800"/>
              <a:gd name="T6" fmla="*/ 170716 w 276225"/>
              <a:gd name="T7" fmla="*/ 116424 h 304800"/>
              <a:gd name="T8" fmla="*/ 276225 w 276225"/>
              <a:gd name="T9" fmla="*/ 116423 h 304800"/>
              <a:gd name="T10" fmla="*/ 190866 w 276225"/>
              <a:gd name="T11" fmla="*/ 188376 h 304800"/>
              <a:gd name="T12" fmla="*/ 223471 w 276225"/>
              <a:gd name="T13" fmla="*/ 304799 h 304800"/>
              <a:gd name="T14" fmla="*/ 138113 w 276225"/>
              <a:gd name="T15" fmla="*/ 232845 h 304800"/>
              <a:gd name="T16" fmla="*/ 52754 w 276225"/>
              <a:gd name="T17" fmla="*/ 304799 h 304800"/>
              <a:gd name="T18" fmla="*/ 85359 w 276225"/>
              <a:gd name="T19" fmla="*/ 188376 h 304800"/>
              <a:gd name="T20" fmla="*/ 0 w 276225"/>
              <a:gd name="T21" fmla="*/ 116423 h 3048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76225" h="304800">
                <a:moveTo>
                  <a:pt x="0" y="116423"/>
                </a:moveTo>
                <a:lnTo>
                  <a:pt x="105509" y="116424"/>
                </a:lnTo>
                <a:lnTo>
                  <a:pt x="138113" y="0"/>
                </a:lnTo>
                <a:lnTo>
                  <a:pt x="170716" y="116424"/>
                </a:lnTo>
                <a:lnTo>
                  <a:pt x="276225" y="116423"/>
                </a:lnTo>
                <a:lnTo>
                  <a:pt x="190866" y="188376"/>
                </a:lnTo>
                <a:lnTo>
                  <a:pt x="223471" y="304799"/>
                </a:lnTo>
                <a:lnTo>
                  <a:pt x="138113" y="232845"/>
                </a:lnTo>
                <a:lnTo>
                  <a:pt x="52754" y="304799"/>
                </a:lnTo>
                <a:lnTo>
                  <a:pt x="85359" y="188376"/>
                </a:lnTo>
                <a:lnTo>
                  <a:pt x="0" y="116423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5" name="AutoShape 20"/>
          <p:cNvSpPr>
            <a:spLocks noChangeArrowheads="1"/>
          </p:cNvSpPr>
          <p:nvPr/>
        </p:nvSpPr>
        <p:spPr bwMode="auto">
          <a:xfrm>
            <a:off x="4572001" y="3810000"/>
            <a:ext cx="276225" cy="304800"/>
          </a:xfrm>
          <a:custGeom>
            <a:avLst/>
            <a:gdLst>
              <a:gd name="T0" fmla="*/ 0 w 276225"/>
              <a:gd name="T1" fmla="*/ 116423 h 304800"/>
              <a:gd name="T2" fmla="*/ 105509 w 276225"/>
              <a:gd name="T3" fmla="*/ 116424 h 304800"/>
              <a:gd name="T4" fmla="*/ 138113 w 276225"/>
              <a:gd name="T5" fmla="*/ 0 h 304800"/>
              <a:gd name="T6" fmla="*/ 170716 w 276225"/>
              <a:gd name="T7" fmla="*/ 116424 h 304800"/>
              <a:gd name="T8" fmla="*/ 276225 w 276225"/>
              <a:gd name="T9" fmla="*/ 116423 h 304800"/>
              <a:gd name="T10" fmla="*/ 190866 w 276225"/>
              <a:gd name="T11" fmla="*/ 188376 h 304800"/>
              <a:gd name="T12" fmla="*/ 223471 w 276225"/>
              <a:gd name="T13" fmla="*/ 304799 h 304800"/>
              <a:gd name="T14" fmla="*/ 138113 w 276225"/>
              <a:gd name="T15" fmla="*/ 232845 h 304800"/>
              <a:gd name="T16" fmla="*/ 52754 w 276225"/>
              <a:gd name="T17" fmla="*/ 304799 h 304800"/>
              <a:gd name="T18" fmla="*/ 85359 w 276225"/>
              <a:gd name="T19" fmla="*/ 188376 h 304800"/>
              <a:gd name="T20" fmla="*/ 0 w 276225"/>
              <a:gd name="T21" fmla="*/ 116423 h 3048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76225" h="304800">
                <a:moveTo>
                  <a:pt x="0" y="116423"/>
                </a:moveTo>
                <a:lnTo>
                  <a:pt x="105509" y="116424"/>
                </a:lnTo>
                <a:lnTo>
                  <a:pt x="138113" y="0"/>
                </a:lnTo>
                <a:lnTo>
                  <a:pt x="170716" y="116424"/>
                </a:lnTo>
                <a:lnTo>
                  <a:pt x="276225" y="116423"/>
                </a:lnTo>
                <a:lnTo>
                  <a:pt x="190866" y="188376"/>
                </a:lnTo>
                <a:lnTo>
                  <a:pt x="223471" y="304799"/>
                </a:lnTo>
                <a:lnTo>
                  <a:pt x="138113" y="232845"/>
                </a:lnTo>
                <a:lnTo>
                  <a:pt x="52754" y="304799"/>
                </a:lnTo>
                <a:lnTo>
                  <a:pt x="85359" y="188376"/>
                </a:lnTo>
                <a:lnTo>
                  <a:pt x="0" y="116423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6" name="AutoShape 21"/>
          <p:cNvSpPr>
            <a:spLocks noChangeArrowheads="1"/>
          </p:cNvSpPr>
          <p:nvPr/>
        </p:nvSpPr>
        <p:spPr bwMode="auto">
          <a:xfrm>
            <a:off x="4038601" y="3048000"/>
            <a:ext cx="276225" cy="304800"/>
          </a:xfrm>
          <a:custGeom>
            <a:avLst/>
            <a:gdLst>
              <a:gd name="T0" fmla="*/ 0 w 276225"/>
              <a:gd name="T1" fmla="*/ 116423 h 304800"/>
              <a:gd name="T2" fmla="*/ 105509 w 276225"/>
              <a:gd name="T3" fmla="*/ 116424 h 304800"/>
              <a:gd name="T4" fmla="*/ 138113 w 276225"/>
              <a:gd name="T5" fmla="*/ 0 h 304800"/>
              <a:gd name="T6" fmla="*/ 170716 w 276225"/>
              <a:gd name="T7" fmla="*/ 116424 h 304800"/>
              <a:gd name="T8" fmla="*/ 276225 w 276225"/>
              <a:gd name="T9" fmla="*/ 116423 h 304800"/>
              <a:gd name="T10" fmla="*/ 190866 w 276225"/>
              <a:gd name="T11" fmla="*/ 188376 h 304800"/>
              <a:gd name="T12" fmla="*/ 223471 w 276225"/>
              <a:gd name="T13" fmla="*/ 304799 h 304800"/>
              <a:gd name="T14" fmla="*/ 138113 w 276225"/>
              <a:gd name="T15" fmla="*/ 232845 h 304800"/>
              <a:gd name="T16" fmla="*/ 52754 w 276225"/>
              <a:gd name="T17" fmla="*/ 304799 h 304800"/>
              <a:gd name="T18" fmla="*/ 85359 w 276225"/>
              <a:gd name="T19" fmla="*/ 188376 h 304800"/>
              <a:gd name="T20" fmla="*/ 0 w 276225"/>
              <a:gd name="T21" fmla="*/ 116423 h 3048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76225" h="304800">
                <a:moveTo>
                  <a:pt x="0" y="116423"/>
                </a:moveTo>
                <a:lnTo>
                  <a:pt x="105509" y="116424"/>
                </a:lnTo>
                <a:lnTo>
                  <a:pt x="138113" y="0"/>
                </a:lnTo>
                <a:lnTo>
                  <a:pt x="170716" y="116424"/>
                </a:lnTo>
                <a:lnTo>
                  <a:pt x="276225" y="116423"/>
                </a:lnTo>
                <a:lnTo>
                  <a:pt x="190866" y="188376"/>
                </a:lnTo>
                <a:lnTo>
                  <a:pt x="223471" y="304799"/>
                </a:lnTo>
                <a:lnTo>
                  <a:pt x="138113" y="232845"/>
                </a:lnTo>
                <a:lnTo>
                  <a:pt x="52754" y="304799"/>
                </a:lnTo>
                <a:lnTo>
                  <a:pt x="85359" y="188376"/>
                </a:lnTo>
                <a:lnTo>
                  <a:pt x="0" y="116423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7" name="AutoShape 22"/>
          <p:cNvSpPr>
            <a:spLocks noChangeArrowheads="1"/>
          </p:cNvSpPr>
          <p:nvPr/>
        </p:nvSpPr>
        <p:spPr bwMode="auto">
          <a:xfrm>
            <a:off x="3200401" y="2057400"/>
            <a:ext cx="276225" cy="304800"/>
          </a:xfrm>
          <a:custGeom>
            <a:avLst/>
            <a:gdLst>
              <a:gd name="T0" fmla="*/ 0 w 276225"/>
              <a:gd name="T1" fmla="*/ 116423 h 304800"/>
              <a:gd name="T2" fmla="*/ 105509 w 276225"/>
              <a:gd name="T3" fmla="*/ 116424 h 304800"/>
              <a:gd name="T4" fmla="*/ 138113 w 276225"/>
              <a:gd name="T5" fmla="*/ 0 h 304800"/>
              <a:gd name="T6" fmla="*/ 170716 w 276225"/>
              <a:gd name="T7" fmla="*/ 116424 h 304800"/>
              <a:gd name="T8" fmla="*/ 276225 w 276225"/>
              <a:gd name="T9" fmla="*/ 116423 h 304800"/>
              <a:gd name="T10" fmla="*/ 190866 w 276225"/>
              <a:gd name="T11" fmla="*/ 188376 h 304800"/>
              <a:gd name="T12" fmla="*/ 223471 w 276225"/>
              <a:gd name="T13" fmla="*/ 304799 h 304800"/>
              <a:gd name="T14" fmla="*/ 138113 w 276225"/>
              <a:gd name="T15" fmla="*/ 232845 h 304800"/>
              <a:gd name="T16" fmla="*/ 52754 w 276225"/>
              <a:gd name="T17" fmla="*/ 304799 h 304800"/>
              <a:gd name="T18" fmla="*/ 85359 w 276225"/>
              <a:gd name="T19" fmla="*/ 188376 h 304800"/>
              <a:gd name="T20" fmla="*/ 0 w 276225"/>
              <a:gd name="T21" fmla="*/ 116423 h 3048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76225" h="304800">
                <a:moveTo>
                  <a:pt x="0" y="116423"/>
                </a:moveTo>
                <a:lnTo>
                  <a:pt x="105509" y="116424"/>
                </a:lnTo>
                <a:lnTo>
                  <a:pt x="138113" y="0"/>
                </a:lnTo>
                <a:lnTo>
                  <a:pt x="170716" y="116424"/>
                </a:lnTo>
                <a:lnTo>
                  <a:pt x="276225" y="116423"/>
                </a:lnTo>
                <a:lnTo>
                  <a:pt x="190866" y="188376"/>
                </a:lnTo>
                <a:lnTo>
                  <a:pt x="223471" y="304799"/>
                </a:lnTo>
                <a:lnTo>
                  <a:pt x="138113" y="232845"/>
                </a:lnTo>
                <a:lnTo>
                  <a:pt x="52754" y="304799"/>
                </a:lnTo>
                <a:lnTo>
                  <a:pt x="85359" y="188376"/>
                </a:lnTo>
                <a:lnTo>
                  <a:pt x="0" y="116423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8" name="AutoShape 23"/>
          <p:cNvSpPr>
            <a:spLocks noChangeArrowheads="1"/>
          </p:cNvSpPr>
          <p:nvPr/>
        </p:nvSpPr>
        <p:spPr bwMode="auto">
          <a:xfrm>
            <a:off x="6781801" y="3886200"/>
            <a:ext cx="276225" cy="304800"/>
          </a:xfrm>
          <a:custGeom>
            <a:avLst/>
            <a:gdLst>
              <a:gd name="T0" fmla="*/ 0 w 276225"/>
              <a:gd name="T1" fmla="*/ 116423 h 304800"/>
              <a:gd name="T2" fmla="*/ 105509 w 276225"/>
              <a:gd name="T3" fmla="*/ 116424 h 304800"/>
              <a:gd name="T4" fmla="*/ 138113 w 276225"/>
              <a:gd name="T5" fmla="*/ 0 h 304800"/>
              <a:gd name="T6" fmla="*/ 170716 w 276225"/>
              <a:gd name="T7" fmla="*/ 116424 h 304800"/>
              <a:gd name="T8" fmla="*/ 276225 w 276225"/>
              <a:gd name="T9" fmla="*/ 116423 h 304800"/>
              <a:gd name="T10" fmla="*/ 190866 w 276225"/>
              <a:gd name="T11" fmla="*/ 188376 h 304800"/>
              <a:gd name="T12" fmla="*/ 223471 w 276225"/>
              <a:gd name="T13" fmla="*/ 304799 h 304800"/>
              <a:gd name="T14" fmla="*/ 138113 w 276225"/>
              <a:gd name="T15" fmla="*/ 232845 h 304800"/>
              <a:gd name="T16" fmla="*/ 52754 w 276225"/>
              <a:gd name="T17" fmla="*/ 304799 h 304800"/>
              <a:gd name="T18" fmla="*/ 85359 w 276225"/>
              <a:gd name="T19" fmla="*/ 188376 h 304800"/>
              <a:gd name="T20" fmla="*/ 0 w 276225"/>
              <a:gd name="T21" fmla="*/ 116423 h 3048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76225" h="304800">
                <a:moveTo>
                  <a:pt x="0" y="116423"/>
                </a:moveTo>
                <a:lnTo>
                  <a:pt x="105509" y="116424"/>
                </a:lnTo>
                <a:lnTo>
                  <a:pt x="138113" y="0"/>
                </a:lnTo>
                <a:lnTo>
                  <a:pt x="170716" y="116424"/>
                </a:lnTo>
                <a:lnTo>
                  <a:pt x="276225" y="116423"/>
                </a:lnTo>
                <a:lnTo>
                  <a:pt x="190866" y="188376"/>
                </a:lnTo>
                <a:lnTo>
                  <a:pt x="223471" y="304799"/>
                </a:lnTo>
                <a:lnTo>
                  <a:pt x="138113" y="232845"/>
                </a:lnTo>
                <a:lnTo>
                  <a:pt x="52754" y="304799"/>
                </a:lnTo>
                <a:lnTo>
                  <a:pt x="85359" y="188376"/>
                </a:lnTo>
                <a:lnTo>
                  <a:pt x="0" y="116423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09" name="AutoShape 24"/>
          <p:cNvSpPr>
            <a:spLocks noChangeArrowheads="1"/>
          </p:cNvSpPr>
          <p:nvPr/>
        </p:nvSpPr>
        <p:spPr bwMode="auto">
          <a:xfrm>
            <a:off x="7620001" y="3352800"/>
            <a:ext cx="276225" cy="304800"/>
          </a:xfrm>
          <a:custGeom>
            <a:avLst/>
            <a:gdLst>
              <a:gd name="T0" fmla="*/ 0 w 276225"/>
              <a:gd name="T1" fmla="*/ 116423 h 304800"/>
              <a:gd name="T2" fmla="*/ 105509 w 276225"/>
              <a:gd name="T3" fmla="*/ 116424 h 304800"/>
              <a:gd name="T4" fmla="*/ 138113 w 276225"/>
              <a:gd name="T5" fmla="*/ 0 h 304800"/>
              <a:gd name="T6" fmla="*/ 170716 w 276225"/>
              <a:gd name="T7" fmla="*/ 116424 h 304800"/>
              <a:gd name="T8" fmla="*/ 276225 w 276225"/>
              <a:gd name="T9" fmla="*/ 116423 h 304800"/>
              <a:gd name="T10" fmla="*/ 190866 w 276225"/>
              <a:gd name="T11" fmla="*/ 188376 h 304800"/>
              <a:gd name="T12" fmla="*/ 223471 w 276225"/>
              <a:gd name="T13" fmla="*/ 304799 h 304800"/>
              <a:gd name="T14" fmla="*/ 138113 w 276225"/>
              <a:gd name="T15" fmla="*/ 232845 h 304800"/>
              <a:gd name="T16" fmla="*/ 52754 w 276225"/>
              <a:gd name="T17" fmla="*/ 304799 h 304800"/>
              <a:gd name="T18" fmla="*/ 85359 w 276225"/>
              <a:gd name="T19" fmla="*/ 188376 h 304800"/>
              <a:gd name="T20" fmla="*/ 0 w 276225"/>
              <a:gd name="T21" fmla="*/ 116423 h 3048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76225" h="304800">
                <a:moveTo>
                  <a:pt x="0" y="116423"/>
                </a:moveTo>
                <a:lnTo>
                  <a:pt x="105509" y="116424"/>
                </a:lnTo>
                <a:lnTo>
                  <a:pt x="138113" y="0"/>
                </a:lnTo>
                <a:lnTo>
                  <a:pt x="170716" y="116424"/>
                </a:lnTo>
                <a:lnTo>
                  <a:pt x="276225" y="116423"/>
                </a:lnTo>
                <a:lnTo>
                  <a:pt x="190866" y="188376"/>
                </a:lnTo>
                <a:lnTo>
                  <a:pt x="223471" y="304799"/>
                </a:lnTo>
                <a:lnTo>
                  <a:pt x="138113" y="232845"/>
                </a:lnTo>
                <a:lnTo>
                  <a:pt x="52754" y="304799"/>
                </a:lnTo>
                <a:lnTo>
                  <a:pt x="85359" y="188376"/>
                </a:lnTo>
                <a:lnTo>
                  <a:pt x="0" y="116423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510" name="AutoShape 25"/>
          <p:cNvSpPr>
            <a:spLocks noChangeArrowheads="1"/>
          </p:cNvSpPr>
          <p:nvPr/>
        </p:nvSpPr>
        <p:spPr bwMode="auto">
          <a:xfrm>
            <a:off x="8334376" y="2590800"/>
            <a:ext cx="276225" cy="304800"/>
          </a:xfrm>
          <a:custGeom>
            <a:avLst/>
            <a:gdLst>
              <a:gd name="T0" fmla="*/ 0 w 276225"/>
              <a:gd name="T1" fmla="*/ 116423 h 304800"/>
              <a:gd name="T2" fmla="*/ 105509 w 276225"/>
              <a:gd name="T3" fmla="*/ 116424 h 304800"/>
              <a:gd name="T4" fmla="*/ 138113 w 276225"/>
              <a:gd name="T5" fmla="*/ 0 h 304800"/>
              <a:gd name="T6" fmla="*/ 170716 w 276225"/>
              <a:gd name="T7" fmla="*/ 116424 h 304800"/>
              <a:gd name="T8" fmla="*/ 276225 w 276225"/>
              <a:gd name="T9" fmla="*/ 116423 h 304800"/>
              <a:gd name="T10" fmla="*/ 190866 w 276225"/>
              <a:gd name="T11" fmla="*/ 188376 h 304800"/>
              <a:gd name="T12" fmla="*/ 223471 w 276225"/>
              <a:gd name="T13" fmla="*/ 304799 h 304800"/>
              <a:gd name="T14" fmla="*/ 138113 w 276225"/>
              <a:gd name="T15" fmla="*/ 232845 h 304800"/>
              <a:gd name="T16" fmla="*/ 52754 w 276225"/>
              <a:gd name="T17" fmla="*/ 304799 h 304800"/>
              <a:gd name="T18" fmla="*/ 85359 w 276225"/>
              <a:gd name="T19" fmla="*/ 188376 h 304800"/>
              <a:gd name="T20" fmla="*/ 0 w 276225"/>
              <a:gd name="T21" fmla="*/ 116423 h 304800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76225" h="304800">
                <a:moveTo>
                  <a:pt x="0" y="116423"/>
                </a:moveTo>
                <a:lnTo>
                  <a:pt x="105509" y="116424"/>
                </a:lnTo>
                <a:lnTo>
                  <a:pt x="138113" y="0"/>
                </a:lnTo>
                <a:lnTo>
                  <a:pt x="170716" y="116424"/>
                </a:lnTo>
                <a:lnTo>
                  <a:pt x="276225" y="116423"/>
                </a:lnTo>
                <a:lnTo>
                  <a:pt x="190866" y="188376"/>
                </a:lnTo>
                <a:lnTo>
                  <a:pt x="223471" y="304799"/>
                </a:lnTo>
                <a:lnTo>
                  <a:pt x="138113" y="232845"/>
                </a:lnTo>
                <a:lnTo>
                  <a:pt x="52754" y="304799"/>
                </a:lnTo>
                <a:lnTo>
                  <a:pt x="85359" y="188376"/>
                </a:lnTo>
                <a:lnTo>
                  <a:pt x="0" y="116423"/>
                </a:lnTo>
                <a:close/>
              </a:path>
            </a:pathLst>
          </a:custGeom>
          <a:solidFill>
            <a:srgbClr val="00008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8" name="Text Box 26"/>
          <p:cNvSpPr txBox="1">
            <a:spLocks noChangeArrowheads="1"/>
          </p:cNvSpPr>
          <p:nvPr/>
        </p:nvSpPr>
        <p:spPr bwMode="auto">
          <a:xfrm>
            <a:off x="8148439" y="5334001"/>
            <a:ext cx="203716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Alternative</a:t>
            </a:r>
          </a:p>
          <a:p>
            <a:pPr algn="ctr" eaLnBrk="1" hangingPunct="1">
              <a:defRPr/>
            </a:pPr>
            <a:r>
              <a:rPr lang="en-AU" altLang="en-US"/>
              <a:t>values for the</a:t>
            </a:r>
          </a:p>
          <a:p>
            <a:pPr algn="ctr" eaLnBrk="1" hangingPunct="1">
              <a:defRPr/>
            </a:pPr>
            <a:r>
              <a:rPr lang="en-AU" altLang="en-US"/>
              <a:t>parameter</a:t>
            </a:r>
          </a:p>
        </p:txBody>
      </p:sp>
      <p:sp>
        <p:nvSpPr>
          <p:cNvPr id="6169" name="Line 27"/>
          <p:cNvSpPr>
            <a:spLocks noChangeShapeType="1"/>
          </p:cNvSpPr>
          <p:nvPr/>
        </p:nvSpPr>
        <p:spPr bwMode="auto">
          <a:xfrm flipH="1" flipV="1">
            <a:off x="7848600" y="4724400"/>
            <a:ext cx="762000" cy="6858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170" name="Line 28"/>
          <p:cNvSpPr>
            <a:spLocks noChangeShapeType="1"/>
          </p:cNvSpPr>
          <p:nvPr/>
        </p:nvSpPr>
        <p:spPr bwMode="auto">
          <a:xfrm flipH="1" flipV="1">
            <a:off x="8610600" y="4724400"/>
            <a:ext cx="533400" cy="76200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171" name="Text Box 29"/>
          <p:cNvSpPr txBox="1">
            <a:spLocks noChangeArrowheads="1"/>
          </p:cNvSpPr>
          <p:nvPr/>
        </p:nvSpPr>
        <p:spPr bwMode="auto">
          <a:xfrm>
            <a:off x="3522663" y="1905001"/>
            <a:ext cx="47545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sz="2000"/>
              <a:t>Negative log-likelihood, fixing the </a:t>
            </a:r>
          </a:p>
          <a:p>
            <a:pPr algn="ctr" eaLnBrk="1" hangingPunct="1">
              <a:defRPr/>
            </a:pPr>
            <a:r>
              <a:rPr lang="en-AU" altLang="en-US" sz="2000"/>
              <a:t>parameter to each value in turn </a:t>
            </a:r>
          </a:p>
          <a:p>
            <a:pPr algn="ctr" eaLnBrk="1" hangingPunct="1">
              <a:defRPr/>
            </a:pPr>
            <a:r>
              <a:rPr lang="en-AU" altLang="en-US" sz="2000"/>
              <a:t>(minimize on the rest of the parameters)</a:t>
            </a:r>
          </a:p>
        </p:txBody>
      </p:sp>
      <p:sp>
        <p:nvSpPr>
          <p:cNvPr id="6172" name="Line 30"/>
          <p:cNvSpPr>
            <a:spLocks noChangeShapeType="1"/>
          </p:cNvSpPr>
          <p:nvPr/>
        </p:nvSpPr>
        <p:spPr bwMode="auto">
          <a:xfrm flipH="1">
            <a:off x="4495800" y="2895600"/>
            <a:ext cx="68580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173" name="Line 31"/>
          <p:cNvSpPr>
            <a:spLocks noChangeShapeType="1"/>
          </p:cNvSpPr>
          <p:nvPr/>
        </p:nvSpPr>
        <p:spPr bwMode="auto">
          <a:xfrm flipH="1">
            <a:off x="5257800" y="2895600"/>
            <a:ext cx="304800" cy="990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174" name="Line 32"/>
          <p:cNvSpPr>
            <a:spLocks noChangeShapeType="1"/>
          </p:cNvSpPr>
          <p:nvPr/>
        </p:nvSpPr>
        <p:spPr bwMode="auto">
          <a:xfrm>
            <a:off x="6172200" y="2895600"/>
            <a:ext cx="609600" cy="838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175" name="Line 33"/>
          <p:cNvSpPr>
            <a:spLocks noChangeShapeType="1"/>
          </p:cNvSpPr>
          <p:nvPr/>
        </p:nvSpPr>
        <p:spPr bwMode="auto">
          <a:xfrm>
            <a:off x="6781800" y="2895600"/>
            <a:ext cx="762000" cy="533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176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8FCA940F-1F18-A746-80EF-46821FC34CD0}" type="slidenum">
              <a:rPr lang="en-US" altLang="en-US" sz="1400"/>
              <a:pPr eaLnBrk="1" hangingPunct="1">
                <a:defRPr/>
              </a:pPr>
              <a:t>36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32457457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Line plot, asymptotic length Linf (x, 75 to 90) versus Negative Log-likelihood (y, 0 to 8). U-shaped profile; a line 1.92 above the minimum marks the 95% confidence interval." title="Line plot, asymptotic length Linf (x, 75 to 90) versus Negative Log-likelihood (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30" b="33919"/>
          <a:stretch>
            <a:fillRect/>
          </a:stretch>
        </p:blipFill>
        <p:spPr bwMode="auto">
          <a:xfrm>
            <a:off x="3276600" y="2133600"/>
            <a:ext cx="6019800" cy="599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 dirty="0"/>
              <a:t>Confidence Interval</a:t>
            </a:r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5046664" y="3625850"/>
            <a:ext cx="18113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sz="1800"/>
              <a:t>95% confidence</a:t>
            </a:r>
          </a:p>
          <a:p>
            <a:pPr algn="ctr" eaLnBrk="1" hangingPunct="1">
              <a:defRPr/>
            </a:pPr>
            <a:r>
              <a:rPr lang="en-AU" altLang="en-US" sz="1800"/>
              <a:t>interval</a:t>
            </a:r>
          </a:p>
        </p:txBody>
      </p:sp>
      <p:sp>
        <p:nvSpPr>
          <p:cNvPr id="14341" name="Line 6"/>
          <p:cNvSpPr>
            <a:spLocks noChangeShapeType="1"/>
          </p:cNvSpPr>
          <p:nvPr/>
        </p:nvSpPr>
        <p:spPr bwMode="auto">
          <a:xfrm>
            <a:off x="5257800" y="4419600"/>
            <a:ext cx="1447800" cy="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342" name="Text Box 7"/>
          <p:cNvSpPr txBox="1">
            <a:spLocks noChangeArrowheads="1"/>
          </p:cNvSpPr>
          <p:nvPr/>
        </p:nvSpPr>
        <p:spPr bwMode="auto">
          <a:xfrm>
            <a:off x="8529639" y="3995738"/>
            <a:ext cx="7762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1.92</a:t>
            </a:r>
          </a:p>
        </p:txBody>
      </p:sp>
      <p:sp>
        <p:nvSpPr>
          <p:cNvPr id="14343" name="Line 8"/>
          <p:cNvSpPr>
            <a:spLocks noChangeShapeType="1"/>
          </p:cNvSpPr>
          <p:nvPr/>
        </p:nvSpPr>
        <p:spPr bwMode="auto">
          <a:xfrm flipH="1">
            <a:off x="7696200" y="4267200"/>
            <a:ext cx="914400" cy="533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344" name="Slide Number Placeholder 1"/>
          <p:cNvSpPr>
            <a:spLocks noGrp="1"/>
          </p:cNvSpPr>
          <p:nvPr>
            <p:ph type="sldNum" sz="quarter" idx="12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BC406645-9B4B-AF4A-87C6-9C1B77765ADC}" type="slidenum">
              <a:rPr lang="en-US" altLang="en-US" sz="1400"/>
              <a:pPr eaLnBrk="1" hangingPunct="1">
                <a:defRPr/>
              </a:pPr>
              <a:t>37</a:t>
            </a:fld>
            <a:endParaRPr lang="en-US" altLang="en-US" sz="1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0C42987-DAE7-114D-A9AD-7C302AA22915}"/>
              </a:ext>
            </a:extLst>
          </p:cNvPr>
          <p:cNvSpPr txBox="1"/>
          <p:nvPr/>
        </p:nvSpPr>
        <p:spPr>
          <a:xfrm>
            <a:off x="1841053" y="1196915"/>
            <a:ext cx="85098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</a:t>
            </a:r>
            <a:r>
              <a:rPr lang="en-US" sz="2000" dirty="0" err="1"/>
              <a:t>mle</a:t>
            </a:r>
            <a:r>
              <a:rPr lang="en-US" sz="2000" dirty="0"/>
              <a:t>() function in R does this for you, but you can pretty easily do it by hand.</a:t>
            </a:r>
          </a:p>
        </p:txBody>
      </p:sp>
    </p:spTree>
    <p:extLst>
      <p:ext uri="{BB962C8B-B14F-4D97-AF65-F5344CB8AC3E}">
        <p14:creationId xmlns:p14="http://schemas.microsoft.com/office/powerpoint/2010/main" val="3431285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045677" y="-132229"/>
            <a:ext cx="9372600" cy="1325563"/>
          </a:xfrm>
        </p:spPr>
        <p:txBody>
          <a:bodyPr/>
          <a:lstStyle/>
          <a:p>
            <a:pPr eaLnBrk="1" hangingPunct="1">
              <a:defRPr/>
            </a:pPr>
            <a:r>
              <a:rPr lang="en-AU" altLang="en-US" sz="4000" dirty="0"/>
              <a:t>What is Maximum Likelihood-II?</a:t>
            </a: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927225" y="2086709"/>
            <a:ext cx="5667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Parameters, data and error distributions:</a:t>
            </a:r>
          </a:p>
        </p:txBody>
      </p:sp>
      <p:sp>
        <p:nvSpPr>
          <p:cNvPr id="10246" name="Text Box 9"/>
          <p:cNvSpPr txBox="1">
            <a:spLocks noChangeArrowheads="1"/>
          </p:cNvSpPr>
          <p:nvPr/>
        </p:nvSpPr>
        <p:spPr bwMode="auto">
          <a:xfrm>
            <a:off x="2057399" y="3839309"/>
            <a:ext cx="81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Data</a:t>
            </a:r>
          </a:p>
        </p:txBody>
      </p:sp>
      <p:sp>
        <p:nvSpPr>
          <p:cNvPr id="10247" name="Line 10"/>
          <p:cNvSpPr>
            <a:spLocks noChangeShapeType="1"/>
          </p:cNvSpPr>
          <p:nvPr/>
        </p:nvSpPr>
        <p:spPr bwMode="auto">
          <a:xfrm flipV="1">
            <a:off x="2514599" y="3305909"/>
            <a:ext cx="152400" cy="609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248" name="Line 11"/>
          <p:cNvSpPr>
            <a:spLocks noChangeShapeType="1"/>
          </p:cNvSpPr>
          <p:nvPr/>
        </p:nvSpPr>
        <p:spPr bwMode="auto">
          <a:xfrm flipV="1">
            <a:off x="2743199" y="3077309"/>
            <a:ext cx="1371600" cy="838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249" name="Text Box 12"/>
          <p:cNvSpPr txBox="1">
            <a:spLocks noChangeArrowheads="1"/>
          </p:cNvSpPr>
          <p:nvPr/>
        </p:nvSpPr>
        <p:spPr bwMode="auto">
          <a:xfrm>
            <a:off x="5105399" y="3839309"/>
            <a:ext cx="1570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Parameter</a:t>
            </a:r>
          </a:p>
        </p:txBody>
      </p:sp>
      <p:sp>
        <p:nvSpPr>
          <p:cNvPr id="10250" name="Line 13"/>
          <p:cNvSpPr>
            <a:spLocks noChangeShapeType="1"/>
          </p:cNvSpPr>
          <p:nvPr/>
        </p:nvSpPr>
        <p:spPr bwMode="auto">
          <a:xfrm flipH="1" flipV="1">
            <a:off x="3311524" y="3255109"/>
            <a:ext cx="2098675" cy="660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251" name="Line 14"/>
          <p:cNvSpPr>
            <a:spLocks noChangeShapeType="1"/>
          </p:cNvSpPr>
          <p:nvPr/>
        </p:nvSpPr>
        <p:spPr bwMode="auto">
          <a:xfrm flipH="1" flipV="1">
            <a:off x="4013199" y="3153509"/>
            <a:ext cx="1854200" cy="7620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252" name="Line 15"/>
          <p:cNvSpPr>
            <a:spLocks noChangeShapeType="1"/>
          </p:cNvSpPr>
          <p:nvPr/>
        </p:nvSpPr>
        <p:spPr bwMode="auto">
          <a:xfrm flipV="1">
            <a:off x="6019799" y="3077309"/>
            <a:ext cx="2286000" cy="8382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253" name="Text Box 16"/>
          <p:cNvSpPr txBox="1">
            <a:spLocks noChangeArrowheads="1"/>
          </p:cNvSpPr>
          <p:nvPr/>
        </p:nvSpPr>
        <p:spPr bwMode="auto">
          <a:xfrm>
            <a:off x="8469312" y="3839309"/>
            <a:ext cx="8493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Error</a:t>
            </a:r>
          </a:p>
        </p:txBody>
      </p:sp>
      <p:sp>
        <p:nvSpPr>
          <p:cNvPr id="10254" name="Line 17"/>
          <p:cNvSpPr>
            <a:spLocks noChangeShapeType="1"/>
          </p:cNvSpPr>
          <p:nvPr/>
        </p:nvSpPr>
        <p:spPr bwMode="auto">
          <a:xfrm flipH="1" flipV="1">
            <a:off x="7391399" y="3077308"/>
            <a:ext cx="1230312" cy="75320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255" name="Line 18"/>
          <p:cNvSpPr>
            <a:spLocks noChangeShapeType="1"/>
          </p:cNvSpPr>
          <p:nvPr/>
        </p:nvSpPr>
        <p:spPr bwMode="auto">
          <a:xfrm flipH="1" flipV="1">
            <a:off x="4648198" y="3100755"/>
            <a:ext cx="3821113" cy="91635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0256" name="Text Box 19"/>
          <p:cNvSpPr txBox="1">
            <a:spLocks noChangeArrowheads="1"/>
          </p:cNvSpPr>
          <p:nvPr/>
        </p:nvSpPr>
        <p:spPr bwMode="auto">
          <a:xfrm>
            <a:off x="1774826" y="5029201"/>
            <a:ext cx="85709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buFont typeface="Wingdings" charset="2"/>
              <a:buChar char="v"/>
              <a:defRPr/>
            </a:pPr>
            <a:r>
              <a:rPr lang="en-AU" altLang="en-US" dirty="0"/>
              <a:t> What are the data, parameters, and incorporation </a:t>
            </a:r>
            <a:r>
              <a:rPr lang="en-AU" altLang="en-US"/>
              <a:t>of error?</a:t>
            </a:r>
            <a:endParaRPr lang="en-AU" altLang="en-US" dirty="0"/>
          </a:p>
        </p:txBody>
      </p:sp>
      <p:sp>
        <p:nvSpPr>
          <p:cNvPr id="304133" name="TextBox 304132"/>
          <p:cNvSpPr txBox="1"/>
          <p:nvPr/>
        </p:nvSpPr>
        <p:spPr>
          <a:xfrm>
            <a:off x="2590800" y="2772509"/>
            <a:ext cx="2954215" cy="4826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>
                <a:latin typeface="Cambria"/>
              </a:rPr>
              <a:t>L</a:t>
            </a:r>
            <a:r>
              <a:rPr sz="1900" baseline="-25000">
                <a:latin typeface="Cambria"/>
              </a:rPr>
              <a:t>a</a:t>
            </a:r>
            <a:r>
              <a:rPr sz="1900">
                <a:latin typeface="Cambria"/>
              </a:rPr>
              <a:t> = ℓ</a:t>
            </a:r>
            <a:r>
              <a:rPr sz="1900" baseline="-25000">
                <a:latin typeface="Cambria"/>
              </a:rPr>
              <a:t>∞</a:t>
            </a:r>
            <a:r>
              <a:rPr sz="1900">
                <a:latin typeface="Cambria"/>
              </a:rPr>
              <a:t>(1 − e</a:t>
            </a:r>
            <a:r>
              <a:rPr sz="1900" baseline="30000">
                <a:latin typeface="Cambria"/>
              </a:rPr>
              <a:t>−κa</a:t>
            </a:r>
            <a:r>
              <a:rPr sz="1900">
                <a:latin typeface="Cambria"/>
              </a:rPr>
              <a:t>) + ε</a:t>
            </a:r>
          </a:p>
        </p:txBody>
      </p:sp>
      <p:sp>
        <p:nvSpPr>
          <p:cNvPr id="304134" name="TextBox 304133"/>
          <p:cNvSpPr txBox="1"/>
          <p:nvPr/>
        </p:nvSpPr>
        <p:spPr>
          <a:xfrm>
            <a:off x="7205845" y="2640626"/>
            <a:ext cx="1688123" cy="457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>
                <a:latin typeface="Cambria"/>
              </a:rPr>
              <a:t>ε ~ N(0, σ</a:t>
            </a:r>
            <a:r>
              <a:rPr sz="1900" baseline="30000">
                <a:latin typeface="Cambria"/>
              </a:rPr>
              <a:t>2</a:t>
            </a:r>
            <a:r>
              <a:rPr sz="1900">
                <a:latin typeface="Cambria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21194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  <p:bldP spid="10249" grpId="0"/>
      <p:bldP spid="102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674939" y="152400"/>
            <a:ext cx="7793037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AU" altLang="en-US" sz="4000"/>
              <a:t>What is Maximum Likelihood-III?</a:t>
            </a:r>
          </a:p>
        </p:txBody>
      </p:sp>
      <p:pic>
        <p:nvPicPr>
          <p:cNvPr id="12291" name="Picture 4" descr="Four panels, each Age in years (x, 5 to 25) versus Length in cm (y, 0 to 120), showing candidate von Bertalanffy growth curves that rise then plateau." title="Four panels, each Age in years (x, 5 to 25) versus Length in cm (y, 0 to 120), 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135063"/>
            <a:ext cx="5257800" cy="5249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6781800" y="2049464"/>
            <a:ext cx="350801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/>
              <a:t>Which of these curves </a:t>
            </a:r>
          </a:p>
          <a:p>
            <a:pPr eaLnBrk="1" hangingPunct="1">
              <a:defRPr/>
            </a:pPr>
            <a:r>
              <a:rPr lang="en-AU" altLang="en-US"/>
              <a:t>are ”most likely” to have</a:t>
            </a:r>
          </a:p>
          <a:p>
            <a:pPr eaLnBrk="1" hangingPunct="1">
              <a:defRPr/>
            </a:pPr>
            <a:r>
              <a:rPr lang="en-AU" altLang="en-US"/>
              <a:t>generated the data?</a:t>
            </a:r>
          </a:p>
        </p:txBody>
      </p:sp>
      <p:sp>
        <p:nvSpPr>
          <p:cNvPr id="12293" name="Text Box 6"/>
          <p:cNvSpPr txBox="1">
            <a:spLocks noChangeArrowheads="1"/>
          </p:cNvSpPr>
          <p:nvPr/>
        </p:nvSpPr>
        <p:spPr bwMode="auto">
          <a:xfrm>
            <a:off x="6858000" y="4411664"/>
            <a:ext cx="329955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/>
              <a:t>These two seem pretty</a:t>
            </a:r>
          </a:p>
          <a:p>
            <a:pPr eaLnBrk="1" hangingPunct="1">
              <a:defRPr/>
            </a:pPr>
            <a:r>
              <a:rPr lang="en-AU" altLang="en-US"/>
              <a:t>similar – is one better?</a:t>
            </a:r>
          </a:p>
        </p:txBody>
      </p:sp>
      <p:sp>
        <p:nvSpPr>
          <p:cNvPr id="1229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305800" y="5859463"/>
            <a:ext cx="1905000" cy="457200"/>
          </a:xfrm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fld id="{FCCEAE8E-A00D-B649-B815-25839E9727C6}" type="slidenum">
              <a:rPr lang="en-US" altLang="en-US" sz="1400"/>
              <a:pPr eaLnBrk="1" hangingPunct="1">
                <a:defRPr/>
              </a:pPr>
              <a:t>5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13658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446339" y="-3048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/>
              <a:t>Basics of Likelihood</a:t>
            </a:r>
          </a:p>
        </p:txBody>
      </p:sp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581024" y="1312011"/>
            <a:ext cx="1063581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The likelihood of the data is the product of the likelihoods of each data point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0" y="5260144"/>
            <a:ext cx="447299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dirty="0"/>
              <a:t>Notation often inconsistent, but better to put parameters conditional on data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4350320" y="5998808"/>
            <a:ext cx="259397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dirty="0"/>
              <a:t>The set of data </a:t>
            </a:r>
            <a:r>
              <a:rPr lang="en-AU" altLang="en-US" i="1" dirty="0"/>
              <a:t>X</a:t>
            </a:r>
            <a:r>
              <a:rPr lang="en-AU" altLang="en-US" i="1" baseline="-25000" dirty="0"/>
              <a:t>i</a:t>
            </a:r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 flipV="1">
            <a:off x="2876568" y="4203864"/>
            <a:ext cx="152400" cy="914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" name="Line 11"/>
          <p:cNvSpPr>
            <a:spLocks noChangeShapeType="1"/>
          </p:cNvSpPr>
          <p:nvPr/>
        </p:nvSpPr>
        <p:spPr bwMode="auto">
          <a:xfrm flipH="1" flipV="1">
            <a:off x="3839411" y="4104327"/>
            <a:ext cx="1025665" cy="1780657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6689876" y="4705766"/>
            <a:ext cx="4293733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dirty="0"/>
              <a:t>Product of the PDF/Likelihood across all data points</a:t>
            </a:r>
            <a:endParaRPr lang="en-AU" altLang="en-US" i="1" baseline="-25000" dirty="0"/>
          </a:p>
        </p:txBody>
      </p:sp>
      <p:sp>
        <p:nvSpPr>
          <p:cNvPr id="16" name="Line 11"/>
          <p:cNvSpPr>
            <a:spLocks noChangeShapeType="1"/>
          </p:cNvSpPr>
          <p:nvPr/>
        </p:nvSpPr>
        <p:spPr bwMode="auto">
          <a:xfrm flipH="1" flipV="1">
            <a:off x="5850745" y="4241964"/>
            <a:ext cx="685800" cy="838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3316" name="TextBox 13315"/>
          <p:cNvSpPr txBox="1"/>
          <p:nvPr/>
        </p:nvSpPr>
        <p:spPr>
          <a:xfrm>
            <a:off x="2586758" y="3286047"/>
            <a:ext cx="6366445" cy="91781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600" b="0">
                <a:latin typeface="Cambria"/>
              </a:rPr>
              <a:t>L˜(p | {X</a:t>
            </a:r>
            <a:r>
              <a:rPr sz="2600" b="0" baseline="-25000">
                <a:latin typeface="Cambria"/>
              </a:rPr>
              <a:t>i</a:t>
            </a:r>
            <a:r>
              <a:rPr sz="2600" b="0">
                <a:latin typeface="Cambria"/>
              </a:rPr>
              <a:t>}) = ∏</a:t>
            </a:r>
            <a:r>
              <a:rPr sz="2600" b="0" baseline="-25000">
                <a:latin typeface="Cambria"/>
              </a:rPr>
              <a:t>i=1</a:t>
            </a:r>
            <a:r>
              <a:rPr sz="2600" b="0" baseline="30000">
                <a:latin typeface="Cambria"/>
              </a:rPr>
              <a:t>n</a:t>
            </a:r>
            <a:r>
              <a:rPr sz="2600" b="0">
                <a:latin typeface="Cambria"/>
              </a:rPr>
              <a:t> f(X</a:t>
            </a:r>
            <a:r>
              <a:rPr sz="2600" b="0" baseline="-25000">
                <a:latin typeface="Cambria"/>
              </a:rPr>
              <a:t>i</a:t>
            </a:r>
            <a:r>
              <a:rPr sz="2600" b="0">
                <a:latin typeface="Cambria"/>
              </a:rPr>
              <a:t> | p)</a:t>
            </a:r>
          </a:p>
        </p:txBody>
      </p:sp>
    </p:spTree>
    <p:extLst>
      <p:ext uri="{BB962C8B-B14F-4D97-AF65-F5344CB8AC3E}">
        <p14:creationId xmlns:p14="http://schemas.microsoft.com/office/powerpoint/2010/main" val="116974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5"/>
          <p:cNvSpPr txBox="1">
            <a:spLocks noChangeArrowheads="1"/>
          </p:cNvSpPr>
          <p:nvPr/>
        </p:nvSpPr>
        <p:spPr bwMode="auto">
          <a:xfrm>
            <a:off x="531846" y="2301511"/>
            <a:ext cx="10679723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buFont typeface="Wingdings" charset="2"/>
              <a:buChar char="v"/>
              <a:defRPr/>
            </a:pPr>
            <a:r>
              <a:rPr lang="en-AU" altLang="en-US" dirty="0"/>
              <a:t> The </a:t>
            </a:r>
            <a:r>
              <a:rPr lang="en-AU" altLang="en-US" b="1" dirty="0"/>
              <a:t>deterministic (model) relationship </a:t>
            </a:r>
            <a:r>
              <a:rPr lang="en-AU" altLang="en-US" dirty="0"/>
              <a:t>between the input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AU" altLang="en-US" dirty="0"/>
              <a:t>    variables (covariates) and the (expected) data:</a:t>
            </a:r>
          </a:p>
          <a:p>
            <a:pPr eaLnBrk="1" hangingPunct="1">
              <a:buFont typeface="Wingdings" charset="2"/>
              <a:buNone/>
              <a:defRPr/>
            </a:pPr>
            <a:endParaRPr lang="en-AU" altLang="en-US" dirty="0"/>
          </a:p>
          <a:p>
            <a:pPr eaLnBrk="1" hangingPunct="1">
              <a:buFont typeface="Wingdings" charset="2"/>
              <a:buNone/>
              <a:defRPr/>
            </a:pPr>
            <a:endParaRPr lang="en-AU" altLang="en-US" dirty="0"/>
          </a:p>
          <a:p>
            <a:pPr eaLnBrk="1" hangingPunct="1">
              <a:buFont typeface="Wingdings" charset="2"/>
              <a:buChar char="v"/>
              <a:defRPr/>
            </a:pPr>
            <a:r>
              <a:rPr lang="en-AU" altLang="en-US" dirty="0"/>
              <a:t> The </a:t>
            </a:r>
            <a:r>
              <a:rPr lang="en-AU" altLang="en-US" b="1" dirty="0"/>
              <a:t>probability model  </a:t>
            </a:r>
            <a:r>
              <a:rPr lang="en-AU" altLang="en-US" dirty="0"/>
              <a:t>for how the data pertain to the model prediction – in this case normal</a:t>
            </a: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2674939" y="-3048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 sz="3600"/>
              <a:t>Further Likelihood Considerations-I</a:t>
            </a:r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531846" y="1230213"/>
            <a:ext cx="106797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sz="2800" dirty="0"/>
              <a:t>To compute the likelihood for a given set of parameters we need:</a:t>
            </a:r>
          </a:p>
        </p:txBody>
      </p:sp>
      <p:sp>
        <p:nvSpPr>
          <p:cNvPr id="14343" name="Text Box 10"/>
          <p:cNvSpPr txBox="1">
            <a:spLocks noChangeArrowheads="1"/>
          </p:cNvSpPr>
          <p:nvPr/>
        </p:nvSpPr>
        <p:spPr bwMode="auto">
          <a:xfrm>
            <a:off x="6588664" y="6135269"/>
            <a:ext cx="205088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sz="2000" dirty="0"/>
              <a:t>Model prediction</a:t>
            </a:r>
          </a:p>
        </p:txBody>
      </p:sp>
      <p:sp>
        <p:nvSpPr>
          <p:cNvPr id="14344" name="Text Box 11"/>
          <p:cNvSpPr txBox="1">
            <a:spLocks noChangeArrowheads="1"/>
          </p:cNvSpPr>
          <p:nvPr/>
        </p:nvSpPr>
        <p:spPr bwMode="auto">
          <a:xfrm>
            <a:off x="5567733" y="6158967"/>
            <a:ext cx="709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sz="2000" dirty="0"/>
              <a:t>Data</a:t>
            </a:r>
          </a:p>
        </p:txBody>
      </p:sp>
      <p:sp>
        <p:nvSpPr>
          <p:cNvPr id="14345" name="Line 12"/>
          <p:cNvSpPr>
            <a:spLocks noChangeShapeType="1"/>
          </p:cNvSpPr>
          <p:nvPr/>
        </p:nvSpPr>
        <p:spPr bwMode="auto">
          <a:xfrm flipH="1" flipV="1">
            <a:off x="6986592" y="5552657"/>
            <a:ext cx="398945" cy="510470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4346" name="Line 13"/>
          <p:cNvSpPr>
            <a:spLocks noChangeShapeType="1"/>
          </p:cNvSpPr>
          <p:nvPr/>
        </p:nvSpPr>
        <p:spPr bwMode="auto">
          <a:xfrm flipV="1">
            <a:off x="5972546" y="5552657"/>
            <a:ext cx="304800" cy="606309"/>
          </a:xfrm>
          <a:prstGeom prst="line">
            <a:avLst/>
          </a:prstGeom>
          <a:noFill/>
          <a:ln w="25400">
            <a:solidFill>
              <a:schemeClr val="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314372" name="TextBox 314371"/>
          <p:cNvSpPr txBox="1"/>
          <p:nvPr/>
        </p:nvSpPr>
        <p:spPr>
          <a:xfrm>
            <a:off x="3575856" y="4247518"/>
            <a:ext cx="4689231" cy="2769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b="0" dirty="0">
                <a:latin typeface="Cambria"/>
              </a:rPr>
              <a:t>f(x) = 1 / (</a:t>
            </a:r>
            <a:r>
              <a:rPr b="0" dirty="0" err="1">
                <a:latin typeface="Cambria"/>
              </a:rPr>
              <a:t>σ</a:t>
            </a:r>
            <a:r>
              <a:rPr b="0" dirty="0">
                <a:latin typeface="Cambria"/>
              </a:rPr>
              <a:t> √(2π)) · exp( −½ ((x − </a:t>
            </a:r>
            <a:r>
              <a:rPr b="0" dirty="0" err="1">
                <a:latin typeface="Cambria"/>
              </a:rPr>
              <a:t>μ</a:t>
            </a:r>
            <a:r>
              <a:rPr b="0" dirty="0">
                <a:latin typeface="Cambria"/>
              </a:rPr>
              <a:t>)/</a:t>
            </a:r>
            <a:r>
              <a:rPr b="0" dirty="0" err="1">
                <a:latin typeface="Cambria"/>
              </a:rPr>
              <a:t>σ</a:t>
            </a:r>
            <a:r>
              <a:rPr b="0" dirty="0">
                <a:latin typeface="Cambria"/>
              </a:rPr>
              <a:t>)</a:t>
            </a:r>
            <a:r>
              <a:rPr b="0" baseline="30000" dirty="0">
                <a:latin typeface="Cambria"/>
              </a:rPr>
              <a:t>2</a:t>
            </a:r>
            <a:r>
              <a:rPr b="0" dirty="0">
                <a:latin typeface="Cambria"/>
              </a:rPr>
              <a:t> )</a:t>
            </a:r>
          </a:p>
        </p:txBody>
      </p:sp>
      <p:sp>
        <p:nvSpPr>
          <p:cNvPr id="314373" name="TextBox 314372"/>
          <p:cNvSpPr txBox="1"/>
          <p:nvPr/>
        </p:nvSpPr>
        <p:spPr>
          <a:xfrm>
            <a:off x="4313732" y="3244334"/>
            <a:ext cx="2672861" cy="3693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2400" dirty="0">
                <a:latin typeface="Cambria"/>
              </a:rPr>
              <a:t>L(a) = ℓ</a:t>
            </a:r>
            <a:r>
              <a:rPr sz="2400" baseline="-25000" dirty="0">
                <a:latin typeface="Cambria"/>
              </a:rPr>
              <a:t>∞</a:t>
            </a:r>
            <a:r>
              <a:rPr sz="2400" dirty="0">
                <a:latin typeface="Cambria"/>
              </a:rPr>
              <a:t>(1 − e</a:t>
            </a:r>
            <a:r>
              <a:rPr sz="2400" baseline="30000" dirty="0">
                <a:latin typeface="Cambria"/>
              </a:rPr>
              <a:t>−</a:t>
            </a:r>
            <a:r>
              <a:rPr sz="2400" baseline="30000" dirty="0" err="1">
                <a:latin typeface="Cambria"/>
              </a:rPr>
              <a:t>κa</a:t>
            </a:r>
            <a:r>
              <a:rPr sz="2400" dirty="0">
                <a:latin typeface="Cambria"/>
              </a:rPr>
              <a:t>)</a:t>
            </a:r>
          </a:p>
        </p:txBody>
      </p:sp>
      <p:sp>
        <p:nvSpPr>
          <p:cNvPr id="314374" name="TextBox 314373"/>
          <p:cNvSpPr txBox="1"/>
          <p:nvPr/>
        </p:nvSpPr>
        <p:spPr>
          <a:xfrm>
            <a:off x="3610347" y="5045175"/>
            <a:ext cx="6752492" cy="58261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>
                <a:latin typeface="Cambria"/>
              </a:rPr>
              <a:t>L = 1 / (√(2π) σ) · exp( −(L(a) − L</a:t>
            </a:r>
            <a:r>
              <a:rPr sz="1900" baseline="-25000">
                <a:latin typeface="Cambria"/>
              </a:rPr>
              <a:t>a</a:t>
            </a:r>
            <a:r>
              <a:rPr sz="1900">
                <a:latin typeface="Cambria"/>
              </a:rPr>
              <a:t>)</a:t>
            </a:r>
            <a:r>
              <a:rPr sz="1900" baseline="30000">
                <a:latin typeface="Cambria"/>
              </a:rPr>
              <a:t>2</a:t>
            </a:r>
            <a:r>
              <a:rPr sz="1900">
                <a:latin typeface="Cambria"/>
              </a:rPr>
              <a:t> / (2σ</a:t>
            </a:r>
            <a:r>
              <a:rPr sz="1900" baseline="30000">
                <a:latin typeface="Cambria"/>
              </a:rPr>
              <a:t>2</a:t>
            </a:r>
            <a:r>
              <a:rPr sz="1900">
                <a:latin typeface="Cambria"/>
              </a:rPr>
              <a:t>) )</a:t>
            </a:r>
          </a:p>
        </p:txBody>
      </p:sp>
    </p:spTree>
    <p:extLst>
      <p:ext uri="{BB962C8B-B14F-4D97-AF65-F5344CB8AC3E}">
        <p14:creationId xmlns:p14="http://schemas.microsoft.com/office/powerpoint/2010/main" val="1015763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9"/>
          <p:cNvSpPr txBox="1">
            <a:spLocks noChangeArrowheads="1"/>
          </p:cNvSpPr>
          <p:nvPr/>
        </p:nvSpPr>
        <p:spPr bwMode="auto">
          <a:xfrm>
            <a:off x="3889376" y="2963864"/>
            <a:ext cx="40941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sz="2000" i="1"/>
              <a:t>dnorm(observed, expected, sigma)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2601914" y="-228600"/>
            <a:ext cx="7793037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 sz="3600"/>
              <a:t>Further Likelihood Considerations-II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2068513" y="1211263"/>
            <a:ext cx="2201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In R, the term:</a:t>
            </a:r>
          </a:p>
        </p:txBody>
      </p:sp>
      <p:sp>
        <p:nvSpPr>
          <p:cNvPr id="15366" name="Text Box 7"/>
          <p:cNvSpPr txBox="1">
            <a:spLocks noChangeArrowheads="1"/>
          </p:cNvSpPr>
          <p:nvPr/>
        </p:nvSpPr>
        <p:spPr bwMode="auto">
          <a:xfrm>
            <a:off x="2060575" y="2430463"/>
            <a:ext cx="464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is evaluated using the expression</a:t>
            </a:r>
          </a:p>
        </p:txBody>
      </p:sp>
      <p:sp>
        <p:nvSpPr>
          <p:cNvPr id="15367" name="Text Box 8"/>
          <p:cNvSpPr txBox="1">
            <a:spLocks noChangeArrowheads="1"/>
          </p:cNvSpPr>
          <p:nvPr/>
        </p:nvSpPr>
        <p:spPr bwMode="auto">
          <a:xfrm>
            <a:off x="2093913" y="4640263"/>
            <a:ext cx="11858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/>
              <a:t>or in R:</a:t>
            </a:r>
          </a:p>
        </p:txBody>
      </p:sp>
      <p:sp>
        <p:nvSpPr>
          <p:cNvPr id="15368" name="Text Box 11"/>
          <p:cNvSpPr txBox="1">
            <a:spLocks noChangeArrowheads="1"/>
          </p:cNvSpPr>
          <p:nvPr/>
        </p:nvSpPr>
        <p:spPr bwMode="auto">
          <a:xfrm>
            <a:off x="1325143" y="3497263"/>
            <a:ext cx="81002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dirty="0"/>
              <a:t>The full likelihood is the product over all the data points:</a:t>
            </a:r>
          </a:p>
        </p:txBody>
      </p:sp>
      <p:sp>
        <p:nvSpPr>
          <p:cNvPr id="15370" name="Text Box 14"/>
          <p:cNvSpPr txBox="1">
            <a:spLocks noChangeArrowheads="1"/>
          </p:cNvSpPr>
          <p:nvPr/>
        </p:nvSpPr>
        <p:spPr bwMode="auto">
          <a:xfrm>
            <a:off x="2706689" y="5097463"/>
            <a:ext cx="6446837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sz="2000" i="1" dirty="0"/>
              <a:t>prod</a:t>
            </a:r>
            <a:r>
              <a:rPr lang="en-AU" altLang="en-US" sz="2000" dirty="0"/>
              <a:t>(</a:t>
            </a:r>
            <a:r>
              <a:rPr lang="en-AU" altLang="en-US" sz="2000" i="1" dirty="0" err="1"/>
              <a:t>dnorm</a:t>
            </a:r>
            <a:r>
              <a:rPr lang="en-AU" altLang="en-US" sz="2000" dirty="0"/>
              <a:t>(</a:t>
            </a:r>
            <a:r>
              <a:rPr lang="en-AU" altLang="en-US" sz="2000" i="1" dirty="0" err="1"/>
              <a:t>observed_vector</a:t>
            </a:r>
            <a:r>
              <a:rPr lang="en-AU" altLang="en-US" sz="2000" i="1" dirty="0"/>
              <a:t>, </a:t>
            </a:r>
            <a:r>
              <a:rPr lang="en-AU" altLang="en-US" sz="2000" i="1" dirty="0" err="1"/>
              <a:t>expected_vector</a:t>
            </a:r>
            <a:r>
              <a:rPr lang="en-AU" altLang="en-US" sz="2000" i="1" dirty="0"/>
              <a:t>, sigma</a:t>
            </a:r>
            <a:r>
              <a:rPr lang="en-AU" altLang="en-US" sz="2000" dirty="0"/>
              <a:t>))</a:t>
            </a:r>
          </a:p>
        </p:txBody>
      </p:sp>
      <p:sp>
        <p:nvSpPr>
          <p:cNvPr id="2" name="Rectangle 1"/>
          <p:cNvSpPr/>
          <p:nvPr/>
        </p:nvSpPr>
        <p:spPr>
          <a:xfrm>
            <a:off x="892856" y="6142594"/>
            <a:ext cx="106192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333333"/>
                </a:solidFill>
                <a:latin typeface="Helvetica Neue" charset="0"/>
              </a:rPr>
              <a:t>Note: The function </a:t>
            </a:r>
            <a:r>
              <a:rPr lang="en-US" sz="2000" dirty="0" err="1"/>
              <a:t>dnorm</a:t>
            </a:r>
            <a:r>
              <a:rPr lang="en-US" sz="2000" dirty="0">
                <a:solidFill>
                  <a:srgbClr val="333333"/>
                </a:solidFill>
                <a:latin typeface="Helvetica Neue" charset="0"/>
              </a:rPr>
              <a:t> returns the value of the normal distribution PDF given </a:t>
            </a:r>
            <a:r>
              <a:rPr lang="en-US" sz="2000" dirty="0">
                <a:solidFill>
                  <a:srgbClr val="333333"/>
                </a:solidFill>
                <a:latin typeface="STIXGeneral-Italic" charset="0"/>
              </a:rPr>
              <a:t>x</a:t>
            </a:r>
            <a:r>
              <a:rPr lang="en-US" sz="2000" dirty="0">
                <a:solidFill>
                  <a:srgbClr val="333333"/>
                </a:solidFill>
                <a:latin typeface="Helvetica Neue" charset="0"/>
              </a:rPr>
              <a:t>, </a:t>
            </a:r>
            <a:r>
              <a:rPr lang="en-US" sz="2000" dirty="0" err="1">
                <a:solidFill>
                  <a:srgbClr val="333333"/>
                </a:solidFill>
                <a:latin typeface="STIXGeneral-Italic" charset="0"/>
              </a:rPr>
              <a:t>μ</a:t>
            </a:r>
            <a:r>
              <a:rPr lang="en-US" sz="2000" dirty="0">
                <a:solidFill>
                  <a:srgbClr val="333333"/>
                </a:solidFill>
                <a:latin typeface="Helvetica Neue" charset="0"/>
              </a:rPr>
              <a:t>, and </a:t>
            </a:r>
            <a:r>
              <a:rPr lang="en-US" sz="2000" dirty="0" err="1">
                <a:solidFill>
                  <a:srgbClr val="333333"/>
                </a:solidFill>
                <a:latin typeface="STIXGeneral-Italic" charset="0"/>
              </a:rPr>
              <a:t>σ</a:t>
            </a:r>
            <a:r>
              <a:rPr lang="en-US" sz="2000" dirty="0">
                <a:solidFill>
                  <a:srgbClr val="333333"/>
                </a:solidFill>
                <a:latin typeface="Helvetica Neue" charset="0"/>
              </a:rPr>
              <a:t>. </a:t>
            </a:r>
            <a:endParaRPr lang="en-US" sz="2000" dirty="0"/>
          </a:p>
        </p:txBody>
      </p:sp>
      <p:sp>
        <p:nvSpPr>
          <p:cNvPr id="316425" name="TextBox 316424"/>
          <p:cNvSpPr txBox="1"/>
          <p:nvPr/>
        </p:nvSpPr>
        <p:spPr>
          <a:xfrm>
            <a:off x="3889376" y="1744663"/>
            <a:ext cx="6752492" cy="5842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>
                <a:latin typeface="Cambria"/>
              </a:rPr>
              <a:t>L = 1 / (√(2π) σ) · exp( −(L(a) − L</a:t>
            </a:r>
            <a:r>
              <a:rPr sz="1900" baseline="-25000">
                <a:latin typeface="Cambria"/>
              </a:rPr>
              <a:t>a</a:t>
            </a:r>
            <a:r>
              <a:rPr sz="1900">
                <a:latin typeface="Cambria"/>
              </a:rPr>
              <a:t>)</a:t>
            </a:r>
            <a:r>
              <a:rPr sz="1900" baseline="30000">
                <a:latin typeface="Cambria"/>
              </a:rPr>
              <a:t>2</a:t>
            </a:r>
            <a:r>
              <a:rPr sz="1900">
                <a:latin typeface="Cambria"/>
              </a:rPr>
              <a:t> / (2σ</a:t>
            </a:r>
            <a:r>
              <a:rPr sz="1900" baseline="30000">
                <a:latin typeface="Cambria"/>
              </a:rPr>
              <a:t>2</a:t>
            </a:r>
            <a:r>
              <a:rPr sz="1900">
                <a:latin typeface="Cambria"/>
              </a:rPr>
              <a:t>) )</a:t>
            </a:r>
          </a:p>
        </p:txBody>
      </p:sp>
      <p:sp>
        <p:nvSpPr>
          <p:cNvPr id="316426" name="TextBox 316425"/>
          <p:cNvSpPr txBox="1"/>
          <p:nvPr/>
        </p:nvSpPr>
        <p:spPr>
          <a:xfrm>
            <a:off x="3965575" y="3954463"/>
            <a:ext cx="7174523" cy="74136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sz="1900">
                <a:latin typeface="Cambria"/>
              </a:rPr>
              <a:t>L = ∏</a:t>
            </a:r>
            <a:r>
              <a:rPr sz="1900" baseline="-25000">
                <a:latin typeface="Cambria"/>
              </a:rPr>
              <a:t>a</a:t>
            </a:r>
            <a:r>
              <a:rPr sz="1900">
                <a:latin typeface="Cambria"/>
              </a:rPr>
              <a:t> 1 / (√(2π) σ) · exp( −(L(a) − L</a:t>
            </a:r>
            <a:r>
              <a:rPr sz="1900" baseline="-25000">
                <a:latin typeface="Cambria"/>
              </a:rPr>
              <a:t>a</a:t>
            </a:r>
            <a:r>
              <a:rPr sz="1900">
                <a:latin typeface="Cambria"/>
              </a:rPr>
              <a:t>)</a:t>
            </a:r>
            <a:r>
              <a:rPr sz="1900" baseline="30000">
                <a:latin typeface="Cambria"/>
              </a:rPr>
              <a:t>2</a:t>
            </a:r>
            <a:r>
              <a:rPr sz="1900">
                <a:latin typeface="Cambria"/>
              </a:rPr>
              <a:t> / (2σ</a:t>
            </a:r>
            <a:r>
              <a:rPr sz="1900" baseline="30000">
                <a:latin typeface="Cambria"/>
              </a:rPr>
              <a:t>2</a:t>
            </a:r>
            <a:r>
              <a:rPr sz="1900">
                <a:latin typeface="Cambria"/>
              </a:rPr>
              <a:t>) )</a:t>
            </a:r>
          </a:p>
        </p:txBody>
      </p:sp>
    </p:spTree>
    <p:extLst>
      <p:ext uri="{BB962C8B-B14F-4D97-AF65-F5344CB8AC3E}">
        <p14:creationId xmlns:p14="http://schemas.microsoft.com/office/powerpoint/2010/main" val="47414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362200" y="-152400"/>
            <a:ext cx="7793038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AU" altLang="en-US"/>
              <a:t>Back to our original problem</a:t>
            </a:r>
          </a:p>
        </p:txBody>
      </p:sp>
      <p:sp>
        <p:nvSpPr>
          <p:cNvPr id="16387" name="Rectangle 4"/>
          <p:cNvSpPr>
            <a:spLocks noChangeArrowheads="1"/>
          </p:cNvSpPr>
          <p:nvPr/>
        </p:nvSpPr>
        <p:spPr bwMode="auto">
          <a:xfrm>
            <a:off x="1524000" y="2169886"/>
            <a:ext cx="6400800" cy="101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sz="2000" dirty="0" err="1"/>
              <a:t>pred_vec</a:t>
            </a:r>
            <a:r>
              <a:rPr lang="en-AU" altLang="en-US" sz="2000" dirty="0"/>
              <a:t> &lt;- </a:t>
            </a:r>
            <a:r>
              <a:rPr lang="en-AU" altLang="en-US" sz="2000" dirty="0" err="1"/>
              <a:t>Linfs</a:t>
            </a:r>
            <a:r>
              <a:rPr lang="en-AU" altLang="en-US" sz="2000" dirty="0"/>
              <a:t>[II]*(1-exp(-Kappa[II]*</a:t>
            </a:r>
            <a:r>
              <a:rPr lang="en-AU" altLang="en-US" sz="2000" dirty="0" err="1"/>
              <a:t>age_vec</a:t>
            </a:r>
            <a:r>
              <a:rPr lang="en-AU" altLang="en-US" sz="2000" dirty="0"/>
              <a:t>))</a:t>
            </a:r>
          </a:p>
          <a:p>
            <a:pPr eaLnBrk="1" hangingPunct="1">
              <a:defRPr/>
            </a:pPr>
            <a:r>
              <a:rPr lang="en-AU" altLang="en-US" sz="2000" dirty="0"/>
              <a:t>likelihood &lt;- prod(</a:t>
            </a:r>
            <a:r>
              <a:rPr lang="en-AU" altLang="en-US" sz="2000" dirty="0" err="1"/>
              <a:t>dnorm</a:t>
            </a:r>
            <a:r>
              <a:rPr lang="en-AU" altLang="en-US" sz="2000" dirty="0"/>
              <a:t>(</a:t>
            </a:r>
            <a:r>
              <a:rPr lang="en-AU" altLang="en-US" sz="2000" dirty="0" err="1"/>
              <a:t>len_vec</a:t>
            </a:r>
            <a:r>
              <a:rPr lang="en-AU" altLang="en-US" sz="2000" dirty="0"/>
              <a:t>, </a:t>
            </a:r>
            <a:r>
              <a:rPr lang="en-AU" altLang="en-US" sz="2000" dirty="0" err="1"/>
              <a:t>pred_vec</a:t>
            </a:r>
            <a:r>
              <a:rPr lang="en-AU" altLang="en-US" sz="2000" dirty="0"/>
              <a:t>, sigma))</a:t>
            </a:r>
          </a:p>
          <a:p>
            <a:pPr eaLnBrk="1" hangingPunct="1">
              <a:defRPr/>
            </a:pPr>
            <a:r>
              <a:rPr lang="en-AU" altLang="en-US" sz="2000" dirty="0"/>
              <a:t>print(likelihood) </a:t>
            </a:r>
          </a:p>
        </p:txBody>
      </p:sp>
      <p:sp>
        <p:nvSpPr>
          <p:cNvPr id="16388" name="Text Box 5"/>
          <p:cNvSpPr txBox="1">
            <a:spLocks noChangeArrowheads="1"/>
          </p:cNvSpPr>
          <p:nvPr/>
        </p:nvSpPr>
        <p:spPr bwMode="auto">
          <a:xfrm>
            <a:off x="-161731" y="1198110"/>
            <a:ext cx="86106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dirty="0"/>
              <a:t>We can compare the four parameters choices using the following code (open R code):</a:t>
            </a:r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1524000" y="4091733"/>
            <a:ext cx="1550988" cy="14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defRPr/>
            </a:pPr>
            <a:r>
              <a:rPr lang="en-AU" altLang="en-US" dirty="0"/>
              <a:t>Results:</a:t>
            </a:r>
          </a:p>
          <a:p>
            <a:pPr eaLnBrk="1" hangingPunct="1">
              <a:buFontTx/>
              <a:buAutoNum type="arabicPeriod"/>
              <a:defRPr/>
            </a:pPr>
            <a:r>
              <a:rPr lang="en-AU" altLang="en-US" sz="1600" dirty="0"/>
              <a:t>4.82e-149</a:t>
            </a:r>
          </a:p>
          <a:p>
            <a:pPr eaLnBrk="1" hangingPunct="1">
              <a:buFontTx/>
              <a:buAutoNum type="arabicPeriod"/>
              <a:defRPr/>
            </a:pPr>
            <a:r>
              <a:rPr lang="en-AU" altLang="en-US" sz="1600" dirty="0"/>
              <a:t>2.74e-87</a:t>
            </a:r>
          </a:p>
          <a:p>
            <a:pPr eaLnBrk="1" hangingPunct="1">
              <a:buFontTx/>
              <a:buAutoNum type="arabicPeriod"/>
              <a:defRPr/>
            </a:pPr>
            <a:r>
              <a:rPr lang="en-AU" altLang="en-US" sz="1600" dirty="0"/>
              <a:t>2.744-80</a:t>
            </a:r>
          </a:p>
          <a:p>
            <a:pPr eaLnBrk="1" hangingPunct="1">
              <a:buFontTx/>
              <a:buAutoNum type="arabicPeriod"/>
              <a:defRPr/>
            </a:pPr>
            <a:r>
              <a:rPr lang="en-AU" altLang="en-US" sz="1600" dirty="0"/>
              <a:t>3.64e-82</a:t>
            </a:r>
          </a:p>
        </p:txBody>
      </p:sp>
      <p:sp>
        <p:nvSpPr>
          <p:cNvPr id="16390" name="Line 7"/>
          <p:cNvSpPr>
            <a:spLocks noChangeShapeType="1"/>
          </p:cNvSpPr>
          <p:nvPr/>
        </p:nvSpPr>
        <p:spPr bwMode="auto">
          <a:xfrm flipH="1">
            <a:off x="3124200" y="5082333"/>
            <a:ext cx="1524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6391" name="Text Box 8"/>
          <p:cNvSpPr txBox="1">
            <a:spLocks noChangeArrowheads="1"/>
          </p:cNvSpPr>
          <p:nvPr/>
        </p:nvSpPr>
        <p:spPr bwMode="auto">
          <a:xfrm>
            <a:off x="4289045" y="4810871"/>
            <a:ext cx="267252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algn="ctr" eaLnBrk="1" hangingPunct="1">
              <a:defRPr/>
            </a:pPr>
            <a:r>
              <a:rPr lang="en-AU" altLang="en-US" dirty="0"/>
              <a:t>Best (so far)</a:t>
            </a:r>
          </a:p>
          <a:p>
            <a:pPr algn="ctr" eaLnBrk="1" hangingPunct="1">
              <a:defRPr/>
            </a:pPr>
            <a:r>
              <a:rPr lang="en-AU" altLang="en-US" dirty="0"/>
              <a:t>How do we know?</a:t>
            </a:r>
          </a:p>
        </p:txBody>
      </p:sp>
      <p:pic>
        <p:nvPicPr>
          <p:cNvPr id="8" name="Picture 4" descr="Four panels, Age in years (x, 5 to 25) versus Length in cm (y, 0 to 120), each a von Bertalanffy growth curve for a different candidate parameter set." title="Four panels, Age in years (x, 5 to 25) versus Length in cm (y, 0 to 120), each 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797" y="1634082"/>
            <a:ext cx="4356203" cy="4349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92208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14776</TotalTime>
  <Words>2941</Words>
  <Application>Microsoft Macintosh PowerPoint</Application>
  <PresentationFormat>Widescreen</PresentationFormat>
  <Paragraphs>354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Arial</vt:lpstr>
      <vt:lpstr>Calibri</vt:lpstr>
      <vt:lpstr>Calibri Light</vt:lpstr>
      <vt:lpstr>Cambria</vt:lpstr>
      <vt:lpstr>Helvetica Neue</vt:lpstr>
      <vt:lpstr>STIXGeneral-Italic</vt:lpstr>
      <vt:lpstr>Symbol</vt:lpstr>
      <vt:lpstr>Times New Roman</vt:lpstr>
      <vt:lpstr>Wingdings</vt:lpstr>
      <vt:lpstr>Office Theme</vt:lpstr>
      <vt:lpstr> </vt:lpstr>
      <vt:lpstr>What is Maximum Likelihood-I?</vt:lpstr>
      <vt:lpstr>What is Maximum Likelihood-II?</vt:lpstr>
      <vt:lpstr>What is Maximum Likelihood-II?</vt:lpstr>
      <vt:lpstr>What is Maximum Likelihood-III?</vt:lpstr>
      <vt:lpstr>Basics of Likelihood</vt:lpstr>
      <vt:lpstr>Further Likelihood Considerations-I</vt:lpstr>
      <vt:lpstr>Further Likelihood Considerations-II</vt:lpstr>
      <vt:lpstr>Back to our original problem</vt:lpstr>
      <vt:lpstr>Overview </vt:lpstr>
      <vt:lpstr>PowerPoint Presentation</vt:lpstr>
      <vt:lpstr>PowerPoint Presentation</vt:lpstr>
      <vt:lpstr>PowerPoint Presentation</vt:lpstr>
      <vt:lpstr>Negative log-likelihoods</vt:lpstr>
      <vt:lpstr>A Poisson mixture problem</vt:lpstr>
      <vt:lpstr>PowerPoint Presentation</vt:lpstr>
      <vt:lpstr>PowerPoint Presentation</vt:lpstr>
      <vt:lpstr>PowerPoint Presentation</vt:lpstr>
      <vt:lpstr>Start by assuming we know Propn  We now have a three dimensional likelihood surface</vt:lpstr>
      <vt:lpstr>PowerPoint Presentation</vt:lpstr>
      <vt:lpstr>PowerPoint Presentation</vt:lpstr>
      <vt:lpstr>PowerPoint Presentation</vt:lpstr>
      <vt:lpstr>The Optim/MLE routines</vt:lpstr>
      <vt:lpstr>Some options for MLE-I</vt:lpstr>
      <vt:lpstr>Question-1</vt:lpstr>
      <vt:lpstr>Example 1 - revisited</vt:lpstr>
      <vt:lpstr>Example 2 - revisited</vt:lpstr>
      <vt:lpstr>PowerPoint Presentation</vt:lpstr>
      <vt:lpstr>PowerPoint Presentation</vt:lpstr>
      <vt:lpstr>Example 2 - revisited</vt:lpstr>
      <vt:lpstr>Dissecting Example 2-I</vt:lpstr>
      <vt:lpstr>Dissecting Example 2-II</vt:lpstr>
      <vt:lpstr>Hints for optimization</vt:lpstr>
      <vt:lpstr>Question 3</vt:lpstr>
      <vt:lpstr>Example 3-I</vt:lpstr>
      <vt:lpstr>Likelihood Profile</vt:lpstr>
      <vt:lpstr>Confidence Interval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Sampling and Sampling Distributions</dc:title>
  <dc:creator>Levi, Taal</dc:creator>
  <cp:lastModifiedBy>Levi, Taal</cp:lastModifiedBy>
  <cp:revision>62</cp:revision>
  <dcterms:created xsi:type="dcterms:W3CDTF">2018-10-15T16:43:01Z</dcterms:created>
  <dcterms:modified xsi:type="dcterms:W3CDTF">2026-07-16T22:23:10Z</dcterms:modified>
</cp:coreProperties>
</file>