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7" r:id="rId2"/>
    <p:sldId id="559" r:id="rId3"/>
    <p:sldId id="561" r:id="rId4"/>
    <p:sldId id="307" r:id="rId5"/>
    <p:sldId id="577" r:id="rId6"/>
    <p:sldId id="594" r:id="rId7"/>
    <p:sldId id="589" r:id="rId8"/>
    <p:sldId id="593" r:id="rId9"/>
    <p:sldId id="595" r:id="rId10"/>
    <p:sldId id="579" r:id="rId11"/>
    <p:sldId id="583" r:id="rId12"/>
    <p:sldId id="527" r:id="rId13"/>
    <p:sldId id="532" r:id="rId14"/>
    <p:sldId id="538" r:id="rId15"/>
    <p:sldId id="562" r:id="rId16"/>
    <p:sldId id="563" r:id="rId17"/>
    <p:sldId id="570" r:id="rId18"/>
    <p:sldId id="569" r:id="rId19"/>
    <p:sldId id="568" r:id="rId20"/>
    <p:sldId id="571" r:id="rId21"/>
    <p:sldId id="567" r:id="rId22"/>
    <p:sldId id="566" r:id="rId23"/>
    <p:sldId id="565" r:id="rId24"/>
    <p:sldId id="572" r:id="rId25"/>
    <p:sldId id="557" r:id="rId26"/>
    <p:sldId id="462" r:id="rId27"/>
    <p:sldId id="535" r:id="rId28"/>
    <p:sldId id="576" r:id="rId29"/>
    <p:sldId id="573" r:id="rId30"/>
    <p:sldId id="574" r:id="rId31"/>
    <p:sldId id="575" r:id="rId32"/>
    <p:sldId id="536"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31"/>
    <p:restoredTop sz="94624"/>
  </p:normalViewPr>
  <p:slideViewPr>
    <p:cSldViewPr snapToGrid="0" snapToObjects="1">
      <p:cViewPr>
        <p:scale>
          <a:sx n="129" d="100"/>
          <a:sy n="129" d="100"/>
        </p:scale>
        <p:origin x="680" y="5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title>
      <c:tx>
        <c:rich>
          <a:bodyPr rot="0" vert="horz"/>
          <a:lstStyle/>
          <a:p>
            <a:pPr algn="l">
              <a:defRPr sz="1800" b="1">
                <a:solidFill>
                  <a:srgbClr val="1B1B1B"/>
                </a:solidFill>
                <a:latin typeface="Charter"/>
              </a:defRPr>
            </a:pPr>
            <a:r>
              <a:rPr lang="en-US" sz="1800" b="1">
                <a:solidFill>
                  <a:srgbClr val="1B1B1B"/>
                </a:solidFill>
                <a:latin typeface="Charter"/>
              </a:rPr>
              <a:t>Three chains, not converged</a:t>
            </a:r>
          </a:p>
          <a:p>
            <a:pPr algn="l">
              <a:defRPr sz="1800" b="1">
                <a:solidFill>
                  <a:srgbClr val="1B1B1B"/>
                </a:solidFill>
                <a:latin typeface="Charter"/>
              </a:defRPr>
            </a:pPr>
            <a:r>
              <a:rPr lang="en-US" sz="1300" b="0">
                <a:solidFill>
                  <a:srgbClr val="3D4A55"/>
                </a:solidFill>
                <a:latin typeface="Charter"/>
              </a:rPr>
              <a:t>parameter value · by iteration</a:t>
            </a:r>
          </a:p>
        </c:rich>
      </c:tx>
      <c:overlay val="0"/>
    </c:title>
    <c:autoTitleDeleted val="0"/>
    <c:plotArea>
      <c:layout/>
      <c:lineChart>
        <c:grouping val="standard"/>
        <c:varyColors val="0"/>
        <c:ser>
          <c:idx val="0"/>
          <c:order val="0"/>
          <c:tx>
            <c:v>chain 1</c:v>
          </c:tx>
          <c:spPr>
            <a:ln w="19050">
              <a:solidFill>
                <a:srgbClr val="9AA7B2"/>
              </a:solidFill>
            </a:ln>
          </c:spPr>
          <c:marker>
            <c:symbol val="none"/>
          </c:marker>
          <c:dLbls>
            <c:dLbl>
              <c:idx val="29"/>
              <c:tx>
                <c:rich>
                  <a:bodyPr/>
                  <a:lstStyle/>
                  <a:p>
                    <a:r>
                      <a:rPr lang="en-US" sz="1400" b="0">
                        <a:solidFill>
                          <a:srgbClr val="9AA7B2"/>
                        </a:solidFill>
                        <a:latin typeface="Charter"/>
                      </a:rPr>
                      <a:t>1</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FA3-3542-A17A-B44A99DD585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Lit>
              <c:ptCount val="30"/>
            </c:strLit>
          </c:cat>
          <c:val>
            <c:numLit>
              <c:formatCode>General</c:formatCode>
              <c:ptCount val="30"/>
              <c:pt idx="0">
                <c:v>5.4</c:v>
              </c:pt>
              <c:pt idx="1">
                <c:v>5.2</c:v>
              </c:pt>
              <c:pt idx="2">
                <c:v>5.3</c:v>
              </c:pt>
              <c:pt idx="3">
                <c:v>5</c:v>
              </c:pt>
              <c:pt idx="4">
                <c:v>5.0999999999999996</c:v>
              </c:pt>
              <c:pt idx="5">
                <c:v>4.9000000000000004</c:v>
              </c:pt>
              <c:pt idx="6">
                <c:v>5</c:v>
              </c:pt>
              <c:pt idx="7">
                <c:v>4.8</c:v>
              </c:pt>
              <c:pt idx="8">
                <c:v>4.9000000000000004</c:v>
              </c:pt>
              <c:pt idx="9">
                <c:v>4.7</c:v>
              </c:pt>
              <c:pt idx="10">
                <c:v>4.8</c:v>
              </c:pt>
              <c:pt idx="11">
                <c:v>4.5999999999999996</c:v>
              </c:pt>
              <c:pt idx="12">
                <c:v>4.7</c:v>
              </c:pt>
              <c:pt idx="13">
                <c:v>4.5</c:v>
              </c:pt>
              <c:pt idx="14">
                <c:v>4.5999999999999996</c:v>
              </c:pt>
              <c:pt idx="15">
                <c:v>4.4000000000000004</c:v>
              </c:pt>
              <c:pt idx="16">
                <c:v>4.5</c:v>
              </c:pt>
              <c:pt idx="17">
                <c:v>4.3</c:v>
              </c:pt>
              <c:pt idx="18">
                <c:v>4.4000000000000004</c:v>
              </c:pt>
              <c:pt idx="19">
                <c:v>4.2</c:v>
              </c:pt>
              <c:pt idx="20">
                <c:v>4.3</c:v>
              </c:pt>
              <c:pt idx="21">
                <c:v>4.0999999999999996</c:v>
              </c:pt>
              <c:pt idx="22">
                <c:v>4.2</c:v>
              </c:pt>
              <c:pt idx="23">
                <c:v>4</c:v>
              </c:pt>
              <c:pt idx="24">
                <c:v>4.0999999999999996</c:v>
              </c:pt>
              <c:pt idx="25">
                <c:v>3.9</c:v>
              </c:pt>
              <c:pt idx="26">
                <c:v>4</c:v>
              </c:pt>
              <c:pt idx="27">
                <c:v>3.8</c:v>
              </c:pt>
              <c:pt idx="28">
                <c:v>3.9</c:v>
              </c:pt>
              <c:pt idx="29">
                <c:v>3.8</c:v>
              </c:pt>
            </c:numLit>
          </c:val>
          <c:smooth val="0"/>
          <c:extLst>
            <c:ext xmlns:c16="http://schemas.microsoft.com/office/drawing/2014/chart" uri="{C3380CC4-5D6E-409C-BE32-E72D297353CC}">
              <c16:uniqueId val="{00000001-6FA3-3542-A17A-B44A99DD585F}"/>
            </c:ext>
          </c:extLst>
        </c:ser>
        <c:ser>
          <c:idx val="1"/>
          <c:order val="1"/>
          <c:tx>
            <c:v>chain 2</c:v>
          </c:tx>
          <c:spPr>
            <a:ln w="19050">
              <a:solidFill>
                <a:srgbClr val="9AA7B2"/>
              </a:solidFill>
            </a:ln>
          </c:spPr>
          <c:marker>
            <c:symbol val="none"/>
          </c:marker>
          <c:dLbls>
            <c:dLbl>
              <c:idx val="29"/>
              <c:tx>
                <c:rich>
                  <a:bodyPr/>
                  <a:lstStyle/>
                  <a:p>
                    <a:r>
                      <a:rPr lang="en-US" sz="1400" b="0">
                        <a:solidFill>
                          <a:srgbClr val="9AA7B2"/>
                        </a:solidFill>
                        <a:latin typeface="Charter"/>
                      </a:rPr>
                      <a:t>2</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6FA3-3542-A17A-B44A99DD585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Lit>
              <c:ptCount val="30"/>
            </c:strLit>
          </c:cat>
          <c:val>
            <c:numLit>
              <c:formatCode>General</c:formatCode>
              <c:ptCount val="30"/>
              <c:pt idx="0">
                <c:v>3</c:v>
              </c:pt>
              <c:pt idx="1">
                <c:v>3.2</c:v>
              </c:pt>
              <c:pt idx="2">
                <c:v>2.9</c:v>
              </c:pt>
              <c:pt idx="3">
                <c:v>3.1</c:v>
              </c:pt>
              <c:pt idx="4">
                <c:v>2.8</c:v>
              </c:pt>
              <c:pt idx="5">
                <c:v>3</c:v>
              </c:pt>
              <c:pt idx="6">
                <c:v>2.9</c:v>
              </c:pt>
              <c:pt idx="7">
                <c:v>3.1</c:v>
              </c:pt>
              <c:pt idx="8">
                <c:v>2.8</c:v>
              </c:pt>
              <c:pt idx="9">
                <c:v>2.9</c:v>
              </c:pt>
              <c:pt idx="10">
                <c:v>3</c:v>
              </c:pt>
              <c:pt idx="11">
                <c:v>2.8</c:v>
              </c:pt>
              <c:pt idx="12">
                <c:v>2.9</c:v>
              </c:pt>
              <c:pt idx="13">
                <c:v>3</c:v>
              </c:pt>
              <c:pt idx="14">
                <c:v>2.8</c:v>
              </c:pt>
              <c:pt idx="15">
                <c:v>2.9</c:v>
              </c:pt>
              <c:pt idx="16">
                <c:v>2.7</c:v>
              </c:pt>
              <c:pt idx="17">
                <c:v>2.9</c:v>
              </c:pt>
              <c:pt idx="18">
                <c:v>2.8</c:v>
              </c:pt>
              <c:pt idx="19">
                <c:v>3</c:v>
              </c:pt>
              <c:pt idx="20">
                <c:v>2.8</c:v>
              </c:pt>
              <c:pt idx="21">
                <c:v>2.9</c:v>
              </c:pt>
              <c:pt idx="22">
                <c:v>2.7</c:v>
              </c:pt>
              <c:pt idx="23">
                <c:v>2.8</c:v>
              </c:pt>
              <c:pt idx="24">
                <c:v>2.9</c:v>
              </c:pt>
              <c:pt idx="25">
                <c:v>2.7</c:v>
              </c:pt>
              <c:pt idx="26">
                <c:v>2.8</c:v>
              </c:pt>
              <c:pt idx="27">
                <c:v>2.9</c:v>
              </c:pt>
              <c:pt idx="28">
                <c:v>2.8</c:v>
              </c:pt>
              <c:pt idx="29">
                <c:v>2.9</c:v>
              </c:pt>
            </c:numLit>
          </c:val>
          <c:smooth val="0"/>
          <c:extLst>
            <c:ext xmlns:c16="http://schemas.microsoft.com/office/drawing/2014/chart" uri="{C3380CC4-5D6E-409C-BE32-E72D297353CC}">
              <c16:uniqueId val="{00000003-6FA3-3542-A17A-B44A99DD585F}"/>
            </c:ext>
          </c:extLst>
        </c:ser>
        <c:ser>
          <c:idx val="2"/>
          <c:order val="2"/>
          <c:tx>
            <c:v>chain 3</c:v>
          </c:tx>
          <c:spPr>
            <a:ln w="28575">
              <a:solidFill>
                <a:srgbClr val="9A4B28"/>
              </a:solidFill>
            </a:ln>
          </c:spPr>
          <c:marker>
            <c:symbol val="none"/>
          </c:marker>
          <c:dLbls>
            <c:dLbl>
              <c:idx val="29"/>
              <c:tx>
                <c:rich>
                  <a:bodyPr/>
                  <a:lstStyle/>
                  <a:p>
                    <a:r>
                      <a:rPr lang="en-US" sz="1400" b="1">
                        <a:solidFill>
                          <a:srgbClr val="9A4B28"/>
                        </a:solidFill>
                        <a:latin typeface="Charter"/>
                      </a:rPr>
                      <a:t>3</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6FA3-3542-A17A-B44A99DD585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Lit>
              <c:ptCount val="30"/>
            </c:strLit>
          </c:cat>
          <c:val>
            <c:numLit>
              <c:formatCode>General</c:formatCode>
              <c:ptCount val="30"/>
              <c:pt idx="0">
                <c:v>0.6</c:v>
              </c:pt>
              <c:pt idx="1">
                <c:v>0.7</c:v>
              </c:pt>
              <c:pt idx="2">
                <c:v>0.6</c:v>
              </c:pt>
              <c:pt idx="3">
                <c:v>0.8</c:v>
              </c:pt>
              <c:pt idx="4">
                <c:v>0.7</c:v>
              </c:pt>
              <c:pt idx="5">
                <c:v>0.9</c:v>
              </c:pt>
              <c:pt idx="6">
                <c:v>0.8</c:v>
              </c:pt>
              <c:pt idx="7">
                <c:v>1</c:v>
              </c:pt>
              <c:pt idx="8">
                <c:v>0.9</c:v>
              </c:pt>
              <c:pt idx="9">
                <c:v>1.1000000000000001</c:v>
              </c:pt>
              <c:pt idx="10">
                <c:v>1</c:v>
              </c:pt>
              <c:pt idx="11">
                <c:v>1.2</c:v>
              </c:pt>
              <c:pt idx="12">
                <c:v>1.1000000000000001</c:v>
              </c:pt>
              <c:pt idx="13">
                <c:v>1.3</c:v>
              </c:pt>
              <c:pt idx="14">
                <c:v>1.2</c:v>
              </c:pt>
              <c:pt idx="15">
                <c:v>1.4</c:v>
              </c:pt>
              <c:pt idx="16">
                <c:v>1.3</c:v>
              </c:pt>
              <c:pt idx="17">
                <c:v>1.5</c:v>
              </c:pt>
              <c:pt idx="18">
                <c:v>1.4</c:v>
              </c:pt>
              <c:pt idx="19">
                <c:v>1.6</c:v>
              </c:pt>
              <c:pt idx="20">
                <c:v>1.5</c:v>
              </c:pt>
              <c:pt idx="21">
                <c:v>1.7</c:v>
              </c:pt>
              <c:pt idx="22">
                <c:v>1.6</c:v>
              </c:pt>
              <c:pt idx="23">
                <c:v>1.8</c:v>
              </c:pt>
              <c:pt idx="24">
                <c:v>1.7</c:v>
              </c:pt>
              <c:pt idx="25">
                <c:v>1.9</c:v>
              </c:pt>
              <c:pt idx="26">
                <c:v>1.8</c:v>
              </c:pt>
              <c:pt idx="27">
                <c:v>2</c:v>
              </c:pt>
              <c:pt idx="28">
                <c:v>1.9</c:v>
              </c:pt>
              <c:pt idx="29">
                <c:v>2.1</c:v>
              </c:pt>
            </c:numLit>
          </c:val>
          <c:smooth val="0"/>
          <c:extLst>
            <c:ext xmlns:c16="http://schemas.microsoft.com/office/drawing/2014/chart" uri="{C3380CC4-5D6E-409C-BE32-E72D297353CC}">
              <c16:uniqueId val="{00000005-6FA3-3542-A17A-B44A99DD585F}"/>
            </c:ext>
          </c:extLst>
        </c:ser>
        <c:dLbls>
          <c:showLegendKey val="0"/>
          <c:showVal val="0"/>
          <c:showCatName val="0"/>
          <c:showSerName val="0"/>
          <c:showPercent val="0"/>
          <c:showBubbleSize val="0"/>
        </c:dLbls>
        <c:smooth val="0"/>
        <c:axId val="1"/>
        <c:axId val="2"/>
      </c:lineChart>
      <c:catAx>
        <c:axId val="1"/>
        <c:scaling>
          <c:orientation val="minMax"/>
        </c:scaling>
        <c:delete val="0"/>
        <c:axPos val="b"/>
        <c:numFmt formatCode="General" sourceLinked="0"/>
        <c:majorTickMark val="none"/>
        <c:minorTickMark val="none"/>
        <c:tickLblPos val="nextTo"/>
        <c:spPr>
          <a:ln w="9525">
            <a:solidFill>
              <a:srgbClr val="C9C9C9"/>
            </a:solidFill>
          </a:ln>
        </c:spPr>
        <c:txPr>
          <a:bodyPr rot="0" vert="horz"/>
          <a:lstStyle/>
          <a:p>
            <a:pPr>
              <a:defRPr sz="1400" b="0">
                <a:solidFill>
                  <a:srgbClr val="1B1B1B"/>
                </a:solidFill>
                <a:latin typeface="Charter"/>
              </a:defRPr>
            </a:pPr>
            <a:endParaRPr lang="en-US"/>
          </a:p>
        </c:txPr>
        <c:crossAx val="2"/>
        <c:crosses val="autoZero"/>
        <c:auto val="1"/>
        <c:lblAlgn val="ctr"/>
        <c:lblOffset val="100"/>
        <c:noMultiLvlLbl val="1"/>
      </c:catAx>
      <c:valAx>
        <c:axId val="2"/>
        <c:scaling>
          <c:orientation val="minMax"/>
          <c:max val="6"/>
          <c:min val="0"/>
        </c:scaling>
        <c:delete val="0"/>
        <c:axPos val="l"/>
        <c:numFmt formatCode="0.0" sourceLinked="0"/>
        <c:majorTickMark val="none"/>
        <c:minorTickMark val="none"/>
        <c:tickLblPos val="nextTo"/>
        <c:spPr>
          <a:ln w="9525">
            <a:solidFill>
              <a:srgbClr val="C9C9C9"/>
            </a:solidFill>
          </a:ln>
        </c:spPr>
        <c:txPr>
          <a:bodyPr rot="0" vert="horz"/>
          <a:lstStyle/>
          <a:p>
            <a:pPr>
              <a:defRPr sz="1400" b="0">
                <a:solidFill>
                  <a:srgbClr val="3D4A55"/>
                </a:solidFill>
                <a:latin typeface="Charter"/>
              </a:defRPr>
            </a:pPr>
            <a:endParaRPr lang="en-US"/>
          </a:p>
        </c:txPr>
        <c:crossAx val="1"/>
        <c:crosses val="autoZero"/>
        <c:crossBetween val="between"/>
        <c:majorUnit val="2"/>
      </c:valAx>
      <c:spPr>
        <a:noFill/>
        <a:ln>
          <a:noFill/>
        </a:ln>
      </c:spPr>
    </c:plotArea>
    <c:plotVisOnly val="1"/>
    <c:dispBlanksAs val="gap"/>
    <c:showDLblsOverMax val="1"/>
  </c:chart>
  <c:spPr>
    <a:noFill/>
    <a:ln>
      <a:noFill/>
    </a:ln>
  </c:spPr>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title>
      <c:tx>
        <c:rich>
          <a:bodyPr rot="0" vert="horz"/>
          <a:lstStyle/>
          <a:p>
            <a:pPr algn="l">
              <a:defRPr sz="1800" b="1">
                <a:solidFill>
                  <a:srgbClr val="1B1B1B"/>
                </a:solidFill>
                <a:latin typeface="Charter"/>
              </a:defRPr>
            </a:pPr>
            <a:r>
              <a:rPr lang="en-US" sz="1800" b="1">
                <a:solidFill>
                  <a:srgbClr val="1B1B1B"/>
                </a:solidFill>
                <a:latin typeface="Charter"/>
              </a:rPr>
              <a:t>Same model, converged</a:t>
            </a:r>
          </a:p>
          <a:p>
            <a:pPr algn="l">
              <a:defRPr sz="1800" b="1">
                <a:solidFill>
                  <a:srgbClr val="1B1B1B"/>
                </a:solidFill>
                <a:latin typeface="Charter"/>
              </a:defRPr>
            </a:pPr>
            <a:r>
              <a:rPr lang="en-US" sz="1300" b="0">
                <a:solidFill>
                  <a:srgbClr val="3D4A55"/>
                </a:solidFill>
                <a:latin typeface="Charter"/>
              </a:rPr>
              <a:t>parameter value · by iteration</a:t>
            </a:r>
          </a:p>
        </c:rich>
      </c:tx>
      <c:overlay val="0"/>
    </c:title>
    <c:autoTitleDeleted val="0"/>
    <c:plotArea>
      <c:layout/>
      <c:lineChart>
        <c:grouping val="standard"/>
        <c:varyColors val="0"/>
        <c:ser>
          <c:idx val="0"/>
          <c:order val="0"/>
          <c:tx>
            <c:v>chain 1</c:v>
          </c:tx>
          <c:spPr>
            <a:ln w="19050">
              <a:solidFill>
                <a:srgbClr val="9AA7B2"/>
              </a:solidFill>
            </a:ln>
          </c:spPr>
          <c:marker>
            <c:symbol val="none"/>
          </c:marker>
          <c:cat>
            <c:strLit>
              <c:ptCount val="30"/>
            </c:strLit>
          </c:cat>
          <c:val>
            <c:numLit>
              <c:formatCode>General</c:formatCode>
              <c:ptCount val="30"/>
              <c:pt idx="0">
                <c:v>3.1</c:v>
              </c:pt>
              <c:pt idx="1">
                <c:v>2.8</c:v>
              </c:pt>
              <c:pt idx="2">
                <c:v>3.3</c:v>
              </c:pt>
              <c:pt idx="3">
                <c:v>2.9</c:v>
              </c:pt>
              <c:pt idx="4">
                <c:v>3.4</c:v>
              </c:pt>
              <c:pt idx="5">
                <c:v>3</c:v>
              </c:pt>
              <c:pt idx="6">
                <c:v>2.7</c:v>
              </c:pt>
              <c:pt idx="7">
                <c:v>3.2</c:v>
              </c:pt>
              <c:pt idx="8">
                <c:v>2.9</c:v>
              </c:pt>
              <c:pt idx="9">
                <c:v>3.5</c:v>
              </c:pt>
              <c:pt idx="10">
                <c:v>3</c:v>
              </c:pt>
              <c:pt idx="11">
                <c:v>2.8</c:v>
              </c:pt>
              <c:pt idx="12">
                <c:v>3.3</c:v>
              </c:pt>
              <c:pt idx="13">
                <c:v>3.1</c:v>
              </c:pt>
              <c:pt idx="14">
                <c:v>2.7</c:v>
              </c:pt>
              <c:pt idx="15">
                <c:v>3.2</c:v>
              </c:pt>
              <c:pt idx="16">
                <c:v>3</c:v>
              </c:pt>
              <c:pt idx="17">
                <c:v>3.4</c:v>
              </c:pt>
              <c:pt idx="18">
                <c:v>2.8</c:v>
              </c:pt>
              <c:pt idx="19">
                <c:v>3.1</c:v>
              </c:pt>
              <c:pt idx="20">
                <c:v>3.3</c:v>
              </c:pt>
              <c:pt idx="21">
                <c:v>2.9</c:v>
              </c:pt>
              <c:pt idx="22">
                <c:v>3</c:v>
              </c:pt>
              <c:pt idx="23">
                <c:v>3.2</c:v>
              </c:pt>
              <c:pt idx="24">
                <c:v>2.8</c:v>
              </c:pt>
              <c:pt idx="25">
                <c:v>3.1</c:v>
              </c:pt>
              <c:pt idx="26">
                <c:v>3.4</c:v>
              </c:pt>
              <c:pt idx="27">
                <c:v>2.9</c:v>
              </c:pt>
              <c:pt idx="28">
                <c:v>3.2</c:v>
              </c:pt>
              <c:pt idx="29">
                <c:v>3</c:v>
              </c:pt>
            </c:numLit>
          </c:val>
          <c:smooth val="0"/>
          <c:extLst>
            <c:ext xmlns:c16="http://schemas.microsoft.com/office/drawing/2014/chart" uri="{C3380CC4-5D6E-409C-BE32-E72D297353CC}">
              <c16:uniqueId val="{00000001-99F6-B14D-A391-436335B3B569}"/>
            </c:ext>
          </c:extLst>
        </c:ser>
        <c:ser>
          <c:idx val="1"/>
          <c:order val="1"/>
          <c:tx>
            <c:v>chain 2</c:v>
          </c:tx>
          <c:spPr>
            <a:ln w="19050">
              <a:solidFill>
                <a:srgbClr val="9AA7B2"/>
              </a:solidFill>
            </a:ln>
          </c:spPr>
          <c:marker>
            <c:symbol val="none"/>
          </c:marker>
          <c:cat>
            <c:strLit>
              <c:ptCount val="30"/>
            </c:strLit>
          </c:cat>
          <c:val>
            <c:numLit>
              <c:formatCode>General</c:formatCode>
              <c:ptCount val="30"/>
              <c:pt idx="0">
                <c:v>2.7</c:v>
              </c:pt>
              <c:pt idx="1">
                <c:v>3.2</c:v>
              </c:pt>
              <c:pt idx="2">
                <c:v>2.9</c:v>
              </c:pt>
              <c:pt idx="3">
                <c:v>3.4</c:v>
              </c:pt>
              <c:pt idx="4">
                <c:v>3</c:v>
              </c:pt>
              <c:pt idx="5">
                <c:v>2.8</c:v>
              </c:pt>
              <c:pt idx="6">
                <c:v>3.3</c:v>
              </c:pt>
              <c:pt idx="7">
                <c:v>2.9</c:v>
              </c:pt>
              <c:pt idx="8">
                <c:v>3.2</c:v>
              </c:pt>
              <c:pt idx="9">
                <c:v>2.7</c:v>
              </c:pt>
              <c:pt idx="10">
                <c:v>3.1</c:v>
              </c:pt>
              <c:pt idx="11">
                <c:v>3.4</c:v>
              </c:pt>
              <c:pt idx="12">
                <c:v>2.8</c:v>
              </c:pt>
              <c:pt idx="13">
                <c:v>3</c:v>
              </c:pt>
              <c:pt idx="14">
                <c:v>3.3</c:v>
              </c:pt>
              <c:pt idx="15">
                <c:v>2.9</c:v>
              </c:pt>
              <c:pt idx="16">
                <c:v>3.2</c:v>
              </c:pt>
              <c:pt idx="17">
                <c:v>2.8</c:v>
              </c:pt>
              <c:pt idx="18">
                <c:v>3.1</c:v>
              </c:pt>
              <c:pt idx="19">
                <c:v>3.4</c:v>
              </c:pt>
              <c:pt idx="20">
                <c:v>2.9</c:v>
              </c:pt>
              <c:pt idx="21">
                <c:v>3.2</c:v>
              </c:pt>
              <c:pt idx="22">
                <c:v>3.1</c:v>
              </c:pt>
              <c:pt idx="23">
                <c:v>2.8</c:v>
              </c:pt>
              <c:pt idx="24">
                <c:v>3.3</c:v>
              </c:pt>
              <c:pt idx="25">
                <c:v>3</c:v>
              </c:pt>
              <c:pt idx="26">
                <c:v>2.9</c:v>
              </c:pt>
              <c:pt idx="27">
                <c:v>3.2</c:v>
              </c:pt>
              <c:pt idx="28">
                <c:v>2.8</c:v>
              </c:pt>
              <c:pt idx="29">
                <c:v>3.1</c:v>
              </c:pt>
            </c:numLit>
          </c:val>
          <c:smooth val="0"/>
          <c:extLst>
            <c:ext xmlns:c16="http://schemas.microsoft.com/office/drawing/2014/chart" uri="{C3380CC4-5D6E-409C-BE32-E72D297353CC}">
              <c16:uniqueId val="{00000003-99F6-B14D-A391-436335B3B569}"/>
            </c:ext>
          </c:extLst>
        </c:ser>
        <c:ser>
          <c:idx val="2"/>
          <c:order val="2"/>
          <c:tx>
            <c:v>chain 3</c:v>
          </c:tx>
          <c:spPr>
            <a:ln w="28575">
              <a:solidFill>
                <a:srgbClr val="1F5C8A"/>
              </a:solidFill>
            </a:ln>
          </c:spPr>
          <c:marker>
            <c:symbol val="none"/>
          </c:marker>
          <c:cat>
            <c:strLit>
              <c:ptCount val="30"/>
            </c:strLit>
          </c:cat>
          <c:val>
            <c:numLit>
              <c:formatCode>General</c:formatCode>
              <c:ptCount val="30"/>
              <c:pt idx="0">
                <c:v>3.3</c:v>
              </c:pt>
              <c:pt idx="1">
                <c:v>2.9</c:v>
              </c:pt>
              <c:pt idx="2">
                <c:v>3.1</c:v>
              </c:pt>
              <c:pt idx="3">
                <c:v>2.7</c:v>
              </c:pt>
              <c:pt idx="4">
                <c:v>3.2</c:v>
              </c:pt>
              <c:pt idx="5">
                <c:v>3.4</c:v>
              </c:pt>
              <c:pt idx="6">
                <c:v>2.8</c:v>
              </c:pt>
              <c:pt idx="7">
                <c:v>3</c:v>
              </c:pt>
              <c:pt idx="8">
                <c:v>3.3</c:v>
              </c:pt>
              <c:pt idx="9">
                <c:v>3.1</c:v>
              </c:pt>
              <c:pt idx="10">
                <c:v>2.8</c:v>
              </c:pt>
              <c:pt idx="11">
                <c:v>3.2</c:v>
              </c:pt>
              <c:pt idx="12">
                <c:v>3</c:v>
              </c:pt>
              <c:pt idx="13">
                <c:v>2.7</c:v>
              </c:pt>
              <c:pt idx="14">
                <c:v>3.1</c:v>
              </c:pt>
              <c:pt idx="15">
                <c:v>3.3</c:v>
              </c:pt>
              <c:pt idx="16">
                <c:v>2.9</c:v>
              </c:pt>
              <c:pt idx="17">
                <c:v>3.1</c:v>
              </c:pt>
              <c:pt idx="18">
                <c:v>3.3</c:v>
              </c:pt>
              <c:pt idx="19">
                <c:v>2.8</c:v>
              </c:pt>
              <c:pt idx="20">
                <c:v>3</c:v>
              </c:pt>
              <c:pt idx="21">
                <c:v>3.1</c:v>
              </c:pt>
              <c:pt idx="22">
                <c:v>3.3</c:v>
              </c:pt>
              <c:pt idx="23">
                <c:v>2.9</c:v>
              </c:pt>
              <c:pt idx="24">
                <c:v>3</c:v>
              </c:pt>
              <c:pt idx="25">
                <c:v>3.2</c:v>
              </c:pt>
              <c:pt idx="26">
                <c:v>3.1</c:v>
              </c:pt>
              <c:pt idx="27">
                <c:v>2.8</c:v>
              </c:pt>
              <c:pt idx="28">
                <c:v>3.3</c:v>
              </c:pt>
              <c:pt idx="29">
                <c:v>3</c:v>
              </c:pt>
            </c:numLit>
          </c:val>
          <c:smooth val="0"/>
          <c:extLst>
            <c:ext xmlns:c16="http://schemas.microsoft.com/office/drawing/2014/chart" uri="{C3380CC4-5D6E-409C-BE32-E72D297353CC}">
              <c16:uniqueId val="{00000005-99F6-B14D-A391-436335B3B569}"/>
            </c:ext>
          </c:extLst>
        </c:ser>
        <c:dLbls>
          <c:showLegendKey val="0"/>
          <c:showVal val="0"/>
          <c:showCatName val="0"/>
          <c:showSerName val="0"/>
          <c:showPercent val="0"/>
          <c:showBubbleSize val="0"/>
        </c:dLbls>
        <c:smooth val="0"/>
        <c:axId val="1"/>
        <c:axId val="2"/>
      </c:lineChart>
      <c:catAx>
        <c:axId val="1"/>
        <c:scaling>
          <c:orientation val="minMax"/>
        </c:scaling>
        <c:delete val="0"/>
        <c:axPos val="b"/>
        <c:numFmt formatCode="General" sourceLinked="0"/>
        <c:majorTickMark val="none"/>
        <c:minorTickMark val="none"/>
        <c:tickLblPos val="nextTo"/>
        <c:spPr>
          <a:ln w="9525">
            <a:solidFill>
              <a:srgbClr val="C9C9C9"/>
            </a:solidFill>
          </a:ln>
        </c:spPr>
        <c:txPr>
          <a:bodyPr rot="0" vert="horz"/>
          <a:lstStyle/>
          <a:p>
            <a:pPr>
              <a:defRPr sz="1400" b="0">
                <a:solidFill>
                  <a:srgbClr val="1B1B1B"/>
                </a:solidFill>
                <a:latin typeface="Charter"/>
              </a:defRPr>
            </a:pPr>
            <a:endParaRPr lang="en-US"/>
          </a:p>
        </c:txPr>
        <c:crossAx val="2"/>
        <c:crosses val="autoZero"/>
        <c:auto val="1"/>
        <c:lblAlgn val="ctr"/>
        <c:lblOffset val="100"/>
        <c:noMultiLvlLbl val="1"/>
      </c:catAx>
      <c:valAx>
        <c:axId val="2"/>
        <c:scaling>
          <c:orientation val="minMax"/>
          <c:max val="6"/>
          <c:min val="0"/>
        </c:scaling>
        <c:delete val="0"/>
        <c:axPos val="l"/>
        <c:numFmt formatCode="0.0" sourceLinked="0"/>
        <c:majorTickMark val="none"/>
        <c:minorTickMark val="none"/>
        <c:tickLblPos val="nextTo"/>
        <c:spPr>
          <a:ln w="9525">
            <a:solidFill>
              <a:srgbClr val="C9C9C9"/>
            </a:solidFill>
          </a:ln>
        </c:spPr>
        <c:txPr>
          <a:bodyPr rot="0" vert="horz"/>
          <a:lstStyle/>
          <a:p>
            <a:pPr>
              <a:defRPr sz="1400" b="0">
                <a:solidFill>
                  <a:srgbClr val="3D4A55"/>
                </a:solidFill>
                <a:latin typeface="Charter"/>
              </a:defRPr>
            </a:pPr>
            <a:endParaRPr lang="en-US"/>
          </a:p>
        </c:txPr>
        <c:crossAx val="1"/>
        <c:crosses val="autoZero"/>
        <c:crossBetween val="between"/>
        <c:majorUnit val="2"/>
      </c:valAx>
      <c:spPr>
        <a:noFill/>
        <a:ln>
          <a:noFill/>
        </a:ln>
      </c:spPr>
    </c:plotArea>
    <c:plotVisOnly val="1"/>
    <c:dispBlanksAs val="gap"/>
    <c:showDLblsOverMax val="1"/>
  </c:chart>
  <c:spPr>
    <a:noFill/>
    <a:ln>
      <a:noFill/>
    </a:ln>
  </c:spPr>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title>
      <c:tx>
        <c:rich>
          <a:bodyPr rot="0" vert="horz"/>
          <a:lstStyle/>
          <a:p>
            <a:pPr algn="l">
              <a:defRPr sz="1800" b="1">
                <a:solidFill>
                  <a:srgbClr val="1B1B1B"/>
                </a:solidFill>
                <a:latin typeface="Charter"/>
              </a:defRPr>
            </a:pPr>
            <a:r>
              <a:rPr lang="en-US" sz="1800" b="1">
                <a:solidFill>
                  <a:srgbClr val="1B1B1B"/>
                </a:solidFill>
                <a:latin typeface="Charter"/>
              </a:rPr>
              <a:t>Discrepancy T from each simulated dataset</a:t>
            </a:r>
          </a:p>
          <a:p>
            <a:pPr algn="l">
              <a:defRPr sz="1800" b="1">
                <a:solidFill>
                  <a:srgbClr val="1B1B1B"/>
                </a:solidFill>
                <a:latin typeface="Charter"/>
              </a:defRPr>
            </a:pPr>
            <a:r>
              <a:rPr lang="en-US" sz="1300" b="0">
                <a:solidFill>
                  <a:srgbClr val="3D4A55"/>
                </a:solidFill>
                <a:latin typeface="Charter"/>
              </a:rPr>
              <a:t>512 posterior draws · observed T sits in the far right tail → p = 0.01</a:t>
            </a:r>
          </a:p>
        </c:rich>
      </c:tx>
      <c:overlay val="0"/>
    </c:title>
    <c:autoTitleDeleted val="0"/>
    <c:plotArea>
      <c:layout/>
      <c:barChart>
        <c:barDir val="col"/>
        <c:grouping val="clustered"/>
        <c:varyColors val="0"/>
        <c:ser>
          <c:idx val="0"/>
          <c:order val="0"/>
          <c:tx>
            <c:v>Values</c:v>
          </c:tx>
          <c:spPr>
            <a:solidFill>
              <a:srgbClr val="9AA7B2"/>
            </a:solidFill>
            <a:ln>
              <a:noFill/>
            </a:ln>
          </c:spPr>
          <c:invertIfNegative val="1"/>
          <c:dPt>
            <c:idx val="9"/>
            <c:invertIfNegative val="1"/>
            <c:bubble3D val="0"/>
            <c:spPr>
              <a:solidFill>
                <a:srgbClr val="9A4B28"/>
              </a:solidFill>
              <a:ln>
                <a:noFill/>
              </a:ln>
            </c:spPr>
            <c:extLst>
              <c:ext xmlns:c16="http://schemas.microsoft.com/office/drawing/2014/chart" uri="{C3380CC4-5D6E-409C-BE32-E72D297353CC}">
                <c16:uniqueId val="{00000001-A56F-9942-997F-5133B9991B1A}"/>
              </c:ext>
            </c:extLst>
          </c:dPt>
          <c:cat>
            <c:strLit>
              <c:ptCount val="11"/>
              <c:pt idx="0">
                <c:v> </c:v>
              </c:pt>
              <c:pt idx="1">
                <c:v>  </c:v>
              </c:pt>
              <c:pt idx="2">
                <c:v>   </c:v>
              </c:pt>
              <c:pt idx="3">
                <c:v>    </c:v>
              </c:pt>
              <c:pt idx="4">
                <c:v>     </c:v>
              </c:pt>
              <c:pt idx="5">
                <c:v>      </c:v>
              </c:pt>
              <c:pt idx="6">
                <c:v>       </c:v>
              </c:pt>
              <c:pt idx="7">
                <c:v>        </c:v>
              </c:pt>
              <c:pt idx="8">
                <c:v>         </c:v>
              </c:pt>
              <c:pt idx="9">
                <c:v>observed T(y)</c:v>
              </c:pt>
              <c:pt idx="10">
                <c:v>          </c:v>
              </c:pt>
            </c:strLit>
          </c:cat>
          <c:val>
            <c:numLit>
              <c:formatCode>General</c:formatCode>
              <c:ptCount val="11"/>
              <c:pt idx="0">
                <c:v>8</c:v>
              </c:pt>
              <c:pt idx="1">
                <c:v>24</c:v>
              </c:pt>
              <c:pt idx="2">
                <c:v>57</c:v>
              </c:pt>
              <c:pt idx="3">
                <c:v>96</c:v>
              </c:pt>
              <c:pt idx="4">
                <c:v>118</c:v>
              </c:pt>
              <c:pt idx="5">
                <c:v>104</c:v>
              </c:pt>
              <c:pt idx="6">
                <c:v>63</c:v>
              </c:pt>
              <c:pt idx="7">
                <c:v>26</c:v>
              </c:pt>
              <c:pt idx="8">
                <c:v>10</c:v>
              </c:pt>
              <c:pt idx="9">
                <c:v>4</c:v>
              </c:pt>
              <c:pt idx="10">
                <c:v>2</c:v>
              </c:pt>
            </c:numLit>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2-A56F-9942-997F-5133B9991B1A}"/>
            </c:ext>
          </c:extLst>
        </c:ser>
        <c:dLbls>
          <c:showLegendKey val="0"/>
          <c:showVal val="0"/>
          <c:showCatName val="0"/>
          <c:showSerName val="0"/>
          <c:showPercent val="0"/>
          <c:showBubbleSize val="0"/>
        </c:dLbls>
        <c:gapWidth val="50"/>
        <c:axId val="1"/>
        <c:axId val="2"/>
      </c:barChart>
      <c:catAx>
        <c:axId val="1"/>
        <c:scaling>
          <c:orientation val="minMax"/>
        </c:scaling>
        <c:delete val="0"/>
        <c:axPos val="b"/>
        <c:numFmt formatCode="General" sourceLinked="0"/>
        <c:majorTickMark val="none"/>
        <c:minorTickMark val="none"/>
        <c:tickLblPos val="nextTo"/>
        <c:spPr>
          <a:ln w="9525">
            <a:solidFill>
              <a:srgbClr val="C9C9C9"/>
            </a:solidFill>
          </a:ln>
        </c:spPr>
        <c:txPr>
          <a:bodyPr rot="0" vert="horz"/>
          <a:lstStyle/>
          <a:p>
            <a:pPr>
              <a:defRPr sz="1400" b="0">
                <a:solidFill>
                  <a:srgbClr val="1B1B1B"/>
                </a:solidFill>
                <a:latin typeface="Charter"/>
              </a:defRPr>
            </a:pPr>
            <a:endParaRPr lang="en-US"/>
          </a:p>
        </c:txPr>
        <c:crossAx val="2"/>
        <c:crosses val="autoZero"/>
        <c:auto val="1"/>
        <c:lblAlgn val="ctr"/>
        <c:lblOffset val="100"/>
        <c:noMultiLvlLbl val="1"/>
      </c:catAx>
      <c:valAx>
        <c:axId val="2"/>
        <c:scaling>
          <c:orientation val="minMax"/>
          <c:min val="0"/>
        </c:scaling>
        <c:delete val="0"/>
        <c:axPos val="l"/>
        <c:numFmt formatCode="General" sourceLinked="1"/>
        <c:majorTickMark val="none"/>
        <c:minorTickMark val="none"/>
        <c:tickLblPos val="nextTo"/>
        <c:crossAx val="1"/>
        <c:crosses val="autoZero"/>
        <c:crossBetween val="between"/>
      </c:valAx>
      <c:spPr>
        <a:noFill/>
        <a:ln>
          <a:noFill/>
        </a:ln>
      </c:spPr>
    </c:plotArea>
    <c:plotVisOnly val="1"/>
    <c:dispBlanksAs val="gap"/>
    <c:showDLblsOverMax val="1"/>
  </c:chart>
  <c:spPr>
    <a:noFill/>
    <a:ln>
      <a:noFill/>
    </a:ln>
  </c:spPr>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9C91A6-D3CC-A448-A30A-303E1C36A033}" type="datetimeFigureOut">
              <a:rPr lang="en-US" smtClean="0"/>
              <a:t>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0AC092-695C-464D-9CD8-909DC0001E20}" type="slidenum">
              <a:rPr lang="en-US" smtClean="0"/>
              <a:t>‹#›</a:t>
            </a:fld>
            <a:endParaRPr lang="en-US"/>
          </a:p>
        </p:txBody>
      </p:sp>
    </p:spTree>
    <p:extLst>
      <p:ext uri="{BB962C8B-B14F-4D97-AF65-F5344CB8AC3E}">
        <p14:creationId xmlns:p14="http://schemas.microsoft.com/office/powerpoint/2010/main" val="1023035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0AC092-695C-464D-9CD8-909DC0001E20}" type="slidenum">
              <a:rPr lang="en-US" smtClean="0"/>
              <a:t>14</a:t>
            </a:fld>
            <a:endParaRPr lang="en-US"/>
          </a:p>
        </p:txBody>
      </p:sp>
    </p:spTree>
    <p:extLst>
      <p:ext uri="{BB962C8B-B14F-4D97-AF65-F5344CB8AC3E}">
        <p14:creationId xmlns:p14="http://schemas.microsoft.com/office/powerpoint/2010/main" val="3194400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A4348FE-E9FB-B34F-9F58-56AAD0FE21CF}" type="datetimeFigureOut">
              <a:rPr lang="en-US" smtClean="0"/>
              <a:t>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A051B9-200A-AF4F-B497-CA0B88E8F75A}" type="slidenum">
              <a:rPr lang="en-US" smtClean="0"/>
              <a:t>‹#›</a:t>
            </a:fld>
            <a:endParaRPr lang="en-US"/>
          </a:p>
        </p:txBody>
      </p:sp>
    </p:spTree>
    <p:extLst>
      <p:ext uri="{BB962C8B-B14F-4D97-AF65-F5344CB8AC3E}">
        <p14:creationId xmlns:p14="http://schemas.microsoft.com/office/powerpoint/2010/main" val="753033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4348FE-E9FB-B34F-9F58-56AAD0FE21CF}" type="datetimeFigureOut">
              <a:rPr lang="en-US" smtClean="0"/>
              <a:t>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A051B9-200A-AF4F-B497-CA0B88E8F75A}" type="slidenum">
              <a:rPr lang="en-US" smtClean="0"/>
              <a:t>‹#›</a:t>
            </a:fld>
            <a:endParaRPr lang="en-US"/>
          </a:p>
        </p:txBody>
      </p:sp>
    </p:spTree>
    <p:extLst>
      <p:ext uri="{BB962C8B-B14F-4D97-AF65-F5344CB8AC3E}">
        <p14:creationId xmlns:p14="http://schemas.microsoft.com/office/powerpoint/2010/main" val="1105995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A4348FE-E9FB-B34F-9F58-56AAD0FE21CF}" type="datetimeFigureOut">
              <a:rPr lang="en-US" smtClean="0"/>
              <a:t>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A051B9-200A-AF4F-B497-CA0B88E8F75A}" type="slidenum">
              <a:rPr lang="en-US" smtClean="0"/>
              <a:t>‹#›</a:t>
            </a:fld>
            <a:endParaRPr lang="en-US"/>
          </a:p>
        </p:txBody>
      </p:sp>
    </p:spTree>
    <p:extLst>
      <p:ext uri="{BB962C8B-B14F-4D97-AF65-F5344CB8AC3E}">
        <p14:creationId xmlns:p14="http://schemas.microsoft.com/office/powerpoint/2010/main" val="1987874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A4348FE-E9FB-B34F-9F58-56AAD0FE21CF}" type="datetimeFigureOut">
              <a:rPr lang="en-US" smtClean="0"/>
              <a:t>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A051B9-200A-AF4F-B497-CA0B88E8F75A}" type="slidenum">
              <a:rPr lang="en-US" smtClean="0"/>
              <a:t>‹#›</a:t>
            </a:fld>
            <a:endParaRPr lang="en-US"/>
          </a:p>
        </p:txBody>
      </p:sp>
    </p:spTree>
    <p:extLst>
      <p:ext uri="{BB962C8B-B14F-4D97-AF65-F5344CB8AC3E}">
        <p14:creationId xmlns:p14="http://schemas.microsoft.com/office/powerpoint/2010/main" val="1798230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A4348FE-E9FB-B34F-9F58-56AAD0FE21CF}" type="datetimeFigureOut">
              <a:rPr lang="en-US" smtClean="0"/>
              <a:t>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A051B9-200A-AF4F-B497-CA0B88E8F75A}" type="slidenum">
              <a:rPr lang="en-US" smtClean="0"/>
              <a:t>‹#›</a:t>
            </a:fld>
            <a:endParaRPr lang="en-US"/>
          </a:p>
        </p:txBody>
      </p:sp>
    </p:spTree>
    <p:extLst>
      <p:ext uri="{BB962C8B-B14F-4D97-AF65-F5344CB8AC3E}">
        <p14:creationId xmlns:p14="http://schemas.microsoft.com/office/powerpoint/2010/main" val="1315489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A4348FE-E9FB-B34F-9F58-56AAD0FE21CF}" type="datetimeFigureOut">
              <a:rPr lang="en-US" smtClean="0"/>
              <a:t>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A051B9-200A-AF4F-B497-CA0B88E8F75A}" type="slidenum">
              <a:rPr lang="en-US" smtClean="0"/>
              <a:t>‹#›</a:t>
            </a:fld>
            <a:endParaRPr lang="en-US"/>
          </a:p>
        </p:txBody>
      </p:sp>
    </p:spTree>
    <p:extLst>
      <p:ext uri="{BB962C8B-B14F-4D97-AF65-F5344CB8AC3E}">
        <p14:creationId xmlns:p14="http://schemas.microsoft.com/office/powerpoint/2010/main" val="1087662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4348FE-E9FB-B34F-9F58-56AAD0FE21CF}" type="datetimeFigureOut">
              <a:rPr lang="en-US" smtClean="0"/>
              <a:t>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A051B9-200A-AF4F-B497-CA0B88E8F75A}" type="slidenum">
              <a:rPr lang="en-US" smtClean="0"/>
              <a:t>‹#›</a:t>
            </a:fld>
            <a:endParaRPr lang="en-US"/>
          </a:p>
        </p:txBody>
      </p:sp>
    </p:spTree>
    <p:extLst>
      <p:ext uri="{BB962C8B-B14F-4D97-AF65-F5344CB8AC3E}">
        <p14:creationId xmlns:p14="http://schemas.microsoft.com/office/powerpoint/2010/main" val="956850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A4348FE-E9FB-B34F-9F58-56AAD0FE21CF}" type="datetimeFigureOut">
              <a:rPr lang="en-US" smtClean="0"/>
              <a:t>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A051B9-200A-AF4F-B497-CA0B88E8F75A}" type="slidenum">
              <a:rPr lang="en-US" smtClean="0"/>
              <a:t>‹#›</a:t>
            </a:fld>
            <a:endParaRPr lang="en-US"/>
          </a:p>
        </p:txBody>
      </p:sp>
    </p:spTree>
    <p:extLst>
      <p:ext uri="{BB962C8B-B14F-4D97-AF65-F5344CB8AC3E}">
        <p14:creationId xmlns:p14="http://schemas.microsoft.com/office/powerpoint/2010/main" val="1436267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A4348FE-E9FB-B34F-9F58-56AAD0FE21CF}" type="datetimeFigureOut">
              <a:rPr lang="en-US" smtClean="0"/>
              <a:t>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A051B9-200A-AF4F-B497-CA0B88E8F75A}" type="slidenum">
              <a:rPr lang="en-US" smtClean="0"/>
              <a:t>‹#›</a:t>
            </a:fld>
            <a:endParaRPr lang="en-US"/>
          </a:p>
        </p:txBody>
      </p:sp>
    </p:spTree>
    <p:extLst>
      <p:ext uri="{BB962C8B-B14F-4D97-AF65-F5344CB8AC3E}">
        <p14:creationId xmlns:p14="http://schemas.microsoft.com/office/powerpoint/2010/main" val="1624486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4348FE-E9FB-B34F-9F58-56AAD0FE21CF}" type="datetimeFigureOut">
              <a:rPr lang="en-US" smtClean="0"/>
              <a:t>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A051B9-200A-AF4F-B497-CA0B88E8F75A}" type="slidenum">
              <a:rPr lang="en-US" smtClean="0"/>
              <a:t>‹#›</a:t>
            </a:fld>
            <a:endParaRPr lang="en-US"/>
          </a:p>
        </p:txBody>
      </p:sp>
    </p:spTree>
    <p:extLst>
      <p:ext uri="{BB962C8B-B14F-4D97-AF65-F5344CB8AC3E}">
        <p14:creationId xmlns:p14="http://schemas.microsoft.com/office/powerpoint/2010/main" val="1790446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4348FE-E9FB-B34F-9F58-56AAD0FE21CF}" type="datetimeFigureOut">
              <a:rPr lang="en-US" smtClean="0"/>
              <a:t>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A051B9-200A-AF4F-B497-CA0B88E8F75A}" type="slidenum">
              <a:rPr lang="en-US" smtClean="0"/>
              <a:t>‹#›</a:t>
            </a:fld>
            <a:endParaRPr lang="en-US"/>
          </a:p>
        </p:txBody>
      </p:sp>
    </p:spTree>
    <p:extLst>
      <p:ext uri="{BB962C8B-B14F-4D97-AF65-F5344CB8AC3E}">
        <p14:creationId xmlns:p14="http://schemas.microsoft.com/office/powerpoint/2010/main" val="1496102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4348FE-E9FB-B34F-9F58-56AAD0FE21CF}" type="datetimeFigureOut">
              <a:rPr lang="en-US" smtClean="0"/>
              <a:t>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A051B9-200A-AF4F-B497-CA0B88E8F75A}" type="slidenum">
              <a:rPr lang="en-US" smtClean="0"/>
              <a:t>‹#›</a:t>
            </a:fld>
            <a:endParaRPr lang="en-US"/>
          </a:p>
        </p:txBody>
      </p:sp>
    </p:spTree>
    <p:extLst>
      <p:ext uri="{BB962C8B-B14F-4D97-AF65-F5344CB8AC3E}">
        <p14:creationId xmlns:p14="http://schemas.microsoft.com/office/powerpoint/2010/main" val="2016708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368440" y="0"/>
            <a:ext cx="11455120" cy="830997"/>
          </a:xfrm>
          <a:prstGeom prst="rect">
            <a:avLst/>
          </a:prstGeom>
          <a:noFill/>
        </p:spPr>
        <p:txBody>
          <a:bodyPr wrap="square" rtlCol="0">
            <a:spAutoFit/>
          </a:bodyPr>
          <a:lstStyle/>
          <a:p>
            <a:pPr algn="ctr"/>
            <a:r>
              <a:rPr lang="en-US" sz="4800" b="1" dirty="0">
                <a:solidFill>
                  <a:srgbClr val="FFFF00"/>
                </a:solidFill>
              </a:rPr>
              <a:t>Introduction to Bayesian Analysis Part Deux</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6401" y="3650456"/>
            <a:ext cx="4276725" cy="3207544"/>
          </a:xfrm>
          <a:prstGeom prst="rect">
            <a:avLst/>
          </a:prstGeom>
        </p:spPr>
      </p:pic>
      <p:sp>
        <p:nvSpPr>
          <p:cNvPr id="8" name="TextBox 7"/>
          <p:cNvSpPr txBox="1"/>
          <p:nvPr/>
        </p:nvSpPr>
        <p:spPr>
          <a:xfrm>
            <a:off x="6490010" y="5023395"/>
            <a:ext cx="5701989" cy="1938992"/>
          </a:xfrm>
          <a:prstGeom prst="rect">
            <a:avLst/>
          </a:prstGeom>
          <a:noFill/>
        </p:spPr>
        <p:txBody>
          <a:bodyPr wrap="square" rtlCol="0">
            <a:spAutoFit/>
          </a:bodyPr>
          <a:lstStyle/>
          <a:p>
            <a:r>
              <a:rPr lang="en-US" sz="2400" b="1" dirty="0">
                <a:solidFill>
                  <a:srgbClr val="FFFF00"/>
                </a:solidFill>
              </a:rPr>
              <a:t>Many slides adapted from Matt </a:t>
            </a:r>
            <a:r>
              <a:rPr lang="en-US" sz="2400" b="1" dirty="0" err="1">
                <a:solidFill>
                  <a:srgbClr val="FFFF00"/>
                </a:solidFill>
              </a:rPr>
              <a:t>Falcy</a:t>
            </a:r>
            <a:r>
              <a:rPr lang="en-US" sz="2400" b="1" dirty="0">
                <a:solidFill>
                  <a:srgbClr val="FFFF00"/>
                </a:solidFill>
              </a:rPr>
              <a:t> ODFW, and SESYNC course by Chris </a:t>
            </a:r>
            <a:r>
              <a:rPr lang="en-US" sz="2400" b="1" dirty="0" err="1">
                <a:solidFill>
                  <a:srgbClr val="FFFF00"/>
                </a:solidFill>
              </a:rPr>
              <a:t>Che-Castaldo</a:t>
            </a:r>
            <a:r>
              <a:rPr lang="en-US" sz="2400" b="1" dirty="0">
                <a:solidFill>
                  <a:srgbClr val="FFFF00"/>
                </a:solidFill>
              </a:rPr>
              <a:t>, Mary B. Collins, N. Thompson Hobbs (with permission)</a:t>
            </a:r>
          </a:p>
          <a:p>
            <a:endParaRPr lang="en-US" sz="2400" b="1" dirty="0">
              <a:solidFill>
                <a:srgbClr val="FFFF00"/>
              </a:solidFill>
            </a:endParaRPr>
          </a:p>
        </p:txBody>
      </p:sp>
      <p:pic>
        <p:nvPicPr>
          <p:cNvPr id="1026" name="Picture 2" descr="https://www.sciencenews.org/sites/default/files/2016/05/main/articles/052816_bayesian-opener_fre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889008"/>
            <a:ext cx="5162706" cy="2761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6502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C5A5A-2E82-2E62-E6DD-F4C822267DBA}"/>
              </a:ext>
            </a:extLst>
          </p:cNvPr>
          <p:cNvSpPr>
            <a:spLocks noGrp="1"/>
          </p:cNvSpPr>
          <p:nvPr>
            <p:ph type="title"/>
          </p:nvPr>
        </p:nvSpPr>
        <p:spPr>
          <a:xfrm>
            <a:off x="3251200" y="18255"/>
            <a:ext cx="8102600" cy="1109663"/>
          </a:xfrm>
        </p:spPr>
        <p:txBody>
          <a:bodyPr/>
          <a:lstStyle/>
          <a:p>
            <a:r>
              <a:rPr lang="en-US" dirty="0"/>
              <a:t>Where to go from here</a:t>
            </a:r>
          </a:p>
        </p:txBody>
      </p:sp>
      <p:pic>
        <p:nvPicPr>
          <p:cNvPr id="1026" name="Picture 2">
            <a:extLst>
              <a:ext uri="{FF2B5EF4-FFF2-40B4-BE49-F238E27FC236}">
                <a16:creationId xmlns:a16="http://schemas.microsoft.com/office/drawing/2014/main" id="{137C9C55-5945-AD56-3B7C-82F3715692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207" y="1127918"/>
            <a:ext cx="3651280" cy="538536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43F95B9-21EE-5D64-E989-DE76B5A20DCC}"/>
              </a:ext>
            </a:extLst>
          </p:cNvPr>
          <p:cNvPicPr>
            <a:picLocks noChangeAspect="1"/>
          </p:cNvPicPr>
          <p:nvPr/>
        </p:nvPicPr>
        <p:blipFill>
          <a:blip r:embed="rId3"/>
          <a:stretch>
            <a:fillRect/>
          </a:stretch>
        </p:blipFill>
        <p:spPr>
          <a:xfrm>
            <a:off x="4419600" y="1256149"/>
            <a:ext cx="7772400" cy="5128905"/>
          </a:xfrm>
          <a:prstGeom prst="rect">
            <a:avLst/>
          </a:prstGeom>
        </p:spPr>
      </p:pic>
    </p:spTree>
    <p:extLst>
      <p:ext uri="{BB962C8B-B14F-4D97-AF65-F5344CB8AC3E}">
        <p14:creationId xmlns:p14="http://schemas.microsoft.com/office/powerpoint/2010/main" val="148728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20532-25B7-C28C-A311-1C861CCCC8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5B649A-1584-4FE6-C735-4D582A944875}"/>
              </a:ext>
            </a:extLst>
          </p:cNvPr>
          <p:cNvSpPr>
            <a:spLocks noGrp="1"/>
          </p:cNvSpPr>
          <p:nvPr>
            <p:ph type="title"/>
          </p:nvPr>
        </p:nvSpPr>
        <p:spPr>
          <a:xfrm>
            <a:off x="3124200" y="-134145"/>
            <a:ext cx="8102600" cy="1109663"/>
          </a:xfrm>
        </p:spPr>
        <p:txBody>
          <a:bodyPr/>
          <a:lstStyle/>
          <a:p>
            <a:r>
              <a:rPr lang="en-US" dirty="0"/>
              <a:t>Where to go from here</a:t>
            </a:r>
          </a:p>
        </p:txBody>
      </p:sp>
      <p:pic>
        <p:nvPicPr>
          <p:cNvPr id="2050" name="Picture 2" descr="The Theoretical Biologist's Toolbox">
            <a:extLst>
              <a:ext uri="{FF2B5EF4-FFF2-40B4-BE49-F238E27FC236}">
                <a16:creationId xmlns:a16="http://schemas.microsoft.com/office/drawing/2014/main" id="{C42113EA-5EF8-2E4B-0BD3-D09C1425CA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976" y="1663700"/>
            <a:ext cx="3631200" cy="51943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2B3C5935-F187-33FD-FACC-041F023D952C}"/>
              </a:ext>
            </a:extLst>
          </p:cNvPr>
          <p:cNvSpPr>
            <a:spLocks noGrp="1"/>
          </p:cNvSpPr>
          <p:nvPr>
            <p:ph idx="1"/>
          </p:nvPr>
        </p:nvSpPr>
        <p:spPr>
          <a:xfrm>
            <a:off x="4281970" y="1253331"/>
            <a:ext cx="6239912" cy="4351338"/>
          </a:xfrm>
        </p:spPr>
        <p:txBody>
          <a:bodyPr/>
          <a:lstStyle/>
          <a:p>
            <a:r>
              <a:rPr lang="en-US" dirty="0"/>
              <a:t>If you have strong quantitative skills and want to become a master</a:t>
            </a:r>
          </a:p>
          <a:p>
            <a:endParaRPr lang="en-US" dirty="0"/>
          </a:p>
          <a:p>
            <a:r>
              <a:rPr lang="en-US" dirty="0"/>
              <a:t>Covers a diverse array of topics</a:t>
            </a:r>
          </a:p>
        </p:txBody>
      </p:sp>
      <p:pic>
        <p:nvPicPr>
          <p:cNvPr id="2052" name="Picture 4">
            <a:extLst>
              <a:ext uri="{FF2B5EF4-FFF2-40B4-BE49-F238E27FC236}">
                <a16:creationId xmlns:a16="http://schemas.microsoft.com/office/drawing/2014/main" id="{9B99AB1B-BDFA-F367-8466-42476992CF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11207" y="2720974"/>
            <a:ext cx="2680793" cy="4137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1604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614" y="0"/>
            <a:ext cx="10515600" cy="1325563"/>
          </a:xfrm>
        </p:spPr>
        <p:txBody>
          <a:bodyPr/>
          <a:lstStyle/>
          <a:p>
            <a:r>
              <a:rPr lang="en-US"/>
              <a:t>This course is just a </a:t>
            </a:r>
            <a:r>
              <a:rPr lang="en-US" dirty="0"/>
              <a:t>jumping off point</a:t>
            </a:r>
          </a:p>
        </p:txBody>
      </p:sp>
      <p:sp>
        <p:nvSpPr>
          <p:cNvPr id="3" name="Content Placeholder 2"/>
          <p:cNvSpPr>
            <a:spLocks noGrp="1"/>
          </p:cNvSpPr>
          <p:nvPr>
            <p:ph idx="1"/>
          </p:nvPr>
        </p:nvSpPr>
        <p:spPr>
          <a:xfrm>
            <a:off x="90614" y="1453184"/>
            <a:ext cx="10515600" cy="4351338"/>
          </a:xfrm>
        </p:spPr>
        <p:txBody>
          <a:bodyPr/>
          <a:lstStyle/>
          <a:p>
            <a:r>
              <a:rPr lang="en-US" dirty="0"/>
              <a:t>Train yourself by reading books.</a:t>
            </a:r>
          </a:p>
          <a:p>
            <a:r>
              <a:rPr lang="en-US" dirty="0"/>
              <a:t>Consider pursuing side project using methods you want to learn</a:t>
            </a:r>
          </a:p>
          <a:p>
            <a:r>
              <a:rPr lang="en-US" dirty="0"/>
              <a:t>Consider attending weekly math/stats seminars</a:t>
            </a:r>
          </a:p>
        </p:txBody>
      </p:sp>
      <p:pic>
        <p:nvPicPr>
          <p:cNvPr id="1026" name="Picture 2" descr="https://images-na.ssl-images-amazon.com/images/I/31u9N2X5r8L._SX322_BO1,204,203,200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760" y="3228073"/>
            <a:ext cx="2137647" cy="32922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images-na.ssl-images-amazon.com/images/I/51XOcl4OxJL._SX352_BO1,204,203,200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5164" y="3309711"/>
            <a:ext cx="2219745" cy="312896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images-na.ssl-images-amazon.com/images/I/41kftfun6qL._SX350_BO1,204,203,200_.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4497" y="3309711"/>
            <a:ext cx="2305910" cy="326888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images-na.ssl-images-amazon.com/images/I/51WB04KqNOL._SX404_BO1,204,203,200_.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57280" y="168436"/>
            <a:ext cx="2284385" cy="2813282"/>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s://images-na.ssl-images-amazon.com/images/I/51jDoyeOrDL._SX405_BO1,204,203,200_.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51653" y="3479908"/>
            <a:ext cx="2290012" cy="2813282"/>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https://images-na.ssl-images-amazon.com/images/I/51Qk2MOCfWL._SX312_BO1,204,203,200_.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35403" y="3326099"/>
            <a:ext cx="2036350" cy="3236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7060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34CDE-AA63-EA61-BFFF-1C919D2E9F61}"/>
              </a:ext>
            </a:extLst>
          </p:cNvPr>
          <p:cNvSpPr>
            <a:spLocks noGrp="1"/>
          </p:cNvSpPr>
          <p:nvPr>
            <p:ph type="title"/>
          </p:nvPr>
        </p:nvSpPr>
        <p:spPr/>
        <p:txBody>
          <a:bodyPr/>
          <a:lstStyle/>
          <a:p>
            <a:r>
              <a:rPr lang="en-US" dirty="0"/>
              <a:t>Model diagnostics</a:t>
            </a:r>
          </a:p>
        </p:txBody>
      </p:sp>
      <p:sp>
        <p:nvSpPr>
          <p:cNvPr id="3" name="Content Placeholder 2">
            <a:extLst>
              <a:ext uri="{FF2B5EF4-FFF2-40B4-BE49-F238E27FC236}">
                <a16:creationId xmlns:a16="http://schemas.microsoft.com/office/drawing/2014/main" id="{F5EF6E49-8228-AB3C-4C23-74549DEDE107}"/>
              </a:ext>
            </a:extLst>
          </p:cNvPr>
          <p:cNvSpPr>
            <a:spLocks noGrp="1"/>
          </p:cNvSpPr>
          <p:nvPr>
            <p:ph idx="1"/>
          </p:nvPr>
        </p:nvSpPr>
        <p:spPr/>
        <p:txBody>
          <a:bodyPr/>
          <a:lstStyle/>
          <a:p>
            <a:pPr marL="514350" indent="-514350">
              <a:buFont typeface="+mj-lt"/>
              <a:buAutoNum type="arabicPeriod"/>
            </a:pPr>
            <a:r>
              <a:rPr lang="en-US" dirty="0"/>
              <a:t>How to know if your chains converged?</a:t>
            </a:r>
          </a:p>
          <a:p>
            <a:pPr marL="514350" indent="-514350">
              <a:buFont typeface="+mj-lt"/>
              <a:buAutoNum type="arabicPeriod"/>
            </a:pPr>
            <a:r>
              <a:rPr lang="en-US" dirty="0"/>
              <a:t>How to know if your model is any good?</a:t>
            </a:r>
          </a:p>
        </p:txBody>
      </p:sp>
    </p:spTree>
    <p:extLst>
      <p:ext uri="{BB962C8B-B14F-4D97-AF65-F5344CB8AC3E}">
        <p14:creationId xmlns:p14="http://schemas.microsoft.com/office/powerpoint/2010/main" val="3631503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358B2-C452-0B30-1F2B-0C6DF6C99F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614038-8707-B9F6-62D8-C21E527B747D}"/>
              </a:ext>
            </a:extLst>
          </p:cNvPr>
          <p:cNvSpPr>
            <a:spLocks noGrp="1"/>
          </p:cNvSpPr>
          <p:nvPr>
            <p:ph type="title"/>
          </p:nvPr>
        </p:nvSpPr>
        <p:spPr/>
        <p:txBody>
          <a:bodyPr/>
          <a:lstStyle/>
          <a:p>
            <a:r>
              <a:rPr lang="en-US" dirty="0"/>
              <a:t>Model diagnostics</a:t>
            </a:r>
          </a:p>
        </p:txBody>
      </p:sp>
      <p:sp>
        <p:nvSpPr>
          <p:cNvPr id="3" name="Content Placeholder 2">
            <a:extLst>
              <a:ext uri="{FF2B5EF4-FFF2-40B4-BE49-F238E27FC236}">
                <a16:creationId xmlns:a16="http://schemas.microsoft.com/office/drawing/2014/main" id="{D9B47608-32B2-E8E8-CC89-F93324A30BF2}"/>
              </a:ext>
            </a:extLst>
          </p:cNvPr>
          <p:cNvSpPr>
            <a:spLocks noGrp="1"/>
          </p:cNvSpPr>
          <p:nvPr>
            <p:ph idx="1"/>
          </p:nvPr>
        </p:nvSpPr>
        <p:spPr/>
        <p:txBody>
          <a:bodyPr/>
          <a:lstStyle/>
          <a:p>
            <a:pPr marL="514350" indent="-514350">
              <a:buFont typeface="+mj-lt"/>
              <a:buAutoNum type="arabicPeriod"/>
            </a:pPr>
            <a:r>
              <a:rPr lang="en-US" b="1" dirty="0"/>
              <a:t>How to know if your chains converged?</a:t>
            </a:r>
          </a:p>
          <a:p>
            <a:pPr marL="514350" indent="-514350">
              <a:buFont typeface="+mj-lt"/>
              <a:buAutoNum type="arabicPeriod"/>
            </a:pPr>
            <a:r>
              <a:rPr lang="en-US" dirty="0"/>
              <a:t>How to know if your model is any good?</a:t>
            </a:r>
          </a:p>
        </p:txBody>
      </p:sp>
    </p:spTree>
    <p:extLst>
      <p:ext uri="{BB962C8B-B14F-4D97-AF65-F5344CB8AC3E}">
        <p14:creationId xmlns:p14="http://schemas.microsoft.com/office/powerpoint/2010/main" val="2745326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TextBox"/>
          <p:cNvSpPr txBox="1"/>
          <p:nvPr/>
        </p:nvSpPr>
        <p:spPr>
          <a:xfrm>
            <a:off x="482600" y="127000"/>
            <a:ext cx="11226800" cy="736600"/>
          </a:xfrm>
          <a:prstGeom prst="rect">
            <a:avLst/>
          </a:prstGeom>
          <a:noFill/>
        </p:spPr>
        <p:txBody>
          <a:bodyPr wrap="square">
            <a:spAutoFit/>
          </a:bodyPr>
          <a:lstStyle/>
          <a:p>
            <a:r>
              <a:rPr lang="en-US" sz="3600" dirty="0"/>
              <a:t>DID THE CHAINS CONVERGE?</a:t>
            </a:r>
          </a:p>
        </p:txBody>
      </p:sp>
      <p:sp>
        <p:nvSpPr>
          <p:cNvPr id="11" name="TextBox 12"/>
          <p:cNvSpPr txBox="1"/>
          <p:nvPr/>
        </p:nvSpPr>
        <p:spPr>
          <a:xfrm>
            <a:off x="482600" y="965200"/>
            <a:ext cx="11226800" cy="660400"/>
          </a:xfrm>
          <a:prstGeom prst="rect">
            <a:avLst/>
          </a:prstGeom>
          <a:noFill/>
        </p:spPr>
        <p:txBody>
          <a:bodyPr wrap="square">
            <a:spAutoFit/>
          </a:bodyPr>
          <a:lstStyle/>
          <a:p>
            <a:pPr algn="l">
              <a:buNone/>
            </a:pPr>
            <a:r>
              <a:rPr lang="en-US" sz="2000" b="0" i="0" dirty="0">
                <a:solidFill>
                  <a:srgbClr val="1B1B1B"/>
                </a:solidFill>
                <a:latin typeface="Charter"/>
              </a:rPr>
              <a:t>Start several chains from different values. If they have all found the same posterior, the spread between chains should match the spread within a chain.</a:t>
            </a:r>
          </a:p>
        </p:txBody>
      </p:sp>
      <p:sp>
        <p:nvSpPr>
          <p:cNvPr id="12" name="Box 13"/>
          <p:cNvSpPr/>
          <p:nvPr/>
        </p:nvSpPr>
        <p:spPr>
          <a:xfrm>
            <a:off x="482600" y="4724400"/>
            <a:ext cx="5435600" cy="736600"/>
          </a:xfrm>
          <a:prstGeom prst="roundRect">
            <a:avLst/>
          </a:prstGeom>
          <a:solidFill>
            <a:srgbClr val="F8EEE8"/>
          </a:solidFill>
          <a:ln w="12700">
            <a:solidFill>
              <a:srgbClr val="9A4B28"/>
            </a:solidFill>
          </a:ln>
        </p:spPr>
        <p:txBody>
          <a:bodyPr wrap="square" lIns="91440" tIns="54000" rIns="91440" bIns="54000" anchor="ctr"/>
          <a:lstStyle/>
          <a:p>
            <a:pPr algn="ctr">
              <a:buNone/>
            </a:pPr>
            <a:r>
              <a:rPr lang="en-US" sz="1800" b="1" i="0" dirty="0">
                <a:solidFill>
                  <a:srgbClr val="9A4B28"/>
                </a:solidFill>
                <a:latin typeface="Charter"/>
              </a:rPr>
              <a:t>R-hat = 1.42   chains still disagree — run longer</a:t>
            </a:r>
          </a:p>
        </p:txBody>
      </p:sp>
      <p:sp>
        <p:nvSpPr>
          <p:cNvPr id="13" name="Box 14"/>
          <p:cNvSpPr/>
          <p:nvPr/>
        </p:nvSpPr>
        <p:spPr>
          <a:xfrm>
            <a:off x="6273800" y="4724400"/>
            <a:ext cx="5435600" cy="736600"/>
          </a:xfrm>
          <a:prstGeom prst="roundRect">
            <a:avLst/>
          </a:prstGeom>
          <a:solidFill>
            <a:srgbClr val="EAF1F8"/>
          </a:solidFill>
          <a:ln w="12700">
            <a:solidFill>
              <a:srgbClr val="1F5C8A"/>
            </a:solidFill>
          </a:ln>
        </p:spPr>
        <p:txBody>
          <a:bodyPr wrap="square" lIns="91440" tIns="54000" rIns="91440" bIns="54000" anchor="ctr"/>
          <a:lstStyle/>
          <a:p>
            <a:pPr algn="ctr">
              <a:buNone/>
            </a:pPr>
            <a:r>
              <a:rPr lang="en-US" sz="1800" b="1" i="0" dirty="0">
                <a:solidFill>
                  <a:srgbClr val="1F5C8A"/>
                </a:solidFill>
                <a:latin typeface="Charter"/>
              </a:rPr>
              <a:t>R-hat = 1.00   chains are interchangeable</a:t>
            </a:r>
          </a:p>
        </p:txBody>
      </p:sp>
      <p:sp>
        <p:nvSpPr>
          <p:cNvPr id="14" name="Box 15"/>
          <p:cNvSpPr/>
          <p:nvPr/>
        </p:nvSpPr>
        <p:spPr>
          <a:xfrm>
            <a:off x="482600" y="5638800"/>
            <a:ext cx="11226800" cy="1016000"/>
          </a:xfrm>
          <a:prstGeom prst="roundRect">
            <a:avLst/>
          </a:prstGeom>
          <a:solidFill>
            <a:srgbClr val="F5F2EC"/>
          </a:solidFill>
          <a:ln w="12700">
            <a:solidFill>
              <a:srgbClr val="C9BFA8"/>
            </a:solidFill>
          </a:ln>
        </p:spPr>
        <p:txBody>
          <a:bodyPr wrap="square" lIns="91440" tIns="54000" rIns="91440" bIns="54000" anchor="ctr"/>
          <a:lstStyle/>
          <a:p>
            <a:r>
              <a:rPr lang="en-US" sz="1700" b="0" i="0" dirty="0">
                <a:solidFill>
                  <a:srgbClr val="1B1B1B"/>
                </a:solidFill>
                <a:latin typeface="Charter"/>
              </a:rPr>
              <a:t>gelman.diag(samples)  —  want </a:t>
            </a:r>
            <a:r>
              <a:rPr lang="en-US" sz="1600" b="1" dirty="0">
                <a:solidFill>
                  <a:srgbClr val="9A4B28"/>
                </a:solidFill>
                <a:latin typeface="Charter"/>
              </a:rPr>
              <a:t>R-hat &lt; 1.05</a:t>
            </a:r>
            <a:r>
              <a:rPr lang="en-US" sz="1700" b="0" i="0" dirty="0">
                <a:solidFill>
                  <a:srgbClr val="1B1B1B"/>
                </a:solidFill>
                <a:latin typeface="Charter"/>
              </a:rPr>
              <a:t> for every parameter though values below 1.1 deemed acceptable</a:t>
            </a:r>
          </a:p>
        </p:txBody>
      </p:sp>
      <p:graphicFrame>
        <p:nvGraphicFramePr>
          <p:cNvPr id="15" name="Chart"/>
          <p:cNvGraphicFramePr/>
          <p:nvPr/>
        </p:nvGraphicFramePr>
        <p:xfrm>
          <a:off x="482600" y="1727200"/>
          <a:ext cx="5435600" cy="2895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Chart"/>
          <p:cNvGraphicFramePr/>
          <p:nvPr/>
        </p:nvGraphicFramePr>
        <p:xfrm>
          <a:off x="6273800" y="1727200"/>
          <a:ext cx="5435600" cy="2895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72104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TextBox"/>
          <p:cNvSpPr txBox="1"/>
          <p:nvPr/>
        </p:nvSpPr>
        <p:spPr>
          <a:xfrm>
            <a:off x="482600" y="127000"/>
            <a:ext cx="11226800" cy="736600"/>
          </a:xfrm>
          <a:prstGeom prst="rect">
            <a:avLst/>
          </a:prstGeom>
          <a:noFill/>
        </p:spPr>
        <p:txBody>
          <a:bodyPr wrap="square">
            <a:spAutoFit/>
          </a:bodyPr>
          <a:lstStyle/>
          <a:p>
            <a:r>
              <a:rPr lang="en-US" sz="3600" dirty="0"/>
              <a:t>IS THE CHAIN LONG ENOUGH?</a:t>
            </a:r>
          </a:p>
        </p:txBody>
      </p:sp>
      <p:sp>
        <p:nvSpPr>
          <p:cNvPr id="11" name="TextBox 12"/>
          <p:cNvSpPr txBox="1"/>
          <p:nvPr/>
        </p:nvSpPr>
        <p:spPr>
          <a:xfrm>
            <a:off x="482600" y="965200"/>
            <a:ext cx="11226800" cy="508000"/>
          </a:xfrm>
          <a:prstGeom prst="rect">
            <a:avLst/>
          </a:prstGeom>
          <a:noFill/>
        </p:spPr>
        <p:txBody>
          <a:bodyPr wrap="square">
            <a:spAutoFit/>
          </a:bodyPr>
          <a:lstStyle/>
          <a:p>
            <a:pPr algn="l">
              <a:buNone/>
            </a:pPr>
            <a:r>
              <a:rPr lang="en-US" sz="2000" b="0" i="0" dirty="0">
                <a:solidFill>
                  <a:srgbClr val="1B1B1B"/>
                </a:solidFill>
                <a:latin typeface="Charter" panose="02040503050506020203" pitchFamily="18" charset="0"/>
              </a:rPr>
              <a:t>Heidelberger–Welch runs two tests on a single chain — heidel.diag(samples)</a:t>
            </a:r>
          </a:p>
        </p:txBody>
      </p:sp>
      <p:sp>
        <p:nvSpPr>
          <p:cNvPr id="12" name="Box 13"/>
          <p:cNvSpPr/>
          <p:nvPr/>
        </p:nvSpPr>
        <p:spPr>
          <a:xfrm>
            <a:off x="482600" y="1778000"/>
            <a:ext cx="2133600" cy="787400"/>
          </a:xfrm>
          <a:prstGeom prst="rect">
            <a:avLst/>
          </a:prstGeom>
          <a:solidFill>
            <a:srgbClr val="E3E6E9"/>
          </a:solidFill>
          <a:ln w="12700">
            <a:solidFill>
              <a:srgbClr val="9AA7B2"/>
            </a:solidFill>
          </a:ln>
        </p:spPr>
        <p:txBody>
          <a:bodyPr wrap="square" lIns="91440" tIns="54000" rIns="91440" bIns="54000" anchor="ctr"/>
          <a:lstStyle/>
          <a:p>
            <a:pPr algn="ctr">
              <a:buNone/>
            </a:pPr>
            <a:r>
              <a:rPr lang="en-US" sz="1600" b="0" i="0" dirty="0">
                <a:solidFill>
                  <a:srgbClr val="3D4A55"/>
                </a:solidFill>
                <a:latin typeface="Charter" panose="02040503050506020203" pitchFamily="18" charset="0"/>
              </a:rPr>
              <a:t>early iterations</a:t>
            </a:r>
          </a:p>
          <a:p>
            <a:pPr algn="ctr">
              <a:buNone/>
            </a:pPr>
            <a:r>
              <a:rPr lang="en-US" sz="1600" b="0" i="0" dirty="0">
                <a:solidFill>
                  <a:srgbClr val="3D4A55"/>
                </a:solidFill>
                <a:latin typeface="Charter" panose="02040503050506020203" pitchFamily="18" charset="0"/>
              </a:rPr>
              <a:t>chopped off</a:t>
            </a:r>
          </a:p>
        </p:txBody>
      </p:sp>
      <p:sp>
        <p:nvSpPr>
          <p:cNvPr id="13" name="Box 14"/>
          <p:cNvSpPr/>
          <p:nvPr/>
        </p:nvSpPr>
        <p:spPr>
          <a:xfrm>
            <a:off x="2616200" y="1778000"/>
            <a:ext cx="9093200" cy="787400"/>
          </a:xfrm>
          <a:prstGeom prst="rect">
            <a:avLst/>
          </a:prstGeom>
          <a:solidFill>
            <a:srgbClr val="EAF1F8"/>
          </a:solidFill>
          <a:ln w="12700">
            <a:solidFill>
              <a:srgbClr val="1F5C8A"/>
            </a:solidFill>
          </a:ln>
        </p:spPr>
        <p:txBody>
          <a:bodyPr wrap="square" lIns="91440" tIns="54000" rIns="91440" bIns="54000" anchor="ctr"/>
          <a:lstStyle/>
          <a:p>
            <a:pPr algn="ctr">
              <a:buNone/>
            </a:pPr>
            <a:r>
              <a:rPr lang="en-US" sz="1600" b="1" i="0" dirty="0">
                <a:solidFill>
                  <a:srgbClr val="1F5C8A"/>
                </a:solidFill>
                <a:latin typeface="Charter" panose="02040503050506020203" pitchFamily="18" charset="0"/>
              </a:rPr>
              <a:t>Test 1 doubles as an automatic burn-in finder: </a:t>
            </a:r>
            <a:r>
              <a:rPr lang="en-US" sz="1600" b="0" i="0" dirty="0">
                <a:solidFill>
                  <a:srgbClr val="1B1B1B"/>
                </a:solidFill>
                <a:latin typeface="Charter" panose="02040503050506020203" pitchFamily="18" charset="0"/>
              </a:rPr>
              <a:t>if the whole chain fails, retest without the first tenth, then the first fifth, up to half. Where it first passes is your burn-in.</a:t>
            </a:r>
          </a:p>
        </p:txBody>
      </p:sp>
      <p:sp>
        <p:nvSpPr>
          <p:cNvPr id="14" name="Box 15"/>
          <p:cNvSpPr/>
          <p:nvPr/>
        </p:nvSpPr>
        <p:spPr>
          <a:xfrm>
            <a:off x="482600" y="2844800"/>
            <a:ext cx="5435600" cy="1905000"/>
          </a:xfrm>
          <a:prstGeom prst="roundRect">
            <a:avLst/>
          </a:prstGeom>
          <a:solidFill>
            <a:srgbClr val="EAF1F8"/>
          </a:solidFill>
          <a:ln w="12700">
            <a:solidFill>
              <a:srgbClr val="1F5C8A"/>
            </a:solidFill>
          </a:ln>
        </p:spPr>
        <p:txBody>
          <a:bodyPr wrap="square" lIns="91440" tIns="54000" rIns="91440" bIns="54000" anchor="ctr"/>
          <a:lstStyle/>
          <a:p>
            <a:pPr algn="ctr">
              <a:buNone/>
            </a:pPr>
            <a:r>
              <a:rPr lang="en-US" sz="2200" b="1" i="0" dirty="0">
                <a:solidFill>
                  <a:srgbClr val="1F5C8A"/>
                </a:solidFill>
                <a:latin typeface="Charter" panose="02040503050506020203" pitchFamily="18" charset="0"/>
              </a:rPr>
              <a:t>1. Does the chain settle down?</a:t>
            </a:r>
          </a:p>
          <a:p>
            <a:pPr algn="ctr">
              <a:buNone/>
            </a:pPr>
            <a:r>
              <a:rPr lang="en-US" sz="1700" b="0" i="0" dirty="0">
                <a:solidFill>
                  <a:srgbClr val="3D4A55"/>
                </a:solidFill>
                <a:latin typeface="Charter" panose="02040503050506020203" pitchFamily="18" charset="0"/>
              </a:rPr>
              <a:t>Compare the start of the chain to the end. If they look like samples from the same distribution, it has stopped wandering.</a:t>
            </a:r>
          </a:p>
          <a:p>
            <a:pPr algn="ctr">
              <a:buNone/>
            </a:pPr>
            <a:r>
              <a:rPr lang="en-US" sz="1600" b="0" i="1" dirty="0">
                <a:solidFill>
                  <a:srgbClr val="3D4A55"/>
                </a:solidFill>
                <a:latin typeface="Charter" panose="02040503050506020203" pitchFamily="18" charset="0"/>
              </a:rPr>
              <a:t>Fails → still drifting: burn in more, or run longer.</a:t>
            </a:r>
          </a:p>
        </p:txBody>
      </p:sp>
      <p:sp>
        <p:nvSpPr>
          <p:cNvPr id="15" name="Box 16"/>
          <p:cNvSpPr/>
          <p:nvPr/>
        </p:nvSpPr>
        <p:spPr>
          <a:xfrm>
            <a:off x="6273800" y="2844800"/>
            <a:ext cx="5435600" cy="1905000"/>
          </a:xfrm>
          <a:prstGeom prst="roundRect">
            <a:avLst/>
          </a:prstGeom>
          <a:solidFill>
            <a:srgbClr val="EAF1F8"/>
          </a:solidFill>
          <a:ln w="12700">
            <a:solidFill>
              <a:srgbClr val="1F5C8A"/>
            </a:solidFill>
          </a:ln>
        </p:spPr>
        <p:txBody>
          <a:bodyPr wrap="square" lIns="91440" tIns="54000" rIns="91440" bIns="54000" anchor="ctr"/>
          <a:lstStyle/>
          <a:p>
            <a:pPr algn="ctr">
              <a:buNone/>
            </a:pPr>
            <a:r>
              <a:rPr lang="en-US" sz="2200" b="1" i="0" dirty="0">
                <a:solidFill>
                  <a:srgbClr val="1F5C8A"/>
                </a:solidFill>
                <a:latin typeface="Charter" panose="02040503050506020203" pitchFamily="18" charset="0"/>
              </a:rPr>
              <a:t>2. Is the mean pinned down?</a:t>
            </a:r>
          </a:p>
          <a:p>
            <a:pPr algn="ctr">
              <a:buNone/>
            </a:pPr>
            <a:r>
              <a:rPr lang="en-US" sz="1700" b="0" i="0" dirty="0">
                <a:solidFill>
                  <a:srgbClr val="3D4A55"/>
                </a:solidFill>
                <a:latin typeface="Charter" panose="02040503050506020203" pitchFamily="18" charset="0"/>
              </a:rPr>
              <a:t>How much would the reported mean move if you re-ran the sampler with a new seed? That is Monte Carlo error.</a:t>
            </a:r>
          </a:p>
          <a:p>
            <a:pPr algn="ctr">
              <a:buNone/>
            </a:pPr>
            <a:r>
              <a:rPr lang="en-US" sz="1600" b="0" i="1" dirty="0">
                <a:solidFill>
                  <a:srgbClr val="3D4A55"/>
                </a:solidFill>
                <a:latin typeface="Charter" panose="02040503050506020203" pitchFamily="18" charset="0"/>
              </a:rPr>
              <a:t>Error larger than a tenth of the mean → run longer.</a:t>
            </a:r>
          </a:p>
        </p:txBody>
      </p:sp>
      <p:sp>
        <p:nvSpPr>
          <p:cNvPr id="16" name="Box 17"/>
          <p:cNvSpPr/>
          <p:nvPr/>
        </p:nvSpPr>
        <p:spPr>
          <a:xfrm>
            <a:off x="482600" y="5029200"/>
            <a:ext cx="11226800" cy="1397000"/>
          </a:xfrm>
          <a:prstGeom prst="roundRect">
            <a:avLst/>
          </a:prstGeom>
          <a:solidFill>
            <a:srgbClr val="F5F2EC"/>
          </a:solidFill>
          <a:ln w="12700">
            <a:solidFill>
              <a:srgbClr val="C9BFA8"/>
            </a:solidFill>
          </a:ln>
        </p:spPr>
        <p:txBody>
          <a:bodyPr wrap="square" lIns="91440" tIns="54000" rIns="91440" bIns="54000" anchor="ctr"/>
          <a:lstStyle/>
          <a:p>
            <a:pPr algn="l">
              <a:buNone/>
            </a:pPr>
            <a:r>
              <a:rPr lang="en-US" sz="1800" b="0" i="0" dirty="0">
                <a:solidFill>
                  <a:srgbClr val="1B1B1B"/>
                </a:solidFill>
                <a:latin typeface="Charter" panose="02040503050506020203" pitchFamily="18" charset="0"/>
              </a:rPr>
              <a:t>Passing is necessary, not sufficient. gelman.diag and heidel.diag can only detect failure — never prove that the sampler found the whole posterior.</a:t>
            </a:r>
          </a:p>
          <a:p>
            <a:pPr algn="l">
              <a:buNone/>
            </a:pPr>
            <a:r>
              <a:rPr lang="en-US" sz="1800" b="0" i="1" dirty="0">
                <a:solidFill>
                  <a:srgbClr val="3D4A55"/>
                </a:solidFill>
                <a:latin typeface="Charter" panose="02040503050506020203" pitchFamily="18" charset="0"/>
              </a:rPr>
              <a:t>Clean diagnostics say the chains are trustworthy; posterior predictive checks say the model is.</a:t>
            </a:r>
          </a:p>
        </p:txBody>
      </p:sp>
    </p:spTree>
    <p:extLst>
      <p:ext uri="{BB962C8B-B14F-4D97-AF65-F5344CB8AC3E}">
        <p14:creationId xmlns:p14="http://schemas.microsoft.com/office/powerpoint/2010/main" val="3925522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3306A-DE1D-5BF8-898E-F1F8F38FF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B91896-191E-CE67-ADF1-2A216D3ACD1F}"/>
              </a:ext>
            </a:extLst>
          </p:cNvPr>
          <p:cNvSpPr>
            <a:spLocks noGrp="1"/>
          </p:cNvSpPr>
          <p:nvPr>
            <p:ph type="title"/>
          </p:nvPr>
        </p:nvSpPr>
        <p:spPr/>
        <p:txBody>
          <a:bodyPr/>
          <a:lstStyle/>
          <a:p>
            <a:r>
              <a:rPr lang="en-US" dirty="0"/>
              <a:t>Model diagnostics</a:t>
            </a:r>
          </a:p>
        </p:txBody>
      </p:sp>
      <p:sp>
        <p:nvSpPr>
          <p:cNvPr id="3" name="Content Placeholder 2">
            <a:extLst>
              <a:ext uri="{FF2B5EF4-FFF2-40B4-BE49-F238E27FC236}">
                <a16:creationId xmlns:a16="http://schemas.microsoft.com/office/drawing/2014/main" id="{62D805E1-8FB9-EC7E-0E1E-26863A5D353E}"/>
              </a:ext>
            </a:extLst>
          </p:cNvPr>
          <p:cNvSpPr>
            <a:spLocks noGrp="1"/>
          </p:cNvSpPr>
          <p:nvPr>
            <p:ph idx="1"/>
          </p:nvPr>
        </p:nvSpPr>
        <p:spPr/>
        <p:txBody>
          <a:bodyPr/>
          <a:lstStyle/>
          <a:p>
            <a:pPr marL="514350" indent="-514350">
              <a:buFont typeface="+mj-lt"/>
              <a:buAutoNum type="arabicPeriod"/>
            </a:pPr>
            <a:r>
              <a:rPr lang="en-US" dirty="0"/>
              <a:t>How to know if your chains converged?</a:t>
            </a:r>
          </a:p>
          <a:p>
            <a:pPr marL="514350" indent="-514350">
              <a:buFont typeface="+mj-lt"/>
              <a:buAutoNum type="arabicPeriod"/>
            </a:pPr>
            <a:r>
              <a:rPr lang="en-US" b="1" dirty="0"/>
              <a:t>How to know if your model is any good?</a:t>
            </a:r>
          </a:p>
        </p:txBody>
      </p:sp>
    </p:spTree>
    <p:extLst>
      <p:ext uri="{BB962C8B-B14F-4D97-AF65-F5344CB8AC3E}">
        <p14:creationId xmlns:p14="http://schemas.microsoft.com/office/powerpoint/2010/main" val="1979477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TextBox"/>
          <p:cNvSpPr txBox="1"/>
          <p:nvPr/>
        </p:nvSpPr>
        <p:spPr>
          <a:xfrm>
            <a:off x="482600" y="127000"/>
            <a:ext cx="11226800" cy="736600"/>
          </a:xfrm>
          <a:prstGeom prst="rect">
            <a:avLst/>
          </a:prstGeom>
          <a:noFill/>
        </p:spPr>
        <p:txBody>
          <a:bodyPr wrap="square">
            <a:spAutoFit/>
          </a:bodyPr>
          <a:lstStyle/>
          <a:p>
            <a:r>
              <a:rPr lang="en-US" sz="3600" dirty="0"/>
              <a:t>POSTERIOR PREDICTIVE CHECKS</a:t>
            </a:r>
          </a:p>
        </p:txBody>
      </p:sp>
      <p:sp>
        <p:nvSpPr>
          <p:cNvPr id="11" name="TextBox 12"/>
          <p:cNvSpPr txBox="1"/>
          <p:nvPr/>
        </p:nvSpPr>
        <p:spPr>
          <a:xfrm>
            <a:off x="482600" y="1016000"/>
            <a:ext cx="11226800" cy="762000"/>
          </a:xfrm>
          <a:prstGeom prst="rect">
            <a:avLst/>
          </a:prstGeom>
          <a:noFill/>
        </p:spPr>
        <p:txBody>
          <a:bodyPr wrap="square">
            <a:spAutoFit/>
          </a:bodyPr>
          <a:lstStyle/>
          <a:p>
            <a:pPr algn="l">
              <a:buNone/>
            </a:pPr>
            <a:r>
              <a:rPr lang="en-US" sz="2400" b="0" i="0" dirty="0">
                <a:solidFill>
                  <a:srgbClr val="1B1B1B"/>
                </a:solidFill>
                <a:latin typeface="Charter" panose="02040503050506020203" pitchFamily="18" charset="0"/>
              </a:rPr>
              <a:t>If the model is any good, data simulated from it should look like the data we actually collected.</a:t>
            </a:r>
          </a:p>
        </p:txBody>
      </p:sp>
      <p:sp>
        <p:nvSpPr>
          <p:cNvPr id="12" name="Box 13"/>
          <p:cNvSpPr/>
          <p:nvPr/>
        </p:nvSpPr>
        <p:spPr>
          <a:xfrm>
            <a:off x="482600" y="2222500"/>
            <a:ext cx="3403600" cy="1651000"/>
          </a:xfrm>
          <a:prstGeom prst="roundRect">
            <a:avLst/>
          </a:prstGeom>
          <a:solidFill>
            <a:srgbClr val="EAF1F8"/>
          </a:solidFill>
          <a:ln w="12700">
            <a:solidFill>
              <a:srgbClr val="1F5C8A"/>
            </a:solidFill>
          </a:ln>
        </p:spPr>
        <p:txBody>
          <a:bodyPr wrap="square" lIns="114300" tIns="91440" rIns="114300" bIns="91440" anchor="ctr"/>
          <a:lstStyle/>
          <a:p>
            <a:pPr algn="ctr">
              <a:buNone/>
            </a:pPr>
            <a:r>
              <a:rPr lang="en-US" sz="2000" b="1" i="0" dirty="0">
                <a:solidFill>
                  <a:srgbClr val="1B1B1B"/>
                </a:solidFill>
                <a:latin typeface="Charter" panose="02040503050506020203" pitchFamily="18" charset="0"/>
              </a:rPr>
              <a:t>1. Draw parameters</a:t>
            </a:r>
          </a:p>
          <a:p>
            <a:pPr algn="ctr">
              <a:buNone/>
            </a:pPr>
            <a:r>
              <a:rPr lang="en-US" sz="1600" b="0" i="0" dirty="0">
                <a:solidFill>
                  <a:srgbClr val="3D4A55"/>
                </a:solidFill>
                <a:latin typeface="Charter" panose="02040503050506020203" pitchFamily="18" charset="0"/>
              </a:rPr>
              <a:t>one posterior draw θ⁽ˢ⁾ = one plausible version of the world</a:t>
            </a:r>
          </a:p>
        </p:txBody>
      </p:sp>
      <p:sp>
        <p:nvSpPr>
          <p:cNvPr id="13" name="Arrow 14"/>
          <p:cNvSpPr/>
          <p:nvPr/>
        </p:nvSpPr>
        <p:spPr>
          <a:xfrm>
            <a:off x="3975100" y="2857500"/>
            <a:ext cx="406400" cy="381000"/>
          </a:xfrm>
          <a:prstGeom prst="rightArrow">
            <a:avLst/>
          </a:prstGeom>
          <a:solidFill>
            <a:srgbClr val="1F5C8A"/>
          </a:solidFill>
          <a:ln>
            <a:noFill/>
          </a:ln>
        </p:spPr>
        <p:txBody>
          <a:bodyPr/>
          <a:lstStyle/>
          <a:p>
            <a:endParaRPr lang="en-US"/>
          </a:p>
        </p:txBody>
      </p:sp>
      <p:sp>
        <p:nvSpPr>
          <p:cNvPr id="14" name="Box 15"/>
          <p:cNvSpPr/>
          <p:nvPr/>
        </p:nvSpPr>
        <p:spPr>
          <a:xfrm>
            <a:off x="4470400" y="2222500"/>
            <a:ext cx="3403600" cy="1651000"/>
          </a:xfrm>
          <a:prstGeom prst="roundRect">
            <a:avLst/>
          </a:prstGeom>
          <a:solidFill>
            <a:srgbClr val="EAF1F8"/>
          </a:solidFill>
          <a:ln w="12700">
            <a:solidFill>
              <a:srgbClr val="1F5C8A"/>
            </a:solidFill>
          </a:ln>
        </p:spPr>
        <p:txBody>
          <a:bodyPr wrap="square" lIns="114300" tIns="91440" rIns="114300" bIns="91440" anchor="ctr"/>
          <a:lstStyle/>
          <a:p>
            <a:pPr algn="ctr">
              <a:buNone/>
            </a:pPr>
            <a:r>
              <a:rPr lang="en-US" sz="2000" b="1" i="0" dirty="0">
                <a:solidFill>
                  <a:srgbClr val="1B1B1B"/>
                </a:solidFill>
                <a:latin typeface="Charter" panose="02040503050506020203" pitchFamily="18" charset="0"/>
              </a:rPr>
              <a:t>2. Simulate data</a:t>
            </a:r>
          </a:p>
          <a:p>
            <a:pPr algn="ctr">
              <a:buNone/>
            </a:pPr>
            <a:r>
              <a:rPr lang="en-US" sz="1600" b="0" i="0" dirty="0">
                <a:solidFill>
                  <a:srgbClr val="3D4A55"/>
                </a:solidFill>
                <a:latin typeface="Charter" panose="02040503050506020203" pitchFamily="18" charset="0"/>
              </a:rPr>
              <a:t>run the likelihood forward to get a fake dataset yᵣₑₚ</a:t>
            </a:r>
          </a:p>
        </p:txBody>
      </p:sp>
      <p:sp>
        <p:nvSpPr>
          <p:cNvPr id="15" name="Arrow 16"/>
          <p:cNvSpPr/>
          <p:nvPr/>
        </p:nvSpPr>
        <p:spPr>
          <a:xfrm>
            <a:off x="7962900" y="2857500"/>
            <a:ext cx="406400" cy="381000"/>
          </a:xfrm>
          <a:prstGeom prst="rightArrow">
            <a:avLst/>
          </a:prstGeom>
          <a:solidFill>
            <a:srgbClr val="1F5C8A"/>
          </a:solidFill>
          <a:ln>
            <a:noFill/>
          </a:ln>
        </p:spPr>
        <p:txBody>
          <a:bodyPr/>
          <a:lstStyle/>
          <a:p>
            <a:endParaRPr lang="en-US"/>
          </a:p>
        </p:txBody>
      </p:sp>
      <p:sp>
        <p:nvSpPr>
          <p:cNvPr id="16" name="Box 17"/>
          <p:cNvSpPr/>
          <p:nvPr/>
        </p:nvSpPr>
        <p:spPr>
          <a:xfrm>
            <a:off x="8458200" y="2222500"/>
            <a:ext cx="3403600" cy="1651000"/>
          </a:xfrm>
          <a:prstGeom prst="roundRect">
            <a:avLst/>
          </a:prstGeom>
          <a:solidFill>
            <a:srgbClr val="EAF1F8"/>
          </a:solidFill>
          <a:ln w="12700">
            <a:solidFill>
              <a:srgbClr val="1F5C8A"/>
            </a:solidFill>
          </a:ln>
        </p:spPr>
        <p:txBody>
          <a:bodyPr wrap="square" lIns="114300" tIns="91440" rIns="114300" bIns="91440" anchor="ctr"/>
          <a:lstStyle/>
          <a:p>
            <a:pPr algn="ctr">
              <a:buNone/>
            </a:pPr>
            <a:r>
              <a:rPr lang="en-US" sz="2000" b="1" i="0" dirty="0">
                <a:solidFill>
                  <a:srgbClr val="1B1B1B"/>
                </a:solidFill>
                <a:latin typeface="Charter" panose="02040503050506020203" pitchFamily="18" charset="0"/>
              </a:rPr>
              <a:t>3. Compare</a:t>
            </a:r>
          </a:p>
          <a:p>
            <a:pPr algn="ctr">
              <a:buNone/>
            </a:pPr>
            <a:r>
              <a:rPr lang="en-US" sz="1600" b="0" i="0" dirty="0">
                <a:solidFill>
                  <a:srgbClr val="3D4A55"/>
                </a:solidFill>
                <a:latin typeface="Charter" panose="02040503050506020203" pitchFamily="18" charset="0"/>
              </a:rPr>
              <a:t>does the observed y sit comfortably inside the simulated ones?</a:t>
            </a:r>
          </a:p>
        </p:txBody>
      </p:sp>
      <p:sp>
        <p:nvSpPr>
          <p:cNvPr id="17" name="Box 18"/>
          <p:cNvSpPr/>
          <p:nvPr/>
        </p:nvSpPr>
        <p:spPr>
          <a:xfrm>
            <a:off x="482600" y="4381500"/>
            <a:ext cx="11226800" cy="1333500"/>
          </a:xfrm>
          <a:prstGeom prst="rect">
            <a:avLst/>
          </a:prstGeom>
          <a:solidFill>
            <a:srgbClr val="F5F2EC"/>
          </a:solidFill>
          <a:ln w="12700">
            <a:solidFill>
              <a:srgbClr val="C9BFA8"/>
            </a:solidFill>
          </a:ln>
        </p:spPr>
        <p:txBody>
          <a:bodyPr wrap="square" lIns="114300" tIns="91440" rIns="114300" bIns="91440" anchor="ctr"/>
          <a:lstStyle/>
          <a:p>
            <a:pPr algn="l">
              <a:buNone/>
            </a:pPr>
            <a:r>
              <a:rPr lang="en-US" sz="2000" b="0" i="0" dirty="0">
                <a:solidFill>
                  <a:srgbClr val="1B1B1B"/>
                </a:solidFill>
                <a:latin typeface="Charter" panose="02040503050506020203" pitchFamily="18" charset="0"/>
              </a:rPr>
              <a:t>Repeat across hundreds of draws and you get a whole distribution of datasets the model finds believable.</a:t>
            </a:r>
          </a:p>
          <a:p>
            <a:pPr algn="l">
              <a:buNone/>
            </a:pPr>
            <a:r>
              <a:rPr lang="en-US" sz="2000" b="0" i="0" dirty="0">
                <a:solidFill>
                  <a:srgbClr val="1B1B1B"/>
                </a:solidFill>
                <a:latin typeface="Charter" panose="02040503050506020203" pitchFamily="18" charset="0"/>
              </a:rPr>
              <a:t>A systematic mismatch — too many zeros, too much spread, missing extremes — means the model is missing something real.</a:t>
            </a:r>
          </a:p>
        </p:txBody>
      </p:sp>
    </p:spTree>
    <p:extLst>
      <p:ext uri="{BB962C8B-B14F-4D97-AF65-F5344CB8AC3E}">
        <p14:creationId xmlns:p14="http://schemas.microsoft.com/office/powerpoint/2010/main" val="29477915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TextBox"/>
          <p:cNvSpPr txBox="1"/>
          <p:nvPr/>
        </p:nvSpPr>
        <p:spPr>
          <a:xfrm>
            <a:off x="482600" y="127000"/>
            <a:ext cx="11226800" cy="736600"/>
          </a:xfrm>
          <a:prstGeom prst="rect">
            <a:avLst/>
          </a:prstGeom>
          <a:noFill/>
        </p:spPr>
        <p:txBody>
          <a:bodyPr wrap="square">
            <a:spAutoFit/>
          </a:bodyPr>
          <a:lstStyle/>
          <a:p>
            <a:r>
              <a:rPr lang="en-US" sz="3600" dirty="0"/>
              <a:t>BAYESIAN p-VALUES</a:t>
            </a:r>
          </a:p>
        </p:txBody>
      </p:sp>
      <p:sp>
        <p:nvSpPr>
          <p:cNvPr id="11" name="TextBox 12"/>
          <p:cNvSpPr txBox="1"/>
          <p:nvPr/>
        </p:nvSpPr>
        <p:spPr>
          <a:xfrm>
            <a:off x="482600" y="990600"/>
            <a:ext cx="11226800" cy="711200"/>
          </a:xfrm>
          <a:prstGeom prst="rect">
            <a:avLst/>
          </a:prstGeom>
          <a:noFill/>
        </p:spPr>
        <p:txBody>
          <a:bodyPr wrap="square">
            <a:spAutoFit/>
          </a:bodyPr>
          <a:lstStyle/>
          <a:p>
            <a:pPr algn="l">
              <a:buNone/>
            </a:pPr>
            <a:r>
              <a:rPr lang="en-US" sz="2200" b="0" i="0" dirty="0">
                <a:solidFill>
                  <a:srgbClr val="1B1B1B"/>
                </a:solidFill>
                <a:latin typeface="Charter" panose="02040503050506020203" pitchFamily="18" charset="0"/>
              </a:rPr>
              <a:t>Summarize each dataset with one discrepancy number T, then ask: how often is the simulated T at least as extreme as the real one?</a:t>
            </a:r>
          </a:p>
        </p:txBody>
      </p:sp>
      <p:sp>
        <p:nvSpPr>
          <p:cNvPr id="12" name="Box 13"/>
          <p:cNvSpPr/>
          <p:nvPr/>
        </p:nvSpPr>
        <p:spPr>
          <a:xfrm>
            <a:off x="7112000" y="2133600"/>
            <a:ext cx="4597400" cy="1092200"/>
          </a:xfrm>
          <a:prstGeom prst="roundRect">
            <a:avLst/>
          </a:prstGeom>
          <a:solidFill>
            <a:srgbClr val="EAF1F8"/>
          </a:solidFill>
          <a:ln w="12700">
            <a:solidFill>
              <a:srgbClr val="1F5C8A"/>
            </a:solidFill>
          </a:ln>
        </p:spPr>
        <p:txBody>
          <a:bodyPr wrap="square" lIns="114300" tIns="68580" rIns="114300" bIns="68580" anchor="ctr"/>
          <a:lstStyle/>
          <a:p>
            <a:pPr algn="ctr">
              <a:buNone/>
            </a:pPr>
            <a:r>
              <a:rPr lang="en-US" sz="2400" b="1" i="0" dirty="0">
                <a:solidFill>
                  <a:srgbClr val="1F5C8A"/>
                </a:solidFill>
                <a:latin typeface="Charter" panose="02040503050506020203" pitchFamily="18" charset="0"/>
              </a:rPr>
              <a:t>p ≈ 0.5</a:t>
            </a:r>
          </a:p>
          <a:p>
            <a:pPr algn="ctr">
              <a:buNone/>
            </a:pPr>
            <a:r>
              <a:rPr lang="en-US" sz="1600" b="0" i="0" dirty="0">
                <a:solidFill>
                  <a:srgbClr val="3D4A55"/>
                </a:solidFill>
                <a:latin typeface="Charter" panose="02040503050506020203" pitchFamily="18" charset="0"/>
              </a:rPr>
              <a:t>simulated data look like the real data</a:t>
            </a:r>
          </a:p>
        </p:txBody>
      </p:sp>
      <p:sp>
        <p:nvSpPr>
          <p:cNvPr id="13" name="Box 14"/>
          <p:cNvSpPr/>
          <p:nvPr/>
        </p:nvSpPr>
        <p:spPr>
          <a:xfrm>
            <a:off x="7112000" y="3378200"/>
            <a:ext cx="4597400" cy="1092200"/>
          </a:xfrm>
          <a:prstGeom prst="roundRect">
            <a:avLst/>
          </a:prstGeom>
          <a:solidFill>
            <a:srgbClr val="F8EEE8"/>
          </a:solidFill>
          <a:ln w="12700">
            <a:solidFill>
              <a:srgbClr val="9A4B28"/>
            </a:solidFill>
          </a:ln>
        </p:spPr>
        <p:txBody>
          <a:bodyPr wrap="square" lIns="114300" tIns="68580" rIns="114300" bIns="68580" anchor="ctr"/>
          <a:lstStyle/>
          <a:p>
            <a:pPr algn="ctr">
              <a:buNone/>
            </a:pPr>
            <a:r>
              <a:rPr lang="en-US" sz="2400" b="1" i="0" dirty="0">
                <a:solidFill>
                  <a:srgbClr val="9A4B28"/>
                </a:solidFill>
                <a:latin typeface="Charter" panose="02040503050506020203" pitchFamily="18" charset="0"/>
              </a:rPr>
              <a:t>p near 0 or 1</a:t>
            </a:r>
          </a:p>
          <a:p>
            <a:pPr algn="ctr">
              <a:buNone/>
            </a:pPr>
            <a:r>
              <a:rPr lang="en-US" sz="1600" b="0" i="0" dirty="0">
                <a:solidFill>
                  <a:srgbClr val="3D4A55"/>
                </a:solidFill>
                <a:latin typeface="Charter" panose="02040503050506020203" pitchFamily="18" charset="0"/>
              </a:rPr>
              <a:t>the model cannot reproduce that feature</a:t>
            </a:r>
          </a:p>
        </p:txBody>
      </p:sp>
      <p:sp>
        <p:nvSpPr>
          <p:cNvPr id="14" name="Box 15"/>
          <p:cNvSpPr/>
          <p:nvPr/>
        </p:nvSpPr>
        <p:spPr>
          <a:xfrm>
            <a:off x="7112000" y="4622800"/>
            <a:ext cx="4597400" cy="1397000"/>
          </a:xfrm>
          <a:prstGeom prst="roundRect">
            <a:avLst/>
          </a:prstGeom>
          <a:solidFill>
            <a:srgbClr val="F5F2EC"/>
          </a:solidFill>
          <a:ln w="12700">
            <a:solidFill>
              <a:srgbClr val="C9BFA8"/>
            </a:solidFill>
          </a:ln>
        </p:spPr>
        <p:txBody>
          <a:bodyPr wrap="square" lIns="114300" tIns="68580" rIns="114300" bIns="68580" anchor="ctr"/>
          <a:lstStyle/>
          <a:p>
            <a:pPr algn="l">
              <a:buNone/>
            </a:pPr>
            <a:r>
              <a:rPr lang="en-US" sz="1600" b="0" i="0" dirty="0">
                <a:solidFill>
                  <a:srgbClr val="1B1B1B"/>
                </a:solidFill>
                <a:latin typeface="Charter" panose="02040503050506020203" pitchFamily="18" charset="0"/>
              </a:rPr>
              <a:t>Not a hypothesis test. It is a diagnostic — it tells you which feature fails, so pick T to target what matters: zeros, variance, extremes.</a:t>
            </a:r>
          </a:p>
        </p:txBody>
      </p:sp>
      <p:graphicFrame>
        <p:nvGraphicFramePr>
          <p:cNvPr id="15" name="Chart"/>
          <p:cNvGraphicFramePr/>
          <p:nvPr/>
        </p:nvGraphicFramePr>
        <p:xfrm>
          <a:off x="482600" y="2095500"/>
          <a:ext cx="6350000" cy="3810000"/>
        </p:xfrm>
        <a:graphic>
          <a:graphicData uri="http://schemas.openxmlformats.org/drawingml/2006/chart">
            <c:chart xmlns:c="http://schemas.openxmlformats.org/drawingml/2006/chart" xmlns:r="http://schemas.openxmlformats.org/officeDocument/2006/relationships" r:id="rId2"/>
          </a:graphicData>
        </a:graphic>
      </p:graphicFrame>
      <p:cxnSp>
        <p:nvCxnSpPr>
          <p:cNvPr id="40" name="Pointer"/>
          <p:cNvCxnSpPr/>
          <p:nvPr/>
        </p:nvCxnSpPr>
        <p:spPr>
          <a:xfrm flipV="1">
            <a:off x="5905500" y="5626100"/>
            <a:ext cx="0" cy="279400"/>
          </a:xfrm>
          <a:prstGeom prst="line">
            <a:avLst/>
          </a:prstGeom>
          <a:ln w="19050">
            <a:solidFill>
              <a:srgbClr val="9A4B28"/>
            </a:solidFill>
            <a:tailEnd type="triangle"/>
          </a:ln>
        </p:spPr>
      </p:cxnSp>
      <p:sp>
        <p:nvSpPr>
          <p:cNvPr id="41" name="Observed label"/>
          <p:cNvSpPr txBox="1"/>
          <p:nvPr/>
        </p:nvSpPr>
        <p:spPr>
          <a:xfrm>
            <a:off x="4191000" y="5905500"/>
            <a:ext cx="3429000" cy="508000"/>
          </a:xfrm>
          <a:prstGeom prst="rect">
            <a:avLst/>
          </a:prstGeom>
          <a:noFill/>
        </p:spPr>
        <p:txBody>
          <a:bodyPr wrap="square">
            <a:spAutoFit/>
          </a:bodyPr>
          <a:lstStyle/>
          <a:p>
            <a:pPr algn="ctr">
              <a:buNone/>
            </a:pPr>
            <a:r>
              <a:rPr lang="en-US" sz="1800" b="1" dirty="0">
                <a:solidFill>
                  <a:srgbClr val="9A4B28"/>
                </a:solidFill>
                <a:latin typeface="Charter" panose="02040503050506020203" pitchFamily="18" charset="0"/>
              </a:rPr>
              <a:t>observed T(y)</a:t>
            </a:r>
          </a:p>
        </p:txBody>
      </p:sp>
    </p:spTree>
    <p:extLst>
      <p:ext uri="{BB962C8B-B14F-4D97-AF65-F5344CB8AC3E}">
        <p14:creationId xmlns:p14="http://schemas.microsoft.com/office/powerpoint/2010/main" val="1642284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5441" b="9690"/>
          <a:stretch>
            <a:fillRect/>
          </a:stretch>
        </p:blipFill>
        <p:spPr>
          <a:xfrm>
            <a:off x="1468369" y="858298"/>
            <a:ext cx="9403383" cy="5979823"/>
          </a:xfrm>
          <a:prstGeom prst="rect">
            <a:avLst/>
          </a:prstGeom>
        </p:spPr>
      </p:pic>
      <p:sp>
        <p:nvSpPr>
          <p:cNvPr id="3" name="Title 1">
            <a:extLst>
              <a:ext uri="{FF2B5EF4-FFF2-40B4-BE49-F238E27FC236}">
                <a16:creationId xmlns:a16="http://schemas.microsoft.com/office/drawing/2014/main" id="{D12DD475-ADE1-8E80-C841-93B6F044F71F}"/>
              </a:ext>
            </a:extLst>
          </p:cNvPr>
          <p:cNvSpPr txBox="1">
            <a:spLocks/>
          </p:cNvSpPr>
          <p:nvPr/>
        </p:nvSpPr>
        <p:spPr>
          <a:xfrm>
            <a:off x="3819940" y="-8213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Regression model</a:t>
            </a:r>
          </a:p>
        </p:txBody>
      </p:sp>
    </p:spTree>
    <p:extLst>
      <p:ext uri="{BB962C8B-B14F-4D97-AF65-F5344CB8AC3E}">
        <p14:creationId xmlns:p14="http://schemas.microsoft.com/office/powerpoint/2010/main" val="1007281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2934" b="26412"/>
          <a:stretch/>
        </p:blipFill>
        <p:spPr>
          <a:xfrm>
            <a:off x="579601" y="1589861"/>
            <a:ext cx="11222353" cy="5100419"/>
          </a:xfrm>
          <a:prstGeom prst="rect">
            <a:avLst/>
          </a:prstGeom>
        </p:spPr>
      </p:pic>
      <p:sp>
        <p:nvSpPr>
          <p:cNvPr id="3" name="TextBox 2"/>
          <p:cNvSpPr txBox="1"/>
          <p:nvPr/>
        </p:nvSpPr>
        <p:spPr>
          <a:xfrm>
            <a:off x="385763" y="34090"/>
            <a:ext cx="11806237" cy="1323439"/>
          </a:xfrm>
          <a:prstGeom prst="rect">
            <a:avLst/>
          </a:prstGeom>
          <a:noFill/>
        </p:spPr>
        <p:txBody>
          <a:bodyPr wrap="square" rtlCol="0">
            <a:spAutoFit/>
          </a:bodyPr>
          <a:lstStyle/>
          <a:p>
            <a:pPr algn="ctr"/>
            <a:r>
              <a:rPr lang="en-US" sz="4000" b="1" dirty="0"/>
              <a:t>Unlike with lm() and </a:t>
            </a:r>
            <a:r>
              <a:rPr lang="en-US" sz="4000" b="1" dirty="0" err="1"/>
              <a:t>glm</a:t>
            </a:r>
            <a:r>
              <a:rPr lang="en-US" sz="4000" b="1" dirty="0"/>
              <a:t>()</a:t>
            </a:r>
          </a:p>
          <a:p>
            <a:pPr algn="ctr"/>
            <a:r>
              <a:rPr lang="en-US" sz="4000" b="1" dirty="0"/>
              <a:t>this easily extends to nonlinear functional forms</a:t>
            </a:r>
          </a:p>
        </p:txBody>
      </p:sp>
    </p:spTree>
    <p:extLst>
      <p:ext uri="{BB962C8B-B14F-4D97-AF65-F5344CB8AC3E}">
        <p14:creationId xmlns:p14="http://schemas.microsoft.com/office/powerpoint/2010/main" val="330256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65689" y="-19047"/>
            <a:ext cx="7281609" cy="1200329"/>
          </a:xfrm>
          <a:prstGeom prst="rect">
            <a:avLst/>
          </a:prstGeom>
          <a:noFill/>
        </p:spPr>
        <p:txBody>
          <a:bodyPr wrap="none" rtlCol="0">
            <a:spAutoFit/>
          </a:bodyPr>
          <a:lstStyle/>
          <a:p>
            <a:r>
              <a:rPr lang="en-US" sz="4000" b="1" dirty="0"/>
              <a:t>Spawner-Recruit</a:t>
            </a:r>
          </a:p>
          <a:p>
            <a:r>
              <a:rPr lang="en-US" sz="3200" b="1" dirty="0"/>
              <a:t>Another Example with Derived Quantities</a:t>
            </a:r>
          </a:p>
        </p:txBody>
      </p:sp>
      <p:sp>
        <p:nvSpPr>
          <p:cNvPr id="4" name="TextBox 3"/>
          <p:cNvSpPr txBox="1"/>
          <p:nvPr/>
        </p:nvSpPr>
        <p:spPr>
          <a:xfrm>
            <a:off x="0" y="1147499"/>
            <a:ext cx="12192000" cy="1477328"/>
          </a:xfrm>
          <a:prstGeom prst="rect">
            <a:avLst/>
          </a:prstGeom>
          <a:noFill/>
        </p:spPr>
        <p:txBody>
          <a:bodyPr wrap="square" rtlCol="0">
            <a:spAutoFit/>
          </a:bodyPr>
          <a:lstStyle/>
          <a:p>
            <a:pPr marL="285750" indent="-285750">
              <a:buFont typeface="Arial" charset="0"/>
              <a:buChar char="•"/>
            </a:pPr>
            <a:r>
              <a:rPr lang="en-US" sz="2400" dirty="0"/>
              <a:t>Spawner-recruit problem. </a:t>
            </a:r>
            <a:r>
              <a:rPr lang="en-US" sz="2200" dirty="0"/>
              <a:t>We want to estimate </a:t>
            </a:r>
          </a:p>
          <a:p>
            <a:pPr marL="914400" lvl="1" indent="-457200">
              <a:buFont typeface="+mj-lt"/>
              <a:buAutoNum type="arabicPeriod"/>
            </a:pPr>
            <a:r>
              <a:rPr lang="en-US" sz="2200" dirty="0"/>
              <a:t>equilibrium number of </a:t>
            </a:r>
            <a:r>
              <a:rPr lang="en-US" sz="2200" dirty="0" err="1"/>
              <a:t>spawners</a:t>
            </a:r>
            <a:r>
              <a:rPr lang="en-US" sz="2200" dirty="0"/>
              <a:t> without harvest, </a:t>
            </a:r>
            <a:r>
              <a:rPr lang="en-US" sz="2200" dirty="0" err="1"/>
              <a:t>Neq</a:t>
            </a:r>
            <a:endParaRPr lang="en-US" sz="2200" dirty="0"/>
          </a:p>
          <a:p>
            <a:pPr marL="914400" lvl="1" indent="-457200">
              <a:buFont typeface="+mj-lt"/>
              <a:buAutoNum type="arabicPeriod"/>
            </a:pPr>
            <a:r>
              <a:rPr lang="en-US" sz="2200" dirty="0" err="1"/>
              <a:t>Spawners</a:t>
            </a:r>
            <a:r>
              <a:rPr lang="en-US" sz="2200" dirty="0"/>
              <a:t> that maximize sustained yield</a:t>
            </a:r>
          </a:p>
          <a:p>
            <a:pPr marL="914400" lvl="1" indent="-457200">
              <a:buFont typeface="+mj-lt"/>
              <a:buAutoNum type="arabicPeriod"/>
            </a:pPr>
            <a:r>
              <a:rPr lang="en-US" sz="2200" dirty="0"/>
              <a:t>The MSY harvest</a:t>
            </a:r>
          </a:p>
        </p:txBody>
      </p:sp>
      <p:pic>
        <p:nvPicPr>
          <p:cNvPr id="7" name="Picture 6"/>
          <p:cNvPicPr>
            <a:picLocks noChangeAspect="1"/>
          </p:cNvPicPr>
          <p:nvPr/>
        </p:nvPicPr>
        <p:blipFill rotWithShape="1">
          <a:blip r:embed="rId3"/>
          <a:srcRect l="2394" t="8144" r="5599" b="4100"/>
          <a:stretch/>
        </p:blipFill>
        <p:spPr>
          <a:xfrm>
            <a:off x="5657855" y="1947718"/>
            <a:ext cx="6286501" cy="4892696"/>
          </a:xfrm>
          <a:prstGeom prst="rect">
            <a:avLst/>
          </a:prstGeom>
        </p:spPr>
      </p:pic>
      <p:cxnSp>
        <p:nvCxnSpPr>
          <p:cNvPr id="10" name="Straight Arrow Connector 9"/>
          <p:cNvCxnSpPr/>
          <p:nvPr/>
        </p:nvCxnSpPr>
        <p:spPr>
          <a:xfrm flipH="1" flipV="1">
            <a:off x="9429756" y="3911478"/>
            <a:ext cx="14183" cy="1971673"/>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9090316" y="5421486"/>
            <a:ext cx="707245" cy="461665"/>
          </a:xfrm>
          <a:prstGeom prst="rect">
            <a:avLst/>
          </a:prstGeom>
          <a:noFill/>
        </p:spPr>
        <p:txBody>
          <a:bodyPr wrap="none" rtlCol="0">
            <a:spAutoFit/>
          </a:bodyPr>
          <a:lstStyle/>
          <a:p>
            <a:r>
              <a:rPr lang="en-US" sz="2400" b="1"/>
              <a:t>Neq</a:t>
            </a:r>
            <a:endParaRPr lang="en-US" sz="2400" b="1" dirty="0"/>
          </a:p>
        </p:txBody>
      </p:sp>
      <p:cxnSp>
        <p:nvCxnSpPr>
          <p:cNvPr id="15" name="Straight Arrow Connector 14"/>
          <p:cNvCxnSpPr/>
          <p:nvPr/>
        </p:nvCxnSpPr>
        <p:spPr>
          <a:xfrm flipH="1" flipV="1">
            <a:off x="7447751" y="4539952"/>
            <a:ext cx="9493" cy="1216995"/>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146400" y="5502442"/>
            <a:ext cx="845296" cy="461665"/>
          </a:xfrm>
          <a:prstGeom prst="rect">
            <a:avLst/>
          </a:prstGeom>
          <a:noFill/>
        </p:spPr>
        <p:txBody>
          <a:bodyPr wrap="none" rtlCol="0">
            <a:spAutoFit/>
          </a:bodyPr>
          <a:lstStyle/>
          <a:p>
            <a:r>
              <a:rPr lang="en-US" sz="2400" b="1" dirty="0" err="1"/>
              <a:t>Smsy</a:t>
            </a:r>
            <a:endParaRPr lang="en-US" sz="2400" b="1" dirty="0"/>
          </a:p>
        </p:txBody>
      </p:sp>
      <p:sp>
        <p:nvSpPr>
          <p:cNvPr id="18" name="Right Brace 17"/>
          <p:cNvSpPr/>
          <p:nvPr/>
        </p:nvSpPr>
        <p:spPr>
          <a:xfrm>
            <a:off x="7457244" y="4539952"/>
            <a:ext cx="743787" cy="743124"/>
          </a:xfrm>
          <a:prstGeom prst="rightBrace">
            <a:avLst/>
          </a:prstGeom>
          <a:ln w="254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TextBox 20"/>
          <p:cNvSpPr txBox="1"/>
          <p:nvPr/>
        </p:nvSpPr>
        <p:spPr>
          <a:xfrm>
            <a:off x="8210524" y="4666481"/>
            <a:ext cx="893321" cy="461665"/>
          </a:xfrm>
          <a:prstGeom prst="rect">
            <a:avLst/>
          </a:prstGeom>
          <a:noFill/>
        </p:spPr>
        <p:txBody>
          <a:bodyPr wrap="none" rtlCol="0">
            <a:spAutoFit/>
          </a:bodyPr>
          <a:lstStyle/>
          <a:p>
            <a:r>
              <a:rPr lang="en-US" sz="2400" b="1" dirty="0"/>
              <a:t>Hmsy</a:t>
            </a:r>
          </a:p>
        </p:txBody>
      </p:sp>
      <p:pic>
        <p:nvPicPr>
          <p:cNvPr id="19" name="Picture 18"/>
          <p:cNvPicPr>
            <a:picLocks noChangeAspect="1"/>
          </p:cNvPicPr>
          <p:nvPr/>
        </p:nvPicPr>
        <p:blipFill>
          <a:blip r:embed="rId4"/>
          <a:stretch>
            <a:fillRect/>
          </a:stretch>
        </p:blipFill>
        <p:spPr>
          <a:xfrm>
            <a:off x="564871" y="4287760"/>
            <a:ext cx="3654924" cy="1542857"/>
          </a:xfrm>
          <a:prstGeom prst="rect">
            <a:avLst/>
          </a:prstGeom>
        </p:spPr>
      </p:pic>
      <p:sp>
        <p:nvSpPr>
          <p:cNvPr id="23" name="TextBox 22"/>
          <p:cNvSpPr txBox="1"/>
          <p:nvPr/>
        </p:nvSpPr>
        <p:spPr>
          <a:xfrm>
            <a:off x="501739" y="3053660"/>
            <a:ext cx="3341171" cy="954107"/>
          </a:xfrm>
          <a:prstGeom prst="rect">
            <a:avLst/>
          </a:prstGeom>
          <a:noFill/>
        </p:spPr>
        <p:txBody>
          <a:bodyPr wrap="none" rtlCol="0">
            <a:spAutoFit/>
          </a:bodyPr>
          <a:lstStyle/>
          <a:p>
            <a:pPr algn="ctr"/>
            <a:r>
              <a:rPr lang="en-US" sz="2800" u="sng" dirty="0" err="1"/>
              <a:t>Beverton</a:t>
            </a:r>
            <a:r>
              <a:rPr lang="en-US" sz="2800" u="sng" dirty="0"/>
              <a:t>-Holt Model</a:t>
            </a:r>
          </a:p>
          <a:p>
            <a:pPr algn="ctr"/>
            <a:r>
              <a:rPr lang="en-US" sz="2800" dirty="0"/>
              <a:t>R = </a:t>
            </a:r>
            <a:r>
              <a:rPr lang="mr-IN" sz="2800" dirty="0"/>
              <a:t>(</a:t>
            </a:r>
            <a:r>
              <a:rPr lang="mr-IN" sz="2800" dirty="0" err="1"/>
              <a:t>a</a:t>
            </a:r>
            <a:r>
              <a:rPr lang="mr-IN" sz="2800" dirty="0"/>
              <a:t>*</a:t>
            </a:r>
            <a:r>
              <a:rPr lang="en-US" sz="2800" dirty="0"/>
              <a:t>S</a:t>
            </a:r>
            <a:r>
              <a:rPr lang="mr-IN" sz="2800" dirty="0"/>
              <a:t>)/(1+a/</a:t>
            </a:r>
            <a:r>
              <a:rPr lang="mr-IN" sz="2800" dirty="0" err="1"/>
              <a:t>b</a:t>
            </a:r>
            <a:r>
              <a:rPr lang="mr-IN" sz="2800" dirty="0"/>
              <a:t>*</a:t>
            </a:r>
            <a:r>
              <a:rPr lang="en-US" sz="2800" dirty="0"/>
              <a:t>S</a:t>
            </a:r>
            <a:r>
              <a:rPr lang="mr-IN" sz="2800" dirty="0"/>
              <a:t>)</a:t>
            </a:r>
            <a:endParaRPr lang="en-US" sz="2800" dirty="0"/>
          </a:p>
        </p:txBody>
      </p:sp>
      <p:sp>
        <p:nvSpPr>
          <p:cNvPr id="24" name="TextBox 23"/>
          <p:cNvSpPr txBox="1"/>
          <p:nvPr/>
        </p:nvSpPr>
        <p:spPr>
          <a:xfrm>
            <a:off x="270639" y="6110610"/>
            <a:ext cx="4243388" cy="646331"/>
          </a:xfrm>
          <a:prstGeom prst="rect">
            <a:avLst/>
          </a:prstGeom>
          <a:noFill/>
        </p:spPr>
        <p:txBody>
          <a:bodyPr wrap="square" rtlCol="0">
            <a:spAutoFit/>
          </a:bodyPr>
          <a:lstStyle/>
          <a:p>
            <a:r>
              <a:rPr lang="en-US" dirty="0"/>
              <a:t>How would you estimate these with uncertainty in frequentist framework?</a:t>
            </a:r>
          </a:p>
        </p:txBody>
      </p:sp>
    </p:spTree>
    <p:extLst>
      <p:ext uri="{BB962C8B-B14F-4D97-AF65-F5344CB8AC3E}">
        <p14:creationId xmlns:p14="http://schemas.microsoft.com/office/powerpoint/2010/main" val="4884613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β0, β1 | y]  ∝  ∏i=1N Poisson(yi | g(β0, β1, xi))&#13;&#10;        × normal(β0 | 0, 1000) normal(β1 | 0, 1000)&#13;&#10;g(β0, β1, xi)  =  exp(β0 + β1 xi)&#13;&#10;&#10;b0 ~ dnorm(0, .001)&#13;&#10;b1 ~ dnorm(0, .001)&#13;&#10;for(i in 1:length(y)){&#13;&#10;  log(mu[i]) &lt;- b0 + b1 * x[i]&#13;&#10;  y[i] ~ dpois(mu[i])&#13;&#10;}&#13;&#10;or&#13;&#10;mu[i] &lt;- exp(b0 + b1 * x[i])&#13;&#10;y[i] ~ dpois(mu[i])&#13;&#10;"/>
          <p:cNvPicPr>
            <a:picLocks noChangeAspect="1"/>
          </p:cNvPicPr>
          <p:nvPr/>
        </p:nvPicPr>
        <p:blipFill rotWithShape="1">
          <a:blip r:embed="rId2">
            <a:extLst>
              <a:ext uri="{28A0092B-C50C-407E-A947-70E740481C1C}">
                <a14:useLocalDpi xmlns:a14="http://schemas.microsoft.com/office/drawing/2010/main" val="0"/>
              </a:ext>
            </a:extLst>
          </a:blip>
          <a:srcRect t="6030" b="3970"/>
          <a:stretch/>
        </p:blipFill>
        <p:spPr>
          <a:xfrm>
            <a:off x="1979526" y="1134740"/>
            <a:ext cx="8486697" cy="5723260"/>
          </a:xfrm>
          <a:prstGeom prst="rect">
            <a:avLst/>
          </a:prstGeom>
        </p:spPr>
      </p:pic>
      <p:sp>
        <p:nvSpPr>
          <p:cNvPr id="3" name="TextBox 2">
            <a:extLst>
              <a:ext uri="{FF2B5EF4-FFF2-40B4-BE49-F238E27FC236}">
                <a16:creationId xmlns:a16="http://schemas.microsoft.com/office/drawing/2014/main" id="{EF9B8FEE-20E8-D922-C87D-2A8336D544E5}"/>
              </a:ext>
            </a:extLst>
          </p:cNvPr>
          <p:cNvSpPr txBox="1"/>
          <p:nvPr/>
        </p:nvSpPr>
        <p:spPr>
          <a:xfrm>
            <a:off x="2555989" y="0"/>
            <a:ext cx="6702348" cy="954107"/>
          </a:xfrm>
          <a:prstGeom prst="rect">
            <a:avLst/>
          </a:prstGeom>
          <a:noFill/>
        </p:spPr>
        <p:txBody>
          <a:bodyPr wrap="none" rtlCol="0">
            <a:spAutoFit/>
          </a:bodyPr>
          <a:lstStyle/>
          <a:p>
            <a:pPr algn="ctr"/>
            <a:r>
              <a:rPr lang="en-US" sz="2800" b="1" dirty="0"/>
              <a:t>Ant Species Richness:</a:t>
            </a:r>
          </a:p>
          <a:p>
            <a:pPr algn="ctr"/>
            <a:r>
              <a:rPr lang="en-US" sz="2800" b="1" dirty="0"/>
              <a:t>Beware of Vague Priors with Link Functions</a:t>
            </a:r>
          </a:p>
        </p:txBody>
      </p:sp>
    </p:spTree>
    <p:extLst>
      <p:ext uri="{BB962C8B-B14F-4D97-AF65-F5344CB8AC3E}">
        <p14:creationId xmlns:p14="http://schemas.microsoft.com/office/powerpoint/2010/main" val="39830912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ernoulli, 0 or 1 (aka logistic)&#13;&#10; &#13;&#10;[β0, β1 | y]  ∝  ∏i=1N Bernoulli(yi | g(β0, β1, xi))&#13;&#10;        × normal(β0 | 0, 2.7) normal(β1 | 0, 2.7)&#13;&#10;g(β0, β1, xi)  =  exp(β0 + β1 xi) / (exp(β0 + β1 xi) + 1)&#13;&#10;&#10;b0 ~ dnorm(0, .37)&#13;&#10;b1 ~ dnorm(0, .37)&#13;&#10;for(i in 1:length(y)){&#13;&#10;  logit(p[i]) &lt;- b0 + b1 * x[i]&#13;&#10;  y[i] ~ dbern(p[i])&#13;&#10;}&#13;&#10;or&#13;&#10;p[i] &lt;- inv.logit(b0 + b1 * x[i])&#13;&#10;y[i] ~ dbern(p[i])&#13;&#10;"/>
          <p:cNvPicPr>
            <a:picLocks noChangeAspect="1"/>
          </p:cNvPicPr>
          <p:nvPr/>
        </p:nvPicPr>
        <p:blipFill rotWithShape="1">
          <a:blip r:embed="rId2">
            <a:extLst>
              <a:ext uri="{28A0092B-C50C-407E-A947-70E740481C1C}">
                <a14:useLocalDpi xmlns:a14="http://schemas.microsoft.com/office/drawing/2010/main" val="0"/>
              </a:ext>
            </a:extLst>
          </a:blip>
          <a:srcRect t="6618" b="3382"/>
          <a:stretch/>
        </p:blipFill>
        <p:spPr>
          <a:xfrm>
            <a:off x="1879042" y="930900"/>
            <a:ext cx="8788958" cy="5927099"/>
          </a:xfrm>
          <a:prstGeom prst="rect">
            <a:avLst/>
          </a:prstGeom>
        </p:spPr>
      </p:pic>
      <p:sp>
        <p:nvSpPr>
          <p:cNvPr id="3" name="TextBox 2">
            <a:extLst>
              <a:ext uri="{FF2B5EF4-FFF2-40B4-BE49-F238E27FC236}">
                <a16:creationId xmlns:a16="http://schemas.microsoft.com/office/drawing/2014/main" id="{5ECCCF53-B297-FD42-9146-C46A9214734D}"/>
              </a:ext>
            </a:extLst>
          </p:cNvPr>
          <p:cNvSpPr txBox="1"/>
          <p:nvPr/>
        </p:nvSpPr>
        <p:spPr>
          <a:xfrm>
            <a:off x="2984090" y="0"/>
            <a:ext cx="6223820" cy="707886"/>
          </a:xfrm>
          <a:prstGeom prst="rect">
            <a:avLst/>
          </a:prstGeom>
          <a:noFill/>
        </p:spPr>
        <p:txBody>
          <a:bodyPr wrap="none" rtlCol="0">
            <a:spAutoFit/>
          </a:bodyPr>
          <a:lstStyle/>
          <a:p>
            <a:pPr algn="ctr"/>
            <a:r>
              <a:rPr lang="en-US" sz="4000" b="1" dirty="0"/>
              <a:t>Lizard Occurrence on Islands</a:t>
            </a:r>
          </a:p>
        </p:txBody>
      </p:sp>
    </p:spTree>
    <p:extLst>
      <p:ext uri="{BB962C8B-B14F-4D97-AF65-F5344CB8AC3E}">
        <p14:creationId xmlns:p14="http://schemas.microsoft.com/office/powerpoint/2010/main" val="40315326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 text: Clark 2003 modeled fecundity of spotted owls and its implications for population growth; data were offspring counts per pair of owls, sample size n=197." title="Slide text: Clark 2003 modeled fecundity of spotted owls and its implications fo"/>
          <p:cNvPicPr>
            <a:picLocks noChangeAspect="1"/>
          </p:cNvPicPr>
          <p:nvPr/>
        </p:nvPicPr>
        <p:blipFill rotWithShape="1">
          <a:blip r:embed="rId2">
            <a:extLst>
              <a:ext uri="{28A0092B-C50C-407E-A947-70E740481C1C}">
                <a14:useLocalDpi xmlns:a14="http://schemas.microsoft.com/office/drawing/2010/main" val="0"/>
              </a:ext>
            </a:extLst>
          </a:blip>
          <a:srcRect t="5827" b="16919"/>
          <a:stretch/>
        </p:blipFill>
        <p:spPr>
          <a:xfrm>
            <a:off x="1262045" y="1004137"/>
            <a:ext cx="9017000" cy="5219700"/>
          </a:xfrm>
          <a:prstGeom prst="rect">
            <a:avLst/>
          </a:prstGeom>
        </p:spPr>
      </p:pic>
      <p:cxnSp>
        <p:nvCxnSpPr>
          <p:cNvPr id="4" name="Straight Connector 3"/>
          <p:cNvCxnSpPr/>
          <p:nvPr/>
        </p:nvCxnSpPr>
        <p:spPr>
          <a:xfrm>
            <a:off x="6543675" y="2628900"/>
            <a:ext cx="248602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52687" y="2967037"/>
            <a:ext cx="1062038"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161A7F8E-CE68-1A10-9170-E573766B4674}"/>
              </a:ext>
            </a:extLst>
          </p:cNvPr>
          <p:cNvSpPr txBox="1"/>
          <p:nvPr/>
        </p:nvSpPr>
        <p:spPr>
          <a:xfrm>
            <a:off x="516897" y="0"/>
            <a:ext cx="11350800" cy="615553"/>
          </a:xfrm>
          <a:prstGeom prst="rect">
            <a:avLst/>
          </a:prstGeom>
          <a:noFill/>
        </p:spPr>
        <p:txBody>
          <a:bodyPr wrap="none" rtlCol="0">
            <a:spAutoFit/>
          </a:bodyPr>
          <a:lstStyle/>
          <a:p>
            <a:pPr algn="ctr"/>
            <a:r>
              <a:rPr lang="en-US" sz="3400" b="1" dirty="0"/>
              <a:t>Hierarchical models are very natural in a Bayesian framework </a:t>
            </a:r>
          </a:p>
        </p:txBody>
      </p:sp>
    </p:spTree>
    <p:extLst>
      <p:ext uri="{BB962C8B-B14F-4D97-AF65-F5344CB8AC3E}">
        <p14:creationId xmlns:p14="http://schemas.microsoft.com/office/powerpoint/2010/main" val="3991448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rected graph with arrows from alpha and beta pointing to lambda_i. Equation: [lambda,alpha,beta|y] proportional to product Poisson(y_i|lambda_i) gamma(lambda_i|alpha,beta) times gamma(alpha|.001,.001) gamma(beta|.001,.001)." title="Directed graph with arrows from alpha and beta pointing to lambda_i. Equation: ["/>
          <p:cNvPicPr>
            <a:picLocks noChangeAspect="1"/>
          </p:cNvPicPr>
          <p:nvPr/>
        </p:nvPicPr>
        <p:blipFill rotWithShape="1">
          <a:blip r:embed="rId2">
            <a:extLst>
              <a:ext uri="{28A0092B-C50C-407E-A947-70E740481C1C}">
                <a14:useLocalDpi xmlns:a14="http://schemas.microsoft.com/office/drawing/2010/main" val="0"/>
              </a:ext>
            </a:extLst>
          </a:blip>
          <a:srcRect t="5514" b="9927"/>
          <a:stretch/>
        </p:blipFill>
        <p:spPr>
          <a:xfrm>
            <a:off x="1130299" y="139700"/>
            <a:ext cx="9821517" cy="6223000"/>
          </a:xfrm>
          <a:prstGeom prst="rect">
            <a:avLst/>
          </a:prstGeom>
        </p:spPr>
      </p:pic>
      <p:sp>
        <p:nvSpPr>
          <p:cNvPr id="3" name="TextBox 2"/>
          <p:cNvSpPr txBox="1"/>
          <p:nvPr/>
        </p:nvSpPr>
        <p:spPr>
          <a:xfrm>
            <a:off x="7821540" y="3646269"/>
            <a:ext cx="4059584" cy="646331"/>
          </a:xfrm>
          <a:prstGeom prst="rect">
            <a:avLst/>
          </a:prstGeom>
          <a:noFill/>
        </p:spPr>
        <p:txBody>
          <a:bodyPr wrap="square" rtlCol="0">
            <a:spAutoFit/>
          </a:bodyPr>
          <a:lstStyle/>
          <a:p>
            <a:r>
              <a:rPr lang="en-US" dirty="0"/>
              <a:t>Gamma is the conjugate prior and flexible/non-negative. Good choice here</a:t>
            </a:r>
          </a:p>
        </p:txBody>
      </p:sp>
      <p:cxnSp>
        <p:nvCxnSpPr>
          <p:cNvPr id="4" name="Straight Arrow Connector 3"/>
          <p:cNvCxnSpPr/>
          <p:nvPr/>
        </p:nvCxnSpPr>
        <p:spPr>
          <a:xfrm flipH="1">
            <a:off x="7666932" y="4292600"/>
            <a:ext cx="1333500" cy="3937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5637140" y="6034553"/>
            <a:ext cx="4827660" cy="369332"/>
          </a:xfrm>
          <a:prstGeom prst="rect">
            <a:avLst/>
          </a:prstGeom>
          <a:noFill/>
        </p:spPr>
        <p:txBody>
          <a:bodyPr wrap="square" rtlCol="0">
            <a:spAutoFit/>
          </a:bodyPr>
          <a:lstStyle/>
          <a:p>
            <a:r>
              <a:rPr lang="en-US" dirty="0"/>
              <a:t>These are called hyperpriors. </a:t>
            </a:r>
          </a:p>
        </p:txBody>
      </p:sp>
      <p:cxnSp>
        <p:nvCxnSpPr>
          <p:cNvPr id="6" name="Straight Arrow Connector 5"/>
          <p:cNvCxnSpPr/>
          <p:nvPr/>
        </p:nvCxnSpPr>
        <p:spPr>
          <a:xfrm flipH="1" flipV="1">
            <a:off x="5753100" y="5740400"/>
            <a:ext cx="1168400" cy="29415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125796" y="514177"/>
            <a:ext cx="2643260" cy="369332"/>
          </a:xfrm>
          <a:prstGeom prst="rect">
            <a:avLst/>
          </a:prstGeom>
          <a:noFill/>
        </p:spPr>
        <p:txBody>
          <a:bodyPr wrap="square" rtlCol="0">
            <a:spAutoFit/>
          </a:bodyPr>
          <a:lstStyle/>
          <a:p>
            <a:r>
              <a:rPr lang="en-US" dirty="0"/>
              <a:t>#</a:t>
            </a:r>
            <a:r>
              <a:rPr lang="en-US"/>
              <a:t>offspring per pair of owls</a:t>
            </a:r>
            <a:endParaRPr lang="en-US" dirty="0"/>
          </a:p>
        </p:txBody>
      </p:sp>
      <p:cxnSp>
        <p:nvCxnSpPr>
          <p:cNvPr id="14" name="Straight Arrow Connector 13"/>
          <p:cNvCxnSpPr>
            <a:stCxn id="13" idx="2"/>
          </p:cNvCxnSpPr>
          <p:nvPr/>
        </p:nvCxnSpPr>
        <p:spPr>
          <a:xfrm flipH="1">
            <a:off x="6384232" y="883509"/>
            <a:ext cx="2063194" cy="65851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22250" y="973867"/>
            <a:ext cx="3860800" cy="2031325"/>
          </a:xfrm>
          <a:prstGeom prst="rect">
            <a:avLst/>
          </a:prstGeom>
          <a:noFill/>
        </p:spPr>
        <p:txBody>
          <a:bodyPr wrap="square" rtlCol="0">
            <a:spAutoFit/>
          </a:bodyPr>
          <a:lstStyle/>
          <a:p>
            <a:r>
              <a:rPr lang="en-US" dirty="0"/>
              <a:t>Model offspring counts with Poisson, but each individual’s rate parameter drawn from a Gamma distribution.</a:t>
            </a:r>
          </a:p>
          <a:p>
            <a:endParaRPr lang="en-US" dirty="0"/>
          </a:p>
          <a:p>
            <a:r>
              <a:rPr lang="en-US" dirty="0"/>
              <a:t>Not just variance in counts, but variance within owl pair and among owl pairs!</a:t>
            </a:r>
          </a:p>
        </p:txBody>
      </p:sp>
      <p:cxnSp>
        <p:nvCxnSpPr>
          <p:cNvPr id="18" name="Straight Arrow Connector 17"/>
          <p:cNvCxnSpPr/>
          <p:nvPr/>
        </p:nvCxnSpPr>
        <p:spPr>
          <a:xfrm>
            <a:off x="3746500" y="1859097"/>
            <a:ext cx="2006600" cy="78250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7998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rected graph with arrows from alpha and beta pointing to lambda_i. Equation: [lambda,alpha,beta|y] proportional to product Poisson(y_i|lambda_i) gamma(lambda_i|alpha,beta) times gamma(alpha|.001,.001) gamma(beta|.001,.001)." title="Directed graph with arrows from alpha and beta pointing to lambda_i. Equation: ["/>
          <p:cNvPicPr>
            <a:picLocks noChangeAspect="1"/>
          </p:cNvPicPr>
          <p:nvPr/>
        </p:nvPicPr>
        <p:blipFill rotWithShape="1">
          <a:blip r:embed="rId2">
            <a:extLst>
              <a:ext uri="{28A0092B-C50C-407E-A947-70E740481C1C}">
                <a14:useLocalDpi xmlns:a14="http://schemas.microsoft.com/office/drawing/2010/main" val="0"/>
              </a:ext>
            </a:extLst>
          </a:blip>
          <a:srcRect t="5514" b="9927"/>
          <a:stretch/>
        </p:blipFill>
        <p:spPr>
          <a:xfrm>
            <a:off x="1130299" y="139700"/>
            <a:ext cx="9821517" cy="6223000"/>
          </a:xfrm>
          <a:prstGeom prst="rect">
            <a:avLst/>
          </a:prstGeom>
        </p:spPr>
      </p:pic>
      <p:sp>
        <p:nvSpPr>
          <p:cNvPr id="3" name="TextBox 2"/>
          <p:cNvSpPr txBox="1"/>
          <p:nvPr/>
        </p:nvSpPr>
        <p:spPr>
          <a:xfrm>
            <a:off x="7821540" y="3646269"/>
            <a:ext cx="4059584" cy="646331"/>
          </a:xfrm>
          <a:prstGeom prst="rect">
            <a:avLst/>
          </a:prstGeom>
          <a:noFill/>
        </p:spPr>
        <p:txBody>
          <a:bodyPr wrap="square" rtlCol="0">
            <a:spAutoFit/>
          </a:bodyPr>
          <a:lstStyle/>
          <a:p>
            <a:r>
              <a:rPr lang="en-US" dirty="0"/>
              <a:t>Gamma is the conjugate prior and flexible/non-negative. Good choice here</a:t>
            </a:r>
          </a:p>
        </p:txBody>
      </p:sp>
      <p:cxnSp>
        <p:nvCxnSpPr>
          <p:cNvPr id="4" name="Straight Arrow Connector 3"/>
          <p:cNvCxnSpPr/>
          <p:nvPr/>
        </p:nvCxnSpPr>
        <p:spPr>
          <a:xfrm flipH="1">
            <a:off x="7759700" y="4292600"/>
            <a:ext cx="1333500" cy="3937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5637140" y="6034553"/>
            <a:ext cx="4059584" cy="369332"/>
          </a:xfrm>
          <a:prstGeom prst="rect">
            <a:avLst/>
          </a:prstGeom>
          <a:noFill/>
        </p:spPr>
        <p:txBody>
          <a:bodyPr wrap="square" rtlCol="0">
            <a:spAutoFit/>
          </a:bodyPr>
          <a:lstStyle/>
          <a:p>
            <a:r>
              <a:rPr lang="en-US" dirty="0"/>
              <a:t>These are called hyperpriors. </a:t>
            </a:r>
          </a:p>
        </p:txBody>
      </p:sp>
      <p:cxnSp>
        <p:nvCxnSpPr>
          <p:cNvPr id="6" name="Straight Arrow Connector 5"/>
          <p:cNvCxnSpPr/>
          <p:nvPr/>
        </p:nvCxnSpPr>
        <p:spPr>
          <a:xfrm flipH="1" flipV="1">
            <a:off x="5753100" y="5740400"/>
            <a:ext cx="1168400" cy="29415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0" y="99508"/>
            <a:ext cx="12191999" cy="1046440"/>
          </a:xfrm>
          <a:prstGeom prst="rect">
            <a:avLst/>
          </a:prstGeom>
          <a:solidFill>
            <a:schemeClr val="bg1"/>
          </a:solidFill>
        </p:spPr>
        <p:txBody>
          <a:bodyPr wrap="square" rtlCol="0">
            <a:spAutoFit/>
          </a:bodyPr>
          <a:lstStyle/>
          <a:p>
            <a:pPr algn="ctr"/>
            <a:r>
              <a:rPr lang="en-US" sz="4000" dirty="0"/>
              <a:t>This model is hierarchical. </a:t>
            </a:r>
          </a:p>
          <a:p>
            <a:pPr algn="ctr"/>
            <a:r>
              <a:rPr lang="en-US" sz="2200" dirty="0"/>
              <a:t>Individual fecundity comes from data from that individual </a:t>
            </a:r>
            <a:r>
              <a:rPr lang="en-US" sz="2200" i="1" dirty="0"/>
              <a:t>and </a:t>
            </a:r>
            <a:r>
              <a:rPr lang="en-US" sz="2200" dirty="0"/>
              <a:t>is informed by entire population</a:t>
            </a:r>
          </a:p>
        </p:txBody>
      </p:sp>
      <p:sp>
        <p:nvSpPr>
          <p:cNvPr id="8" name="TextBox 7"/>
          <p:cNvSpPr txBox="1"/>
          <p:nvPr/>
        </p:nvSpPr>
        <p:spPr>
          <a:xfrm>
            <a:off x="6553748" y="1851858"/>
            <a:ext cx="3297584" cy="369332"/>
          </a:xfrm>
          <a:prstGeom prst="rect">
            <a:avLst/>
          </a:prstGeom>
          <a:noFill/>
        </p:spPr>
        <p:txBody>
          <a:bodyPr wrap="square" rtlCol="0">
            <a:spAutoFit/>
          </a:bodyPr>
          <a:lstStyle/>
          <a:p>
            <a:r>
              <a:rPr lang="en-US"/>
              <a:t>Every individual has one of these</a:t>
            </a:r>
            <a:endParaRPr lang="en-US" dirty="0"/>
          </a:p>
        </p:txBody>
      </p:sp>
      <p:cxnSp>
        <p:nvCxnSpPr>
          <p:cNvPr id="9" name="Straight Arrow Connector 8"/>
          <p:cNvCxnSpPr/>
          <p:nvPr/>
        </p:nvCxnSpPr>
        <p:spPr>
          <a:xfrm flipH="1">
            <a:off x="6337300" y="2255277"/>
            <a:ext cx="1333500" cy="3937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137948" y="2613052"/>
            <a:ext cx="4495252" cy="369332"/>
          </a:xfrm>
          <a:prstGeom prst="rect">
            <a:avLst/>
          </a:prstGeom>
          <a:noFill/>
        </p:spPr>
        <p:txBody>
          <a:bodyPr wrap="square" rtlCol="0">
            <a:spAutoFit/>
          </a:bodyPr>
          <a:lstStyle/>
          <a:p>
            <a:r>
              <a:rPr lang="en-US" dirty="0"/>
              <a:t>But they arise from a common distribution</a:t>
            </a:r>
          </a:p>
        </p:txBody>
      </p:sp>
      <p:cxnSp>
        <p:nvCxnSpPr>
          <p:cNvPr id="11" name="Straight Arrow Connector 10"/>
          <p:cNvCxnSpPr/>
          <p:nvPr/>
        </p:nvCxnSpPr>
        <p:spPr>
          <a:xfrm flipH="1">
            <a:off x="6921500" y="3016471"/>
            <a:ext cx="1333500" cy="3937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82648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90228" y="0"/>
            <a:ext cx="8211543" cy="646331"/>
          </a:xfrm>
          <a:prstGeom prst="rect">
            <a:avLst/>
          </a:prstGeom>
          <a:noFill/>
        </p:spPr>
        <p:txBody>
          <a:bodyPr wrap="none" rtlCol="0">
            <a:spAutoFit/>
          </a:bodyPr>
          <a:lstStyle/>
          <a:p>
            <a:r>
              <a:rPr lang="en-US" sz="3600" dirty="0"/>
              <a:t>HIERARCHICAL OR MULTILEVEL MODELING</a:t>
            </a:r>
          </a:p>
        </p:txBody>
      </p:sp>
      <p:sp>
        <p:nvSpPr>
          <p:cNvPr id="7" name="TextBox 6">
            <a:extLst>
              <a:ext uri="{FF2B5EF4-FFF2-40B4-BE49-F238E27FC236}">
                <a16:creationId xmlns:a16="http://schemas.microsoft.com/office/drawing/2014/main" id="{C4F173C2-1D50-AB05-F9AE-8AF44FE6FF11}"/>
              </a:ext>
            </a:extLst>
          </p:cNvPr>
          <p:cNvSpPr txBox="1"/>
          <p:nvPr/>
        </p:nvSpPr>
        <p:spPr>
          <a:xfrm>
            <a:off x="1079500" y="1383959"/>
            <a:ext cx="10033000" cy="2308324"/>
          </a:xfrm>
          <a:prstGeom prst="rect">
            <a:avLst/>
          </a:prstGeom>
          <a:noFill/>
        </p:spPr>
        <p:txBody>
          <a:bodyPr wrap="square">
            <a:spAutoFit/>
          </a:bodyPr>
          <a:lstStyle/>
          <a:p>
            <a:pPr indent="0" algn="l">
              <a:buNone/>
            </a:pPr>
            <a:r>
              <a:rPr lang="en-US" sz="2400" b="0" i="0" dirty="0">
                <a:solidFill>
                  <a:srgbClr val="1B1B1B"/>
                </a:solidFill>
                <a:effectLst/>
                <a:latin typeface="Charter" panose="02040503050506020203" pitchFamily="18" charset="0"/>
              </a:rPr>
              <a:t>Soil nitrous-oxide emissions are measured at multiple sites across the world. Each site has multiple measurements of (nitrogen input, emission). Different sites have wildly different soil organic carbon, climate, and microbial communities — so we expect </a:t>
            </a:r>
            <a:r>
              <a:rPr lang="en-US" sz="2400" b="0" i="1" dirty="0">
                <a:solidFill>
                  <a:srgbClr val="1B1B1B"/>
                </a:solidFill>
                <a:effectLst/>
                <a:latin typeface="Charter" panose="02040503050506020203" pitchFamily="18" charset="0"/>
              </a:rPr>
              <a:t>site-level</a:t>
            </a:r>
            <a:r>
              <a:rPr lang="en-US" sz="2400" b="0" i="0" dirty="0">
                <a:solidFill>
                  <a:srgbClr val="1B1B1B"/>
                </a:solidFill>
                <a:effectLst/>
                <a:latin typeface="Charter" panose="02040503050506020203" pitchFamily="18" charset="0"/>
              </a:rPr>
              <a:t> structure.</a:t>
            </a:r>
          </a:p>
          <a:p>
            <a:pPr>
              <a:buNone/>
            </a:pPr>
            <a:br>
              <a:rPr lang="en-US" sz="2400" dirty="0"/>
            </a:br>
            <a:endParaRPr lang="en-US" sz="2400" dirty="0"/>
          </a:p>
        </p:txBody>
      </p:sp>
      <p:sp>
        <p:nvSpPr>
          <p:cNvPr id="8" name="TextBox 7">
            <a:extLst>
              <a:ext uri="{FF2B5EF4-FFF2-40B4-BE49-F238E27FC236}">
                <a16:creationId xmlns:a16="http://schemas.microsoft.com/office/drawing/2014/main" id="{C6FAC28A-9484-856A-10B0-2E98685F79B3}"/>
              </a:ext>
            </a:extLst>
          </p:cNvPr>
          <p:cNvSpPr txBox="1"/>
          <p:nvPr/>
        </p:nvSpPr>
        <p:spPr>
          <a:xfrm>
            <a:off x="1079500" y="3429000"/>
            <a:ext cx="10033000" cy="1938992"/>
          </a:xfrm>
          <a:prstGeom prst="rect">
            <a:avLst/>
          </a:prstGeom>
          <a:noFill/>
        </p:spPr>
        <p:txBody>
          <a:bodyPr wrap="square">
            <a:spAutoFit/>
          </a:bodyPr>
          <a:lstStyle/>
          <a:p>
            <a:pPr indent="0" algn="l">
              <a:buNone/>
            </a:pPr>
            <a:r>
              <a:rPr lang="en-US" sz="2400" b="0" i="0" dirty="0">
                <a:solidFill>
                  <a:srgbClr val="1B1B1B"/>
                </a:solidFill>
                <a:effectLst/>
                <a:latin typeface="Charter" panose="02040503050506020203" pitchFamily="18" charset="0"/>
              </a:rPr>
              <a:t>Build complexity incrementally! </a:t>
            </a:r>
          </a:p>
          <a:p>
            <a:pPr indent="0" algn="l">
              <a:buNone/>
            </a:pPr>
            <a:endParaRPr lang="en-US" sz="2400" b="0" i="0" dirty="0">
              <a:solidFill>
                <a:srgbClr val="1B1B1B"/>
              </a:solidFill>
              <a:effectLst/>
              <a:latin typeface="Charter" panose="02040503050506020203" pitchFamily="18" charset="0"/>
            </a:endParaRPr>
          </a:p>
          <a:p>
            <a:pPr>
              <a:buNone/>
            </a:pPr>
            <a:r>
              <a:rPr lang="en-US" sz="2400" dirty="0">
                <a:solidFill>
                  <a:srgbClr val="1B1B1B"/>
                </a:solidFill>
                <a:latin typeface="Charter" panose="02040503050506020203" pitchFamily="18" charset="0"/>
              </a:rPr>
              <a:t>We will fit no pooling, complete pooling, and random intercept model, before adding more complexity</a:t>
            </a:r>
            <a:br>
              <a:rPr lang="en-US" sz="2400" dirty="0"/>
            </a:br>
            <a:endParaRPr lang="en-US" sz="2400" dirty="0"/>
          </a:p>
        </p:txBody>
      </p:sp>
    </p:spTree>
    <p:extLst>
      <p:ext uri="{BB962C8B-B14F-4D97-AF65-F5344CB8AC3E}">
        <p14:creationId xmlns:p14="http://schemas.microsoft.com/office/powerpoint/2010/main" val="3789079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1939" y="11465"/>
            <a:ext cx="3502369" cy="646331"/>
          </a:xfrm>
          <a:prstGeom prst="rect">
            <a:avLst/>
          </a:prstGeom>
          <a:noFill/>
        </p:spPr>
        <p:txBody>
          <a:bodyPr wrap="none" rtlCol="0">
            <a:spAutoFit/>
          </a:bodyPr>
          <a:lstStyle/>
          <a:p>
            <a:r>
              <a:rPr lang="en-US" sz="3600" dirty="0"/>
              <a:t>Complete pooling</a:t>
            </a:r>
          </a:p>
        </p:txBody>
      </p:sp>
      <p:pic>
        <p:nvPicPr>
          <p:cNvPr id="3" name="Picture 2" descr="JAGS complete-pooling model code: single alpha and beta priors, sigma, and one likelihood loop regressing log.emission on centered log nitrogen input, plus a loop deriving predicted emissions." title="JAGS complete-pooling model code: single alpha and beta priors, sigma, and one l"/>
          <p:cNvPicPr>
            <a:picLocks noChangeAspect="1"/>
          </p:cNvPicPr>
          <p:nvPr/>
        </p:nvPicPr>
        <p:blipFill>
          <a:blip r:embed="rId2"/>
          <a:stretch>
            <a:fillRect/>
          </a:stretch>
        </p:blipFill>
        <p:spPr>
          <a:xfrm>
            <a:off x="4893579" y="842462"/>
            <a:ext cx="7298421" cy="6015538"/>
          </a:xfrm>
          <a:prstGeom prst="rect">
            <a:avLst/>
          </a:prstGeom>
        </p:spPr>
      </p:pic>
      <p:sp>
        <p:nvSpPr>
          <p:cNvPr id="4" name="TextBox 3"/>
          <p:cNvSpPr txBox="1"/>
          <p:nvPr/>
        </p:nvSpPr>
        <p:spPr>
          <a:xfrm>
            <a:off x="910195" y="2979760"/>
            <a:ext cx="3297584" cy="369332"/>
          </a:xfrm>
          <a:prstGeom prst="rect">
            <a:avLst/>
          </a:prstGeom>
          <a:noFill/>
        </p:spPr>
        <p:txBody>
          <a:bodyPr wrap="square" rtlCol="0">
            <a:spAutoFit/>
          </a:bodyPr>
          <a:lstStyle/>
          <a:p>
            <a:r>
              <a:rPr lang="en-US" dirty="0"/>
              <a:t>Iterate likelihood over </a:t>
            </a:r>
            <a:r>
              <a:rPr lang="en-US"/>
              <a:t>the data</a:t>
            </a:r>
            <a:endParaRPr lang="en-US" dirty="0"/>
          </a:p>
        </p:txBody>
      </p:sp>
      <p:cxnSp>
        <p:nvCxnSpPr>
          <p:cNvPr id="5" name="Straight Arrow Connector 4"/>
          <p:cNvCxnSpPr>
            <a:endCxn id="3" idx="1"/>
          </p:cNvCxnSpPr>
          <p:nvPr/>
        </p:nvCxnSpPr>
        <p:spPr>
          <a:xfrm>
            <a:off x="3670300" y="3349092"/>
            <a:ext cx="1223279" cy="50113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955792" y="3617919"/>
            <a:ext cx="3297584" cy="369332"/>
          </a:xfrm>
          <a:prstGeom prst="rect">
            <a:avLst/>
          </a:prstGeom>
          <a:noFill/>
        </p:spPr>
        <p:txBody>
          <a:bodyPr wrap="square" rtlCol="0">
            <a:spAutoFit/>
          </a:bodyPr>
          <a:lstStyle/>
          <a:p>
            <a:r>
              <a:rPr lang="en-US" dirty="0"/>
              <a:t>Only one alpha and beta</a:t>
            </a:r>
          </a:p>
        </p:txBody>
      </p:sp>
      <p:cxnSp>
        <p:nvCxnSpPr>
          <p:cNvPr id="8" name="Straight Arrow Connector 7"/>
          <p:cNvCxnSpPr/>
          <p:nvPr/>
        </p:nvCxnSpPr>
        <p:spPr>
          <a:xfrm>
            <a:off x="3401561" y="3958675"/>
            <a:ext cx="1713364" cy="9897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805876" y="1350453"/>
            <a:ext cx="3297584" cy="369332"/>
          </a:xfrm>
          <a:prstGeom prst="rect">
            <a:avLst/>
          </a:prstGeom>
          <a:noFill/>
        </p:spPr>
        <p:txBody>
          <a:bodyPr wrap="square" rtlCol="0">
            <a:spAutoFit/>
          </a:bodyPr>
          <a:lstStyle/>
          <a:p>
            <a:r>
              <a:rPr lang="en-US" dirty="0"/>
              <a:t>Only one alpha and beta</a:t>
            </a:r>
          </a:p>
        </p:txBody>
      </p:sp>
      <p:cxnSp>
        <p:nvCxnSpPr>
          <p:cNvPr id="11" name="Straight Arrow Connector 10"/>
          <p:cNvCxnSpPr/>
          <p:nvPr/>
        </p:nvCxnSpPr>
        <p:spPr>
          <a:xfrm>
            <a:off x="3180215" y="1719785"/>
            <a:ext cx="1713364" cy="9897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92392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75069" y="0"/>
            <a:ext cx="2231701" cy="646331"/>
          </a:xfrm>
          <a:prstGeom prst="rect">
            <a:avLst/>
          </a:prstGeom>
          <a:noFill/>
        </p:spPr>
        <p:txBody>
          <a:bodyPr wrap="none" rtlCol="0">
            <a:spAutoFit/>
          </a:bodyPr>
          <a:lstStyle/>
          <a:p>
            <a:r>
              <a:rPr lang="en-US" sz="3600"/>
              <a:t>No pooling</a:t>
            </a:r>
            <a:endParaRPr lang="en-US" sz="3600" dirty="0"/>
          </a:p>
        </p:txBody>
      </p:sp>
      <p:pic>
        <p:nvPicPr>
          <p:cNvPr id="3" name="Picture 2" descr="JAGS no-pooling model code: a separate alpha[j] prior for each of n.sites, shared beta and sigma; likelihood uses alpha[group[i]], with nested loops for site-level predicted emissions." title="JAGS no-pooling model code: a separate alpha[j] prior for each of n.sites, share"/>
          <p:cNvPicPr>
            <a:picLocks noChangeAspect="1"/>
          </p:cNvPicPr>
          <p:nvPr/>
        </p:nvPicPr>
        <p:blipFill>
          <a:blip r:embed="rId2"/>
          <a:stretch>
            <a:fillRect/>
          </a:stretch>
        </p:blipFill>
        <p:spPr>
          <a:xfrm>
            <a:off x="4292042" y="958273"/>
            <a:ext cx="7899958" cy="6014027"/>
          </a:xfrm>
          <a:prstGeom prst="rect">
            <a:avLst/>
          </a:prstGeom>
        </p:spPr>
      </p:pic>
      <p:sp>
        <p:nvSpPr>
          <p:cNvPr id="4" name="TextBox 3"/>
          <p:cNvSpPr txBox="1"/>
          <p:nvPr/>
        </p:nvSpPr>
        <p:spPr>
          <a:xfrm>
            <a:off x="204339" y="1350453"/>
            <a:ext cx="3297584" cy="369332"/>
          </a:xfrm>
          <a:prstGeom prst="rect">
            <a:avLst/>
          </a:prstGeom>
          <a:noFill/>
        </p:spPr>
        <p:txBody>
          <a:bodyPr wrap="square" rtlCol="0">
            <a:spAutoFit/>
          </a:bodyPr>
          <a:lstStyle/>
          <a:p>
            <a:r>
              <a:rPr lang="en-US" dirty="0"/>
              <a:t>Every site gets its own alpha</a:t>
            </a:r>
          </a:p>
        </p:txBody>
      </p:sp>
      <p:cxnSp>
        <p:nvCxnSpPr>
          <p:cNvPr id="5" name="Straight Arrow Connector 4"/>
          <p:cNvCxnSpPr/>
          <p:nvPr/>
        </p:nvCxnSpPr>
        <p:spPr>
          <a:xfrm>
            <a:off x="2578678" y="1719785"/>
            <a:ext cx="1713364" cy="9897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96992" y="3594094"/>
            <a:ext cx="3297584" cy="369332"/>
          </a:xfrm>
          <a:prstGeom prst="rect">
            <a:avLst/>
          </a:prstGeom>
          <a:noFill/>
        </p:spPr>
        <p:txBody>
          <a:bodyPr wrap="square" rtlCol="0">
            <a:spAutoFit/>
          </a:bodyPr>
          <a:lstStyle/>
          <a:p>
            <a:r>
              <a:rPr lang="en-US" dirty="0"/>
              <a:t>Every site gets its own alpha</a:t>
            </a:r>
          </a:p>
        </p:txBody>
      </p:sp>
      <p:cxnSp>
        <p:nvCxnSpPr>
          <p:cNvPr id="7" name="Straight Arrow Connector 6"/>
          <p:cNvCxnSpPr/>
          <p:nvPr/>
        </p:nvCxnSpPr>
        <p:spPr>
          <a:xfrm>
            <a:off x="2671331" y="3963426"/>
            <a:ext cx="1713364" cy="9897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50896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544"/>
            <a:ext cx="5420390" cy="954107"/>
          </a:xfrm>
          <a:prstGeom prst="rect">
            <a:avLst/>
          </a:prstGeom>
          <a:noFill/>
        </p:spPr>
        <p:txBody>
          <a:bodyPr wrap="square" rtlCol="0">
            <a:spAutoFit/>
          </a:bodyPr>
          <a:lstStyle/>
          <a:p>
            <a:pPr algn="ctr"/>
            <a:r>
              <a:rPr lang="en-US" sz="3600" dirty="0"/>
              <a:t>Random intercept</a:t>
            </a:r>
          </a:p>
          <a:p>
            <a:pPr algn="ctr"/>
            <a:r>
              <a:rPr lang="en-US" sz="2000" dirty="0"/>
              <a:t>Partial pooling</a:t>
            </a:r>
          </a:p>
        </p:txBody>
      </p:sp>
      <p:pic>
        <p:nvPicPr>
          <p:cNvPr id="5" name="Picture 4" descr="Directed acyclic graph for a partial-pooling random-intercept model: y_ij depends on beta, alpha_j, sigma, and covariate x_ij; alpha_j depends on hyperparameters mu_alpha and varsigma_alpha." title="Directed acyclic graph for a partial-pooling random-intercept model: y_ij depend">
            <a:extLst>
              <a:ext uri="{FF2B5EF4-FFF2-40B4-BE49-F238E27FC236}">
                <a16:creationId xmlns:a16="http://schemas.microsoft.com/office/drawing/2014/main" id="{9309A0EE-E341-D7EC-C9AB-704C3073B7C2}"/>
              </a:ext>
            </a:extLst>
          </p:cNvPr>
          <p:cNvPicPr>
            <a:picLocks noChangeAspect="1"/>
          </p:cNvPicPr>
          <p:nvPr/>
        </p:nvPicPr>
        <p:blipFill>
          <a:blip r:embed="rId2"/>
          <a:stretch>
            <a:fillRect/>
          </a:stretch>
        </p:blipFill>
        <p:spPr>
          <a:xfrm>
            <a:off x="0" y="1841500"/>
            <a:ext cx="3972879" cy="3625850"/>
          </a:xfrm>
          <a:prstGeom prst="rect">
            <a:avLst/>
          </a:prstGeom>
        </p:spPr>
      </p:pic>
      <p:pic>
        <p:nvPicPr>
          <p:cNvPr id="8" name="Picture 7" descr="JAGS partial-pooling model code: hyperpriors mu.alpha and sigma.alpha, site intercepts alpha[j] drawn from dnorm(mu.alpha, tau.alpha), shared beta/sigma, likelihood, and predicted emissions loops." title="JAGS partial-pooling model code: hyperpriors mu.alpha and sigma.alpha, site inte">
            <a:extLst>
              <a:ext uri="{FF2B5EF4-FFF2-40B4-BE49-F238E27FC236}">
                <a16:creationId xmlns:a16="http://schemas.microsoft.com/office/drawing/2014/main" id="{8FB57020-A4DC-3905-75E7-C569E5882051}"/>
              </a:ext>
            </a:extLst>
          </p:cNvPr>
          <p:cNvPicPr>
            <a:picLocks noChangeAspect="1"/>
          </p:cNvPicPr>
          <p:nvPr/>
        </p:nvPicPr>
        <p:blipFill>
          <a:blip r:embed="rId3"/>
          <a:stretch>
            <a:fillRect/>
          </a:stretch>
        </p:blipFill>
        <p:spPr>
          <a:xfrm>
            <a:off x="6439440" y="15544"/>
            <a:ext cx="5358319" cy="6858000"/>
          </a:xfrm>
          <a:prstGeom prst="rect">
            <a:avLst/>
          </a:prstGeom>
        </p:spPr>
      </p:pic>
      <p:sp>
        <p:nvSpPr>
          <p:cNvPr id="9" name="TextBox 8">
            <a:extLst>
              <a:ext uri="{FF2B5EF4-FFF2-40B4-BE49-F238E27FC236}">
                <a16:creationId xmlns:a16="http://schemas.microsoft.com/office/drawing/2014/main" id="{60EB0105-F335-E8EC-3C98-7B85918FDF70}"/>
              </a:ext>
            </a:extLst>
          </p:cNvPr>
          <p:cNvSpPr txBox="1"/>
          <p:nvPr/>
        </p:nvSpPr>
        <p:spPr>
          <a:xfrm>
            <a:off x="8783687" y="1841500"/>
            <a:ext cx="3014072" cy="646331"/>
          </a:xfrm>
          <a:prstGeom prst="rect">
            <a:avLst/>
          </a:prstGeom>
          <a:noFill/>
        </p:spPr>
        <p:txBody>
          <a:bodyPr wrap="square" rtlCol="0">
            <a:spAutoFit/>
          </a:bodyPr>
          <a:lstStyle/>
          <a:p>
            <a:r>
              <a:rPr lang="en-US" dirty="0"/>
              <a:t>Alpha varies by site but within shared distribution </a:t>
            </a:r>
          </a:p>
        </p:txBody>
      </p:sp>
      <p:cxnSp>
        <p:nvCxnSpPr>
          <p:cNvPr id="12" name="Straight Arrow Connector 11">
            <a:extLst>
              <a:ext uri="{FF2B5EF4-FFF2-40B4-BE49-F238E27FC236}">
                <a16:creationId xmlns:a16="http://schemas.microsoft.com/office/drawing/2014/main" id="{DB080A0A-48A4-C880-58D1-751579A98801}"/>
              </a:ext>
            </a:extLst>
          </p:cNvPr>
          <p:cNvCxnSpPr>
            <a:cxnSpLocks/>
            <a:stCxn id="9" idx="1"/>
          </p:cNvCxnSpPr>
          <p:nvPr/>
        </p:nvCxnSpPr>
        <p:spPr>
          <a:xfrm flipH="1" flipV="1">
            <a:off x="8251371" y="1937657"/>
            <a:ext cx="532316" cy="22700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87031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544"/>
            <a:ext cx="5420390" cy="1261884"/>
          </a:xfrm>
          <a:prstGeom prst="rect">
            <a:avLst/>
          </a:prstGeom>
          <a:noFill/>
        </p:spPr>
        <p:txBody>
          <a:bodyPr wrap="square" rtlCol="0">
            <a:spAutoFit/>
          </a:bodyPr>
          <a:lstStyle/>
          <a:p>
            <a:pPr algn="ctr"/>
            <a:r>
              <a:rPr lang="en-US" sz="3600" dirty="0"/>
              <a:t>Random intercept</a:t>
            </a:r>
          </a:p>
          <a:p>
            <a:pPr algn="ctr"/>
            <a:r>
              <a:rPr lang="en-US" sz="2000" dirty="0"/>
              <a:t>Partial pooling, but also attempt to EXPLAIN site-level differences</a:t>
            </a:r>
          </a:p>
        </p:txBody>
      </p:sp>
      <p:pic>
        <p:nvPicPr>
          <p:cNvPr id="3" name="Picture 2" descr="JAGS model code adding a site-level carbon covariate: mu.alpha[j] &lt;- kappa + eta*w[j] and alpha[j] ~ dnorm(mu.alpha[j], tau.alpha), explaining variation in intercepts among sites, plus predicted emissions." title="JAGS model code adding a site-level carbon covariate: mu.alpha[j] &lt;- kappa + eta"/>
          <p:cNvPicPr>
            <a:picLocks noChangeAspect="1"/>
          </p:cNvPicPr>
          <p:nvPr/>
        </p:nvPicPr>
        <p:blipFill>
          <a:blip r:embed="rId2"/>
          <a:stretch>
            <a:fillRect/>
          </a:stretch>
        </p:blipFill>
        <p:spPr>
          <a:xfrm>
            <a:off x="5377682" y="0"/>
            <a:ext cx="6814318" cy="6858000"/>
          </a:xfrm>
          <a:prstGeom prst="rect">
            <a:avLst/>
          </a:prstGeom>
        </p:spPr>
      </p:pic>
      <p:sp>
        <p:nvSpPr>
          <p:cNvPr id="4" name="TextBox 3"/>
          <p:cNvSpPr txBox="1"/>
          <p:nvPr/>
        </p:nvSpPr>
        <p:spPr>
          <a:xfrm>
            <a:off x="990152" y="4022216"/>
            <a:ext cx="3297584" cy="369332"/>
          </a:xfrm>
          <a:prstGeom prst="rect">
            <a:avLst/>
          </a:prstGeom>
          <a:noFill/>
        </p:spPr>
        <p:txBody>
          <a:bodyPr wrap="square" rtlCol="0">
            <a:spAutoFit/>
          </a:bodyPr>
          <a:lstStyle/>
          <a:p>
            <a:r>
              <a:rPr lang="en-US" dirty="0"/>
              <a:t>Every site gets its own alpha</a:t>
            </a:r>
          </a:p>
        </p:txBody>
      </p:sp>
      <p:pic>
        <p:nvPicPr>
          <p:cNvPr id="6" name="Picture 5" descr="Directed acyclic graph: y_ij depends on alpha_j, beta, sigma, and covariate x_ij; alpha_j depends on kappa, eta, varsigma_alpha, and site covariate w_j feeds into alpha_j." title="Directed acyclic graph: y_ij depends on alpha_j, beta, sigma, and covariate x_ij"/>
          <p:cNvPicPr>
            <a:picLocks noChangeAspect="1"/>
          </p:cNvPicPr>
          <p:nvPr/>
        </p:nvPicPr>
        <p:blipFill>
          <a:blip r:embed="rId3"/>
          <a:stretch>
            <a:fillRect/>
          </a:stretch>
        </p:blipFill>
        <p:spPr>
          <a:xfrm>
            <a:off x="889118" y="3613157"/>
            <a:ext cx="3860800" cy="2730500"/>
          </a:xfrm>
          <a:prstGeom prst="rect">
            <a:avLst/>
          </a:prstGeom>
        </p:spPr>
      </p:pic>
      <p:sp>
        <p:nvSpPr>
          <p:cNvPr id="7" name="TextBox 6"/>
          <p:cNvSpPr txBox="1"/>
          <p:nvPr/>
        </p:nvSpPr>
        <p:spPr>
          <a:xfrm>
            <a:off x="0" y="1352206"/>
            <a:ext cx="5377682" cy="2031325"/>
          </a:xfrm>
          <a:prstGeom prst="rect">
            <a:avLst/>
          </a:prstGeom>
          <a:noFill/>
        </p:spPr>
        <p:txBody>
          <a:bodyPr wrap="square" rtlCol="0">
            <a:spAutoFit/>
          </a:bodyPr>
          <a:lstStyle/>
          <a:p>
            <a:r>
              <a:rPr lang="en-US" dirty="0"/>
              <a:t>In the previous example, we assumed that the variation in the intercept was attributable to spatial variation among sites. We did not try to explain that variation, we simply acknowledged that it exists. Now we are going to “model a parameter” using soil carbon content data at the site-level to explain variation in the intercepts among sites. </a:t>
            </a:r>
          </a:p>
        </p:txBody>
      </p:sp>
      <p:sp>
        <p:nvSpPr>
          <p:cNvPr id="10" name="TextBox 9"/>
          <p:cNvSpPr txBox="1"/>
          <p:nvPr/>
        </p:nvSpPr>
        <p:spPr>
          <a:xfrm>
            <a:off x="9177929" y="4530047"/>
            <a:ext cx="3014072" cy="646331"/>
          </a:xfrm>
          <a:prstGeom prst="rect">
            <a:avLst/>
          </a:prstGeom>
          <a:noFill/>
        </p:spPr>
        <p:txBody>
          <a:bodyPr wrap="square" rtlCol="0">
            <a:spAutoFit/>
          </a:bodyPr>
          <a:lstStyle/>
          <a:p>
            <a:r>
              <a:rPr lang="en-US" dirty="0"/>
              <a:t>Alpha varies by site but within shared distribution </a:t>
            </a:r>
          </a:p>
        </p:txBody>
      </p:sp>
      <p:cxnSp>
        <p:nvCxnSpPr>
          <p:cNvPr id="11" name="Straight Arrow Connector 10"/>
          <p:cNvCxnSpPr>
            <a:stCxn id="10" idx="1"/>
          </p:cNvCxnSpPr>
          <p:nvPr/>
        </p:nvCxnSpPr>
        <p:spPr>
          <a:xfrm flipH="1" flipV="1">
            <a:off x="8658225" y="4668547"/>
            <a:ext cx="519704" cy="18466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9177928" y="3383531"/>
            <a:ext cx="3014072" cy="646331"/>
          </a:xfrm>
          <a:prstGeom prst="rect">
            <a:avLst/>
          </a:prstGeom>
          <a:noFill/>
        </p:spPr>
        <p:txBody>
          <a:bodyPr wrap="square" rtlCol="0">
            <a:spAutoFit/>
          </a:bodyPr>
          <a:lstStyle/>
          <a:p>
            <a:r>
              <a:rPr lang="en-US" dirty="0"/>
              <a:t>Flexibility! Intercepts can depend on soil carbon</a:t>
            </a:r>
          </a:p>
        </p:txBody>
      </p:sp>
      <p:cxnSp>
        <p:nvCxnSpPr>
          <p:cNvPr id="18" name="Straight Arrow Connector 17"/>
          <p:cNvCxnSpPr/>
          <p:nvPr/>
        </p:nvCxnSpPr>
        <p:spPr>
          <a:xfrm flipH="1">
            <a:off x="8229600" y="4022217"/>
            <a:ext cx="948329" cy="36933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92407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F73431-EB21-16AD-4E77-577DD9BBEFA0}"/>
              </a:ext>
            </a:extLst>
          </p:cNvPr>
          <p:cNvSpPr txBox="1"/>
          <p:nvPr/>
        </p:nvSpPr>
        <p:spPr>
          <a:xfrm>
            <a:off x="-1" y="15544"/>
            <a:ext cx="11515411" cy="646331"/>
          </a:xfrm>
          <a:prstGeom prst="rect">
            <a:avLst/>
          </a:prstGeom>
          <a:noFill/>
        </p:spPr>
        <p:txBody>
          <a:bodyPr wrap="square" rtlCol="0">
            <a:spAutoFit/>
          </a:bodyPr>
          <a:lstStyle/>
          <a:p>
            <a:pPr algn="ctr"/>
            <a:r>
              <a:rPr lang="en-US" sz="3600" dirty="0"/>
              <a:t>Latent Variable Modeling I - Occupancy</a:t>
            </a:r>
          </a:p>
        </p:txBody>
      </p:sp>
      <p:pic>
        <p:nvPicPr>
          <p:cNvPr id="3" name="Picture 2">
            <a:extLst>
              <a:ext uri="{FF2B5EF4-FFF2-40B4-BE49-F238E27FC236}">
                <a16:creationId xmlns:a16="http://schemas.microsoft.com/office/drawing/2014/main" id="{E6FC8BCD-426B-68E3-E751-821BFA22C751}"/>
              </a:ext>
            </a:extLst>
          </p:cNvPr>
          <p:cNvPicPr>
            <a:picLocks noChangeAspect="1"/>
          </p:cNvPicPr>
          <p:nvPr/>
        </p:nvPicPr>
        <p:blipFill>
          <a:blip r:embed="rId2"/>
          <a:stretch>
            <a:fillRect/>
          </a:stretch>
        </p:blipFill>
        <p:spPr>
          <a:xfrm>
            <a:off x="63918" y="721210"/>
            <a:ext cx="7772400" cy="3738622"/>
          </a:xfrm>
          <a:prstGeom prst="rect">
            <a:avLst/>
          </a:prstGeom>
        </p:spPr>
      </p:pic>
      <p:sp>
        <p:nvSpPr>
          <p:cNvPr id="4" name="TextBox 3">
            <a:extLst>
              <a:ext uri="{FF2B5EF4-FFF2-40B4-BE49-F238E27FC236}">
                <a16:creationId xmlns:a16="http://schemas.microsoft.com/office/drawing/2014/main" id="{976683B4-5C03-3EE1-B22C-BBB9B271B8A3}"/>
              </a:ext>
            </a:extLst>
          </p:cNvPr>
          <p:cNvSpPr txBox="1"/>
          <p:nvPr/>
        </p:nvSpPr>
        <p:spPr>
          <a:xfrm>
            <a:off x="8712201" y="1473340"/>
            <a:ext cx="3415882" cy="830997"/>
          </a:xfrm>
          <a:prstGeom prst="rect">
            <a:avLst/>
          </a:prstGeom>
          <a:noFill/>
        </p:spPr>
        <p:txBody>
          <a:bodyPr wrap="square" rtlCol="0">
            <a:spAutoFit/>
          </a:bodyPr>
          <a:lstStyle/>
          <a:p>
            <a:r>
              <a:rPr lang="en-US" sz="2400" dirty="0"/>
              <a:t>“Latent variable” inferred rather than observed</a:t>
            </a:r>
          </a:p>
        </p:txBody>
      </p:sp>
      <p:cxnSp>
        <p:nvCxnSpPr>
          <p:cNvPr id="6" name="Straight Arrow Connector 5">
            <a:extLst>
              <a:ext uri="{FF2B5EF4-FFF2-40B4-BE49-F238E27FC236}">
                <a16:creationId xmlns:a16="http://schemas.microsoft.com/office/drawing/2014/main" id="{5B84EB79-CE0D-54BB-B305-6D1B72C9A427}"/>
              </a:ext>
            </a:extLst>
          </p:cNvPr>
          <p:cNvCxnSpPr>
            <a:cxnSpLocks/>
          </p:cNvCxnSpPr>
          <p:nvPr/>
        </p:nvCxnSpPr>
        <p:spPr>
          <a:xfrm flipH="1">
            <a:off x="7416800" y="2073505"/>
            <a:ext cx="1314799" cy="316480"/>
          </a:xfrm>
          <a:prstGeom prst="straightConnector1">
            <a:avLst/>
          </a:prstGeom>
          <a:ln w="22225">
            <a:tailEnd type="triangle"/>
          </a:ln>
        </p:spPr>
        <p:style>
          <a:lnRef idx="1">
            <a:schemeClr val="dk1"/>
          </a:lnRef>
          <a:fillRef idx="0">
            <a:schemeClr val="dk1"/>
          </a:fillRef>
          <a:effectRef idx="0">
            <a:schemeClr val="dk1"/>
          </a:effectRef>
          <a:fontRef idx="minor">
            <a:schemeClr val="tx1"/>
          </a:fontRef>
        </p:style>
      </p:cxnSp>
      <p:pic>
        <p:nvPicPr>
          <p:cNvPr id="10" name="Picture 9">
            <a:extLst>
              <a:ext uri="{FF2B5EF4-FFF2-40B4-BE49-F238E27FC236}">
                <a16:creationId xmlns:a16="http://schemas.microsoft.com/office/drawing/2014/main" id="{2FF510BD-2E1D-9375-BE31-7973E64EF4A2}"/>
              </a:ext>
            </a:extLst>
          </p:cNvPr>
          <p:cNvPicPr>
            <a:picLocks noChangeAspect="1"/>
          </p:cNvPicPr>
          <p:nvPr/>
        </p:nvPicPr>
        <p:blipFill>
          <a:blip r:embed="rId3"/>
          <a:stretch>
            <a:fillRect/>
          </a:stretch>
        </p:blipFill>
        <p:spPr>
          <a:xfrm>
            <a:off x="393701" y="4459832"/>
            <a:ext cx="5918200" cy="2273300"/>
          </a:xfrm>
          <a:prstGeom prst="rect">
            <a:avLst/>
          </a:prstGeom>
        </p:spPr>
      </p:pic>
      <p:sp>
        <p:nvSpPr>
          <p:cNvPr id="11" name="TextBox 10">
            <a:extLst>
              <a:ext uri="{FF2B5EF4-FFF2-40B4-BE49-F238E27FC236}">
                <a16:creationId xmlns:a16="http://schemas.microsoft.com/office/drawing/2014/main" id="{B80C1BBE-84F7-5044-9615-245210B2EFF2}"/>
              </a:ext>
            </a:extLst>
          </p:cNvPr>
          <p:cNvSpPr txBox="1"/>
          <p:nvPr/>
        </p:nvSpPr>
        <p:spPr>
          <a:xfrm>
            <a:off x="7836318" y="5812127"/>
            <a:ext cx="6127750" cy="523220"/>
          </a:xfrm>
          <a:prstGeom prst="rect">
            <a:avLst/>
          </a:prstGeom>
          <a:noFill/>
        </p:spPr>
        <p:txBody>
          <a:bodyPr wrap="square">
            <a:spAutoFit/>
          </a:bodyPr>
          <a:lstStyle/>
          <a:p>
            <a:r>
              <a:rPr lang="en-US" sz="2800" dirty="0"/>
              <a:t>What should the priors be?</a:t>
            </a:r>
          </a:p>
        </p:txBody>
      </p:sp>
    </p:spTree>
    <p:extLst>
      <p:ext uri="{BB962C8B-B14F-4D97-AF65-F5344CB8AC3E}">
        <p14:creationId xmlns:p14="http://schemas.microsoft.com/office/powerpoint/2010/main" val="2095353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4265" b="5147"/>
          <a:stretch/>
        </p:blipFill>
        <p:spPr>
          <a:xfrm>
            <a:off x="1219744" y="-28052"/>
            <a:ext cx="9369879" cy="6360160"/>
          </a:xfrm>
          <a:prstGeom prst="rect">
            <a:avLst/>
          </a:prstGeom>
        </p:spPr>
      </p:pic>
      <p:sp>
        <p:nvSpPr>
          <p:cNvPr id="4" name="TextBox 3">
            <a:extLst>
              <a:ext uri="{FF2B5EF4-FFF2-40B4-BE49-F238E27FC236}">
                <a16:creationId xmlns:a16="http://schemas.microsoft.com/office/drawing/2014/main" id="{A9995C0D-21DE-CCE1-2B4D-6900AE05F627}"/>
              </a:ext>
            </a:extLst>
          </p:cNvPr>
          <p:cNvSpPr txBox="1"/>
          <p:nvPr/>
        </p:nvSpPr>
        <p:spPr>
          <a:xfrm>
            <a:off x="170633" y="6036994"/>
            <a:ext cx="11468100" cy="646331"/>
          </a:xfrm>
          <a:prstGeom prst="rect">
            <a:avLst/>
          </a:prstGeom>
          <a:noFill/>
        </p:spPr>
        <p:txBody>
          <a:bodyPr wrap="square">
            <a:spAutoFit/>
          </a:bodyPr>
          <a:lstStyle/>
          <a:p>
            <a:r>
              <a:rPr lang="en-US" dirty="0"/>
              <a:t>An implied Uniform(0,1) prior for </a:t>
            </a:r>
            <a:r>
              <a:rPr lang="el-GR" i="1" dirty="0"/>
              <a:t>ψ</a:t>
            </a:r>
            <a:r>
              <a:rPr lang="el-GR" dirty="0"/>
              <a:t> </a:t>
            </a:r>
            <a:r>
              <a:rPr lang="en-US" dirty="0"/>
              <a:t>is a Logistic distribution prior for </a:t>
            </a:r>
            <a:r>
              <a:rPr lang="en-US" i="1" dirty="0"/>
              <a:t>intercept</a:t>
            </a:r>
            <a:r>
              <a:rPr lang="el-GR" dirty="0"/>
              <a:t> </a:t>
            </a:r>
            <a:r>
              <a:rPr lang="en-US" dirty="0"/>
              <a:t>centered at 0 with scale parameter 1 </a:t>
            </a:r>
          </a:p>
          <a:p>
            <a:pPr algn="ctr"/>
            <a:r>
              <a:rPr lang="en-US" dirty="0"/>
              <a:t>Logistic(</a:t>
            </a:r>
            <a:r>
              <a:rPr lang="el-GR" dirty="0"/>
              <a:t>μ = 0, σ = 1) </a:t>
            </a:r>
            <a:endParaRPr lang="en-US" dirty="0"/>
          </a:p>
        </p:txBody>
      </p:sp>
    </p:spTree>
    <p:extLst>
      <p:ext uri="{BB962C8B-B14F-4D97-AF65-F5344CB8AC3E}">
        <p14:creationId xmlns:p14="http://schemas.microsoft.com/office/powerpoint/2010/main" val="34614307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70326" y="141377"/>
            <a:ext cx="8798673" cy="646331"/>
          </a:xfrm>
          <a:prstGeom prst="rect">
            <a:avLst/>
          </a:prstGeom>
          <a:noFill/>
        </p:spPr>
        <p:txBody>
          <a:bodyPr wrap="square" rtlCol="0">
            <a:spAutoFit/>
          </a:bodyPr>
          <a:lstStyle/>
          <a:p>
            <a:r>
              <a:rPr lang="en-US" sz="3600" dirty="0"/>
              <a:t>DYNAMIC OCCUPANCY MODELING</a:t>
            </a:r>
          </a:p>
        </p:txBody>
      </p:sp>
      <p:pic>
        <p:nvPicPr>
          <p:cNvPr id="5122" name="Picture 2" descr="ynamic site-occupancy model. z is true occupancy (0 or 1) of a si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1836" y="1377819"/>
            <a:ext cx="5381625" cy="426098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95AB6DA-16C1-D05D-5787-BCA002510929}"/>
              </a:ext>
            </a:extLst>
          </p:cNvPr>
          <p:cNvSpPr txBox="1"/>
          <p:nvPr/>
        </p:nvSpPr>
        <p:spPr>
          <a:xfrm>
            <a:off x="2166517" y="6228911"/>
            <a:ext cx="8398453" cy="461665"/>
          </a:xfrm>
          <a:prstGeom prst="rect">
            <a:avLst/>
          </a:prstGeom>
          <a:noFill/>
        </p:spPr>
        <p:txBody>
          <a:bodyPr wrap="none" rtlCol="0">
            <a:spAutoFit/>
          </a:bodyPr>
          <a:lstStyle/>
          <a:p>
            <a:r>
              <a:rPr lang="en-US" sz="2400" b="1" dirty="0"/>
              <a:t>Occupancy with a time series. Model colonization and extinction</a:t>
            </a:r>
          </a:p>
        </p:txBody>
      </p:sp>
    </p:spTree>
    <p:extLst>
      <p:ext uri="{BB962C8B-B14F-4D97-AF65-F5344CB8AC3E}">
        <p14:creationId xmlns:p14="http://schemas.microsoft.com/office/powerpoint/2010/main" val="42169560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22F4C8F-89F3-20BB-ADC5-289DCBCEE34D}"/>
              </a:ext>
            </a:extLst>
          </p:cNvPr>
          <p:cNvSpPr txBox="1"/>
          <p:nvPr/>
        </p:nvSpPr>
        <p:spPr>
          <a:xfrm>
            <a:off x="1073426" y="833451"/>
            <a:ext cx="8858249" cy="5355312"/>
          </a:xfrm>
          <a:prstGeom prst="rect">
            <a:avLst/>
          </a:prstGeom>
          <a:noFill/>
        </p:spPr>
        <p:txBody>
          <a:bodyPr wrap="square">
            <a:spAutoFit/>
          </a:bodyPr>
          <a:lstStyle/>
          <a:p>
            <a:r>
              <a:rPr lang="en-US" dirty="0"/>
              <a:t># Dynamic (multi-season) occupancy model in NIMBLE.</a:t>
            </a:r>
          </a:p>
          <a:p>
            <a:r>
              <a:rPr lang="en-US" dirty="0"/>
              <a:t>#   - Sites </a:t>
            </a:r>
            <a:r>
              <a:rPr lang="en-US" dirty="0" err="1"/>
              <a:t>i</a:t>
            </a:r>
            <a:r>
              <a:rPr lang="en-US" dirty="0"/>
              <a:t> = 1..Nsites</a:t>
            </a:r>
          </a:p>
          <a:p>
            <a:r>
              <a:rPr lang="en-US" dirty="0"/>
              <a:t>#   - Years  t = 1..Nyears</a:t>
            </a:r>
          </a:p>
          <a:p>
            <a:r>
              <a:rPr lang="en-US" dirty="0"/>
              <a:t>#   - Replicate visits j = 1..Nreps within each (site, year)</a:t>
            </a:r>
          </a:p>
          <a:p>
            <a:r>
              <a:rPr lang="en-US" dirty="0"/>
              <a:t>#</a:t>
            </a:r>
          </a:p>
          <a:p>
            <a:r>
              <a:rPr lang="en-US" dirty="0"/>
              <a:t># Latent process model:</a:t>
            </a:r>
          </a:p>
          <a:p>
            <a:r>
              <a:rPr lang="en-US" dirty="0"/>
              <a:t>#   z[</a:t>
            </a:r>
            <a:r>
              <a:rPr lang="en-US" dirty="0" err="1"/>
              <a:t>i</a:t>
            </a:r>
            <a:r>
              <a:rPr lang="en-US" dirty="0"/>
              <a:t>, 1] ~ Bernoulli(psi)</a:t>
            </a:r>
          </a:p>
          <a:p>
            <a:r>
              <a:rPr lang="en-US" dirty="0"/>
              <a:t>#   z[</a:t>
            </a:r>
            <a:r>
              <a:rPr lang="en-US" dirty="0" err="1"/>
              <a:t>i</a:t>
            </a:r>
            <a:r>
              <a:rPr lang="en-US" dirty="0"/>
              <a:t>, t] ~ Bernoulli(z[i,t-1]*phi[t-1] + (1-z[i,t-1])*gamma[t-1])</a:t>
            </a:r>
          </a:p>
          <a:p>
            <a:r>
              <a:rPr lang="en-US" dirty="0"/>
              <a:t># where phi[t]   = patch persistence (year t -&gt; t+1 if currently occupied)</a:t>
            </a:r>
          </a:p>
          <a:p>
            <a:r>
              <a:rPr lang="en-US" dirty="0"/>
              <a:t>#       gamma[t] = patch colonization (year t -&gt; t+1 if currently empty)</a:t>
            </a:r>
          </a:p>
          <a:p>
            <a:r>
              <a:rPr lang="en-US" dirty="0"/>
              <a:t>#</a:t>
            </a:r>
          </a:p>
          <a:p>
            <a:r>
              <a:rPr lang="en-US" dirty="0"/>
              <a:t># Observation model:</a:t>
            </a:r>
          </a:p>
          <a:p>
            <a:r>
              <a:rPr lang="en-US" dirty="0"/>
              <a:t>#   y[</a:t>
            </a:r>
            <a:r>
              <a:rPr lang="en-US" dirty="0" err="1"/>
              <a:t>i</a:t>
            </a:r>
            <a:r>
              <a:rPr lang="en-US" dirty="0"/>
              <a:t>, j, t] ~ Bernoulli(z[</a:t>
            </a:r>
            <a:r>
              <a:rPr lang="en-US" dirty="0" err="1"/>
              <a:t>i</a:t>
            </a:r>
            <a:r>
              <a:rPr lang="en-US" dirty="0"/>
              <a:t>, t] * p)</a:t>
            </a:r>
          </a:p>
          <a:p>
            <a:r>
              <a:rPr lang="en-US" dirty="0"/>
              <a:t>#</a:t>
            </a:r>
          </a:p>
          <a:p>
            <a:r>
              <a:rPr lang="en-US" dirty="0"/>
              <a:t># Derived ecology (all indexed by TRANSITION t-1, i.e. 1..Nyears-1):</a:t>
            </a:r>
          </a:p>
          <a:p>
            <a:r>
              <a:rPr lang="en-US" dirty="0"/>
              <a:t>#   </a:t>
            </a:r>
            <a:r>
              <a:rPr lang="en-US" dirty="0" err="1"/>
              <a:t>psi.t</a:t>
            </a:r>
            <a:r>
              <a:rPr lang="en-US" dirty="0"/>
              <a:t>[t]      = expected occupancy in year t</a:t>
            </a:r>
          </a:p>
          <a:p>
            <a:r>
              <a:rPr lang="en-US" dirty="0"/>
              <a:t>#   lambda[t-1]   = finite rate of change, </a:t>
            </a:r>
            <a:r>
              <a:rPr lang="en-US" dirty="0" err="1"/>
              <a:t>psi.t</a:t>
            </a:r>
            <a:r>
              <a:rPr lang="en-US" dirty="0"/>
              <a:t>[t] / </a:t>
            </a:r>
            <a:r>
              <a:rPr lang="en-US" dirty="0" err="1"/>
              <a:t>psi.t</a:t>
            </a:r>
            <a:r>
              <a:rPr lang="en-US" dirty="0"/>
              <a:t>[t-1]</a:t>
            </a:r>
          </a:p>
          <a:p>
            <a:r>
              <a:rPr lang="en-US" dirty="0"/>
              <a:t>#   turn[t-1]     = turnover (fraction of occupied sites that are NEW </a:t>
            </a:r>
            <a:r>
              <a:rPr lang="en-US" dirty="0" err="1"/>
              <a:t>colonisers</a:t>
            </a:r>
            <a:r>
              <a:rPr lang="en-US" dirty="0"/>
              <a:t>)</a:t>
            </a:r>
          </a:p>
          <a:p>
            <a:r>
              <a:rPr lang="en-US" dirty="0"/>
              <a:t>#   eq[t-1]       = colonization-extinction equilibrium occupancy</a:t>
            </a:r>
          </a:p>
        </p:txBody>
      </p:sp>
    </p:spTree>
    <p:extLst>
      <p:ext uri="{BB962C8B-B14F-4D97-AF65-F5344CB8AC3E}">
        <p14:creationId xmlns:p14="http://schemas.microsoft.com/office/powerpoint/2010/main" val="14777339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1BA426-873E-2664-5C62-5D03BA01E4E4}"/>
              </a:ext>
            </a:extLst>
          </p:cNvPr>
          <p:cNvPicPr>
            <a:picLocks noChangeAspect="1"/>
          </p:cNvPicPr>
          <p:nvPr/>
        </p:nvPicPr>
        <p:blipFill>
          <a:blip r:embed="rId2"/>
          <a:srcRect l="725"/>
          <a:stretch>
            <a:fillRect/>
          </a:stretch>
        </p:blipFill>
        <p:spPr>
          <a:xfrm>
            <a:off x="2266122" y="850777"/>
            <a:ext cx="7716078" cy="5156446"/>
          </a:xfrm>
          <a:prstGeom prst="rect">
            <a:avLst/>
          </a:prstGeom>
        </p:spPr>
      </p:pic>
      <p:sp>
        <p:nvSpPr>
          <p:cNvPr id="5" name="TextBox 4">
            <a:extLst>
              <a:ext uri="{FF2B5EF4-FFF2-40B4-BE49-F238E27FC236}">
                <a16:creationId xmlns:a16="http://schemas.microsoft.com/office/drawing/2014/main" id="{88991443-DE71-50FA-4CF1-3E6B242ECDFD}"/>
              </a:ext>
            </a:extLst>
          </p:cNvPr>
          <p:cNvSpPr txBox="1"/>
          <p:nvPr/>
        </p:nvSpPr>
        <p:spPr>
          <a:xfrm>
            <a:off x="848139" y="0"/>
            <a:ext cx="12059478" cy="646331"/>
          </a:xfrm>
          <a:prstGeom prst="rect">
            <a:avLst/>
          </a:prstGeom>
          <a:noFill/>
        </p:spPr>
        <p:txBody>
          <a:bodyPr wrap="square" rtlCol="0">
            <a:spAutoFit/>
          </a:bodyPr>
          <a:lstStyle/>
          <a:p>
            <a:r>
              <a:rPr lang="en-US" sz="3600" dirty="0"/>
              <a:t>Spotted Owl, Integrated, Multistate, Dynamic Occupancy</a:t>
            </a:r>
          </a:p>
        </p:txBody>
      </p:sp>
    </p:spTree>
    <p:extLst>
      <p:ext uri="{BB962C8B-B14F-4D97-AF65-F5344CB8AC3E}">
        <p14:creationId xmlns:p14="http://schemas.microsoft.com/office/powerpoint/2010/main" val="38696192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713CEB45-B05D-3028-DCA4-578124AED533}"/>
              </a:ext>
            </a:extLst>
          </p:cNvPr>
          <p:cNvPicPr>
            <a:picLocks noChangeAspect="1"/>
          </p:cNvPicPr>
          <p:nvPr/>
        </p:nvPicPr>
        <p:blipFill>
          <a:blip r:embed="rId2"/>
          <a:srcRect b="6656"/>
          <a:stretch>
            <a:fillRect/>
          </a:stretch>
        </p:blipFill>
        <p:spPr>
          <a:xfrm>
            <a:off x="20" y="1282"/>
            <a:ext cx="12191980" cy="6856718"/>
          </a:xfrm>
          <a:prstGeom prst="rect">
            <a:avLst/>
          </a:prstGeom>
        </p:spPr>
      </p:pic>
    </p:spTree>
    <p:extLst>
      <p:ext uri="{BB962C8B-B14F-4D97-AF65-F5344CB8AC3E}">
        <p14:creationId xmlns:p14="http://schemas.microsoft.com/office/powerpoint/2010/main" val="25939710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EBDB705-E310-2FC8-D2A3-0F8CA136B8D2}"/>
              </a:ext>
            </a:extLst>
          </p:cNvPr>
          <p:cNvPicPr>
            <a:picLocks noChangeAspect="1"/>
          </p:cNvPicPr>
          <p:nvPr/>
        </p:nvPicPr>
        <p:blipFill>
          <a:blip r:embed="rId2"/>
          <a:stretch>
            <a:fillRect/>
          </a:stretch>
        </p:blipFill>
        <p:spPr>
          <a:xfrm>
            <a:off x="115955" y="628680"/>
            <a:ext cx="12091761" cy="4672189"/>
          </a:xfrm>
          <a:prstGeom prst="rect">
            <a:avLst/>
          </a:prstGeom>
        </p:spPr>
      </p:pic>
    </p:spTree>
    <p:extLst>
      <p:ext uri="{BB962C8B-B14F-4D97-AF65-F5344CB8AC3E}">
        <p14:creationId xmlns:p14="http://schemas.microsoft.com/office/powerpoint/2010/main" val="9259199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5763" y="34090"/>
            <a:ext cx="11806237" cy="1077218"/>
          </a:xfrm>
          <a:prstGeom prst="rect">
            <a:avLst/>
          </a:prstGeom>
          <a:noFill/>
        </p:spPr>
        <p:txBody>
          <a:bodyPr wrap="square" rtlCol="0">
            <a:spAutoFit/>
          </a:bodyPr>
          <a:lstStyle/>
          <a:p>
            <a:pPr algn="ctr"/>
            <a:r>
              <a:rPr lang="en-US" sz="4000" b="1" dirty="0"/>
              <a:t>N-mixture Models</a:t>
            </a:r>
          </a:p>
          <a:p>
            <a:pPr algn="ctr"/>
            <a:r>
              <a:rPr lang="en-US" sz="2400" b="1" dirty="0"/>
              <a:t>Separating Process and Observation Error</a:t>
            </a:r>
          </a:p>
        </p:txBody>
      </p:sp>
      <p:sp>
        <p:nvSpPr>
          <p:cNvPr id="4" name="TextBox 3"/>
          <p:cNvSpPr txBox="1"/>
          <p:nvPr/>
        </p:nvSpPr>
        <p:spPr>
          <a:xfrm>
            <a:off x="576027" y="1252010"/>
            <a:ext cx="11039945" cy="830997"/>
          </a:xfrm>
          <a:prstGeom prst="rect">
            <a:avLst/>
          </a:prstGeom>
          <a:noFill/>
        </p:spPr>
        <p:txBody>
          <a:bodyPr wrap="none" rtlCol="0">
            <a:spAutoFit/>
          </a:bodyPr>
          <a:lstStyle/>
          <a:p>
            <a:pPr marL="285750" indent="-285750">
              <a:buFont typeface="Arial" charset="0"/>
              <a:buChar char="•"/>
            </a:pPr>
            <a:r>
              <a:rPr lang="en-US" sz="2400" dirty="0"/>
              <a:t>Imperfect detection is also a problem when estimating </a:t>
            </a:r>
            <a:r>
              <a:rPr lang="en-US" sz="2400" b="1" u="sng" dirty="0"/>
              <a:t>abundance</a:t>
            </a:r>
          </a:p>
          <a:p>
            <a:pPr marL="285750" indent="-285750">
              <a:buFont typeface="Arial" charset="0"/>
              <a:buChar char="•"/>
            </a:pPr>
            <a:r>
              <a:rPr lang="en-US" sz="2400" dirty="0"/>
              <a:t>N-mixture models can account for imperfect detection of individuals within a species</a:t>
            </a:r>
          </a:p>
        </p:txBody>
      </p:sp>
      <p:pic>
        <p:nvPicPr>
          <p:cNvPr id="8" name="Picture 7"/>
          <p:cNvPicPr>
            <a:picLocks noChangeAspect="1"/>
          </p:cNvPicPr>
          <p:nvPr/>
        </p:nvPicPr>
        <p:blipFill>
          <a:blip r:embed="rId2"/>
          <a:stretch>
            <a:fillRect/>
          </a:stretch>
        </p:blipFill>
        <p:spPr>
          <a:xfrm>
            <a:off x="0" y="2704833"/>
            <a:ext cx="12192000" cy="1527845"/>
          </a:xfrm>
          <a:prstGeom prst="rect">
            <a:avLst/>
          </a:prstGeom>
        </p:spPr>
      </p:pic>
    </p:spTree>
    <p:extLst>
      <p:ext uri="{BB962C8B-B14F-4D97-AF65-F5344CB8AC3E}">
        <p14:creationId xmlns:p14="http://schemas.microsoft.com/office/powerpoint/2010/main" val="14810636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858A6BD-8662-924D-8E7A-90510A30CB5F}">
  <we:reference id="WA200010001" version="1.0.0.1" store="Omex" storeType="OMEX"/>
  <we:alternateReferences>
    <we:reference id="WA200010001" version="1.0.0.1" store="WA200010001" storeType="OMEX"/>
  </we:alternateReferences>
  <we:properties>
    <we:property name="claude.fileId" value="&quot;154281e0-0077-450a-8e38-6da74b571634&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37864</TotalTime>
  <Words>1424</Words>
  <Application>Microsoft Macintosh PowerPoint</Application>
  <PresentationFormat>Widescreen</PresentationFormat>
  <Paragraphs>150</Paragraphs>
  <Slides>32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Calibri Light</vt:lpstr>
      <vt:lpstr>Charter</vt:lpstr>
      <vt:lpstr>Office Theme</vt:lpstr>
      <vt:lpstr>PowerPoint Presentation</vt:lpstr>
      <vt:lpstr>Where to go from here</vt:lpstr>
      <vt:lpstr>Where to go from here</vt:lpstr>
      <vt:lpstr>This course is just a jumping off point</vt:lpstr>
      <vt:lpstr>Model diagnostics</vt:lpstr>
      <vt:lpstr>Model diagnostics</vt:lpstr>
      <vt:lpstr>PowerPoint Presentation</vt:lpstr>
      <vt:lpstr>PowerPoint Presentation</vt:lpstr>
      <vt:lpstr>Model diagnostics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Levi, Taal</dc:creator>
  <cp:lastModifiedBy>Levi, Taal</cp:lastModifiedBy>
  <cp:revision>312</cp:revision>
  <dcterms:created xsi:type="dcterms:W3CDTF">2020-12-11T02:21:57Z</dcterms:created>
  <dcterms:modified xsi:type="dcterms:W3CDTF">2026-09-21T05:14:29Z</dcterms:modified>
</cp:coreProperties>
</file>