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5"/>
  </p:notesMasterIdLst>
  <p:sldIdLst>
    <p:sldId id="257" r:id="rId2"/>
    <p:sldId id="559" r:id="rId3"/>
    <p:sldId id="561" r:id="rId4"/>
    <p:sldId id="307" r:id="rId5"/>
    <p:sldId id="562" r:id="rId6"/>
    <p:sldId id="532" r:id="rId7"/>
    <p:sldId id="538" r:id="rId8"/>
    <p:sldId id="526" r:id="rId9"/>
    <p:sldId id="528" r:id="rId10"/>
    <p:sldId id="563" r:id="rId11"/>
    <p:sldId id="513" r:id="rId12"/>
    <p:sldId id="570" r:id="rId13"/>
    <p:sldId id="569" r:id="rId14"/>
    <p:sldId id="568" r:id="rId15"/>
    <p:sldId id="533" r:id="rId16"/>
    <p:sldId id="567" r:id="rId17"/>
    <p:sldId id="566" r:id="rId18"/>
    <p:sldId id="565" r:id="rId19"/>
    <p:sldId id="564" r:id="rId20"/>
    <p:sldId id="571" r:id="rId21"/>
    <p:sldId id="572" r:id="rId22"/>
    <p:sldId id="573" r:id="rId23"/>
    <p:sldId id="53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6451"/>
    <p:restoredTop sz="94624"/>
  </p:normalViewPr>
  <p:slideViewPr>
    <p:cSldViewPr snapToGrid="0" snapToObjects="1">
      <p:cViewPr>
        <p:scale>
          <a:sx n="49" d="100"/>
          <a:sy n="49" d="100"/>
        </p:scale>
        <p:origin x="-24" y="20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9C91A6-D3CC-A448-A30A-303E1C36A033}" type="datetimeFigureOut">
              <a:rPr lang="en-US" smtClean="0"/>
              <a:t>7/16/26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00AC092-695C-464D-9CD8-909DC0001E20}" type="slidenum">
              <a:rPr lang="en-US" smtClean="0"/>
              <a:t>‹#›</a:t>
            </a:fld>
            <a:endParaRPr lang="en-US"/>
          </a:p>
        </p:txBody>
      </p:sp>
    </p:spTree>
    <p:extLst>
      <p:ext uri="{BB962C8B-B14F-4D97-AF65-F5344CB8AC3E}">
        <p14:creationId xmlns:p14="http://schemas.microsoft.com/office/powerpoint/2010/main" val="10230351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00AC092-695C-464D-9CD8-909DC0001E20}" type="slidenum">
              <a:rPr lang="en-US" smtClean="0"/>
              <a:t>7</a:t>
            </a:fld>
            <a:endParaRPr lang="en-US"/>
          </a:p>
        </p:txBody>
      </p:sp>
    </p:spTree>
    <p:extLst>
      <p:ext uri="{BB962C8B-B14F-4D97-AF65-F5344CB8AC3E}">
        <p14:creationId xmlns:p14="http://schemas.microsoft.com/office/powerpoint/2010/main" val="31944009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A4348FE-E9FB-B34F-9F58-56AAD0FE21CF}"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7530330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A4348FE-E9FB-B34F-9F58-56AAD0FE21CF}"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17904466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A4348FE-E9FB-B34F-9F58-56AAD0FE21CF}"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14961024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A4348FE-E9FB-B34F-9F58-56AAD0FE21CF}"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11059950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A4348FE-E9FB-B34F-9F58-56AAD0FE21CF}" type="datetimeFigureOut">
              <a:rPr lang="en-US" smtClean="0"/>
              <a:t>7/16/26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1987874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A4348FE-E9FB-B34F-9F58-56AAD0FE21CF}"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17982300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A4348FE-E9FB-B34F-9F58-56AAD0FE21CF}" type="datetimeFigureOut">
              <a:rPr lang="en-US" smtClean="0"/>
              <a:t>7/16/26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13154894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A4348FE-E9FB-B34F-9F58-56AAD0FE21CF}" type="datetimeFigureOut">
              <a:rPr lang="en-US" smtClean="0"/>
              <a:t>7/16/26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10876621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A4348FE-E9FB-B34F-9F58-56AAD0FE21CF}" type="datetimeFigureOut">
              <a:rPr lang="en-US" smtClean="0"/>
              <a:t>7/16/26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956850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4348FE-E9FB-B34F-9F58-56AAD0FE21CF}"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14362670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A4348FE-E9FB-B34F-9F58-56AAD0FE21CF}" type="datetimeFigureOut">
              <a:rPr lang="en-US" smtClean="0"/>
              <a:t>7/16/26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A051B9-200A-AF4F-B497-CA0B88E8F75A}" type="slidenum">
              <a:rPr lang="en-US" smtClean="0"/>
              <a:t>‹#›</a:t>
            </a:fld>
            <a:endParaRPr lang="en-US"/>
          </a:p>
        </p:txBody>
      </p:sp>
    </p:spTree>
    <p:extLst>
      <p:ext uri="{BB962C8B-B14F-4D97-AF65-F5344CB8AC3E}">
        <p14:creationId xmlns:p14="http://schemas.microsoft.com/office/powerpoint/2010/main" val="16244868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4348FE-E9FB-B34F-9F58-56AAD0FE21CF}" type="datetimeFigureOut">
              <a:rPr lang="en-US" smtClean="0"/>
              <a:t>7/16/26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A051B9-200A-AF4F-B497-CA0B88E8F75A}" type="slidenum">
              <a:rPr lang="en-US" smtClean="0"/>
              <a:t>‹#›</a:t>
            </a:fld>
            <a:endParaRPr lang="en-US"/>
          </a:p>
        </p:txBody>
      </p:sp>
    </p:spTree>
    <p:extLst>
      <p:ext uri="{BB962C8B-B14F-4D97-AF65-F5344CB8AC3E}">
        <p14:creationId xmlns:p14="http://schemas.microsoft.com/office/powerpoint/2010/main" val="2016708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9.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21.emf"/><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9.e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jpeg"/><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5.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5.tiff"/><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6.png"/></Relationships>
</file>

<file path=ppt/slides/_rels/slide8.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368440" y="0"/>
            <a:ext cx="11455120" cy="830997"/>
          </a:xfrm>
          <a:prstGeom prst="rect">
            <a:avLst/>
          </a:prstGeom>
          <a:noFill/>
        </p:spPr>
        <p:txBody>
          <a:bodyPr wrap="square" rtlCol="0">
            <a:spAutoFit/>
          </a:bodyPr>
          <a:lstStyle/>
          <a:p>
            <a:pPr algn="ctr"/>
            <a:r>
              <a:rPr lang="en-US" sz="4800" b="1" dirty="0">
                <a:solidFill>
                  <a:srgbClr val="FFFF00"/>
                </a:solidFill>
              </a:rPr>
              <a:t>Introduction to Bayesian Analysis Part Deux</a:t>
            </a:r>
          </a:p>
        </p:txBody>
      </p:sp>
      <p:pic>
        <p:nvPicPr>
          <p:cNvPr id="7" name="Picture 6" descr="3D surface plot of a bivariate normal probability density over axes x1 and x2, showing a bell-shaped peak (~0.15) at the origin, with a semi-transparent horizontal reference plane." title="3D surface plot of a bivariate normal probability density over axes x1 and x2, s"/>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676401" y="3650456"/>
            <a:ext cx="4276725" cy="3207544"/>
          </a:xfrm>
          <a:prstGeom prst="rect">
            <a:avLst/>
          </a:prstGeom>
        </p:spPr>
      </p:pic>
      <p:sp>
        <p:nvSpPr>
          <p:cNvPr id="8" name="TextBox 7"/>
          <p:cNvSpPr txBox="1"/>
          <p:nvPr/>
        </p:nvSpPr>
        <p:spPr>
          <a:xfrm>
            <a:off x="6490010" y="5023395"/>
            <a:ext cx="5701989" cy="1938992"/>
          </a:xfrm>
          <a:prstGeom prst="rect">
            <a:avLst/>
          </a:prstGeom>
          <a:noFill/>
        </p:spPr>
        <p:txBody>
          <a:bodyPr wrap="square" rtlCol="0">
            <a:spAutoFit/>
          </a:bodyPr>
          <a:lstStyle/>
          <a:p>
            <a:r>
              <a:rPr lang="en-US" sz="2400" b="1" dirty="0">
                <a:solidFill>
                  <a:srgbClr val="FFFF00"/>
                </a:solidFill>
              </a:rPr>
              <a:t>Many slides adapted from Matt </a:t>
            </a:r>
            <a:r>
              <a:rPr lang="en-US" sz="2400" b="1" dirty="0" err="1">
                <a:solidFill>
                  <a:srgbClr val="FFFF00"/>
                </a:solidFill>
              </a:rPr>
              <a:t>Falcy</a:t>
            </a:r>
            <a:r>
              <a:rPr lang="en-US" sz="2400" b="1" dirty="0">
                <a:solidFill>
                  <a:srgbClr val="FFFF00"/>
                </a:solidFill>
              </a:rPr>
              <a:t> ODFW, and SESYNC course by Chris </a:t>
            </a:r>
            <a:r>
              <a:rPr lang="en-US" sz="2400" b="1" dirty="0" err="1">
                <a:solidFill>
                  <a:srgbClr val="FFFF00"/>
                </a:solidFill>
              </a:rPr>
              <a:t>Che-Castaldo</a:t>
            </a:r>
            <a:r>
              <a:rPr lang="en-US" sz="2400" b="1" dirty="0">
                <a:solidFill>
                  <a:srgbClr val="FFFF00"/>
                </a:solidFill>
              </a:rPr>
              <a:t>, Mary B. Collins, N. Thompson Hobbs (with permission)</a:t>
            </a:r>
          </a:p>
          <a:p>
            <a:endParaRPr lang="en-US" sz="2400" b="1" dirty="0">
              <a:solidFill>
                <a:srgbClr val="FFFF00"/>
              </a:solidFill>
            </a:endParaRPr>
          </a:p>
        </p:txBody>
      </p:sp>
      <p:pic>
        <p:nvPicPr>
          <p:cNvPr id="1026" name="Picture 2" descr="Portrait of Thomas Bayes with Bayes' theorem overlaid. Equation: P(A|B) = P(B|A) P(A) / P(B)." title="Portrait of Thomas Bayes with Bayes' theorem overlaid. Equation: P(A|B) = P(B|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76600" y="889008"/>
            <a:ext cx="5162706" cy="27614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465023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rnoulli, 0 or 1 (aka logistic)&#13;&#10; &#13;&#10;[β0, β1 | y]  ∝  ∏i=1N Bernoulli(yi | g(β0, β1, xi))&#13;&#10;        × normal(β0 | 0, 2.7) normal(β1 | 0, 2.7)&#13;&#10;g(β0, β1, xi)  =  exp(β0 + β1 xi) / (exp(β0 + β1 xi) + 1)&#13;&#10;&#10;b0 ~ dnorm(0, .37)&#13;&#10;b1 ~ dnorm(0, .37)&#13;&#10;for(i in 1:length(y)){&#13;&#10;  logit(p[i]) &lt;- b0 + b1 * x[i]&#13;&#10;  y[i] ~ dbern(p[i])&#13;&#10;}&#13;&#10;or&#13;&#10;p[i] &lt;- inv.logit(b0 + b1 * x[i])&#13;&#10;y[i] ~ dbern(p[i])&#13;&#10;"/>
          <p:cNvPicPr>
            <a:picLocks noChangeAspect="1"/>
          </p:cNvPicPr>
          <p:nvPr/>
        </p:nvPicPr>
        <p:blipFill rotWithShape="1">
          <a:blip r:embed="rId2">
            <a:extLst>
              <a:ext uri="{28A0092B-C50C-407E-A947-70E740481C1C}">
                <a14:useLocalDpi xmlns:a14="http://schemas.microsoft.com/office/drawing/2010/main" val="0"/>
              </a:ext>
            </a:extLst>
          </a:blip>
          <a:srcRect t="6618" b="3382"/>
          <a:stretch/>
        </p:blipFill>
        <p:spPr>
          <a:xfrm>
            <a:off x="1879042" y="930900"/>
            <a:ext cx="8788958" cy="5927099"/>
          </a:xfrm>
          <a:prstGeom prst="rect">
            <a:avLst/>
          </a:prstGeom>
        </p:spPr>
      </p:pic>
      <p:sp>
        <p:nvSpPr>
          <p:cNvPr id="3" name="TextBox 2">
            <a:extLst>
              <a:ext uri="{FF2B5EF4-FFF2-40B4-BE49-F238E27FC236}">
                <a16:creationId xmlns:a16="http://schemas.microsoft.com/office/drawing/2014/main" id="{5ECCCF53-B297-FD42-9146-C46A9214734D}"/>
              </a:ext>
            </a:extLst>
          </p:cNvPr>
          <p:cNvSpPr txBox="1"/>
          <p:nvPr/>
        </p:nvSpPr>
        <p:spPr>
          <a:xfrm>
            <a:off x="2984090" y="0"/>
            <a:ext cx="6223820" cy="707886"/>
          </a:xfrm>
          <a:prstGeom prst="rect">
            <a:avLst/>
          </a:prstGeom>
          <a:noFill/>
        </p:spPr>
        <p:txBody>
          <a:bodyPr wrap="none" rtlCol="0">
            <a:spAutoFit/>
          </a:bodyPr>
          <a:lstStyle/>
          <a:p>
            <a:pPr algn="ctr"/>
            <a:r>
              <a:rPr lang="en-US" sz="4000" b="1" dirty="0"/>
              <a:t>Lizard Occurrence on Islands</a:t>
            </a:r>
          </a:p>
        </p:txBody>
      </p:sp>
    </p:spTree>
    <p:extLst>
      <p:ext uri="{BB962C8B-B14F-4D97-AF65-F5344CB8AC3E}">
        <p14:creationId xmlns:p14="http://schemas.microsoft.com/office/powerpoint/2010/main" val="40315326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551073" y="355600"/>
            <a:ext cx="4408899" cy="707886"/>
          </a:xfrm>
          <a:prstGeom prst="rect">
            <a:avLst/>
          </a:prstGeom>
          <a:noFill/>
        </p:spPr>
        <p:txBody>
          <a:bodyPr wrap="none" rtlCol="0">
            <a:spAutoFit/>
          </a:bodyPr>
          <a:lstStyle/>
          <a:p>
            <a:pPr algn="ctr"/>
            <a:r>
              <a:rPr lang="en-US" sz="4000" b="1" dirty="0"/>
              <a:t>Hierarchical Models</a:t>
            </a:r>
          </a:p>
        </p:txBody>
      </p:sp>
      <p:sp>
        <p:nvSpPr>
          <p:cNvPr id="2" name="Rectangle 1"/>
          <p:cNvSpPr/>
          <p:nvPr/>
        </p:nvSpPr>
        <p:spPr>
          <a:xfrm>
            <a:off x="787400" y="2253843"/>
            <a:ext cx="10769600" cy="1785104"/>
          </a:xfrm>
          <a:prstGeom prst="rect">
            <a:avLst/>
          </a:prstGeom>
        </p:spPr>
        <p:txBody>
          <a:bodyPr wrap="square">
            <a:spAutoFit/>
          </a:bodyPr>
          <a:lstStyle/>
          <a:p>
            <a:r>
              <a:rPr lang="en-US" sz="2200" b="1" dirty="0">
                <a:solidFill>
                  <a:srgbClr val="202122"/>
                </a:solidFill>
                <a:latin typeface="Arial" charset="0"/>
              </a:rPr>
              <a:t>From Wikipedia: </a:t>
            </a:r>
          </a:p>
          <a:p>
            <a:endParaRPr lang="en-US" sz="2200" b="1" dirty="0">
              <a:solidFill>
                <a:srgbClr val="202122"/>
              </a:solidFill>
              <a:latin typeface="Arial" charset="0"/>
            </a:endParaRPr>
          </a:p>
          <a:p>
            <a:r>
              <a:rPr lang="en-US" sz="2200" b="1" dirty="0">
                <a:solidFill>
                  <a:srgbClr val="202122"/>
                </a:solidFill>
                <a:latin typeface="Arial" charset="0"/>
              </a:rPr>
              <a:t>Multilevel models</a:t>
            </a:r>
            <a:r>
              <a:rPr lang="en-US" sz="2200" dirty="0">
                <a:solidFill>
                  <a:srgbClr val="202122"/>
                </a:solidFill>
                <a:latin typeface="Arial" charset="0"/>
              </a:rPr>
              <a:t> (also known as </a:t>
            </a:r>
            <a:r>
              <a:rPr lang="en-US" sz="2200" b="1" dirty="0">
                <a:solidFill>
                  <a:srgbClr val="202122"/>
                </a:solidFill>
                <a:latin typeface="Arial" charset="0"/>
              </a:rPr>
              <a:t>hierarchical linear models</a:t>
            </a:r>
            <a:r>
              <a:rPr lang="en-US" sz="2200" dirty="0">
                <a:solidFill>
                  <a:srgbClr val="202122"/>
                </a:solidFill>
                <a:latin typeface="Arial" charset="0"/>
              </a:rPr>
              <a:t>, </a:t>
            </a:r>
            <a:r>
              <a:rPr lang="en-US" sz="2200" b="1" dirty="0">
                <a:solidFill>
                  <a:srgbClr val="202122"/>
                </a:solidFill>
                <a:latin typeface="Arial" charset="0"/>
              </a:rPr>
              <a:t>linear mixed-effect model</a:t>
            </a:r>
            <a:r>
              <a:rPr lang="en-US" sz="2200" dirty="0">
                <a:solidFill>
                  <a:srgbClr val="202122"/>
                </a:solidFill>
                <a:latin typeface="Arial" charset="0"/>
              </a:rPr>
              <a:t>, </a:t>
            </a:r>
            <a:r>
              <a:rPr lang="en-US" sz="2200" b="1" dirty="0">
                <a:solidFill>
                  <a:srgbClr val="202122"/>
                </a:solidFill>
                <a:latin typeface="Arial" charset="0"/>
              </a:rPr>
              <a:t>mixed models</a:t>
            </a:r>
            <a:r>
              <a:rPr lang="en-US" sz="2200" dirty="0">
                <a:solidFill>
                  <a:srgbClr val="202122"/>
                </a:solidFill>
                <a:latin typeface="Arial" charset="0"/>
              </a:rPr>
              <a:t>, </a:t>
            </a:r>
            <a:r>
              <a:rPr lang="en-US" sz="2200" b="1" dirty="0">
                <a:solidFill>
                  <a:srgbClr val="202122"/>
                </a:solidFill>
                <a:latin typeface="Arial" charset="0"/>
              </a:rPr>
              <a:t>nested data models</a:t>
            </a:r>
            <a:r>
              <a:rPr lang="en-US" sz="2200" dirty="0">
                <a:solidFill>
                  <a:srgbClr val="202122"/>
                </a:solidFill>
                <a:latin typeface="Arial" charset="0"/>
              </a:rPr>
              <a:t>, </a:t>
            </a:r>
            <a:r>
              <a:rPr lang="en-US" sz="2200" b="1" dirty="0">
                <a:solidFill>
                  <a:srgbClr val="202122"/>
                </a:solidFill>
                <a:latin typeface="Arial" charset="0"/>
              </a:rPr>
              <a:t>random coefficient</a:t>
            </a:r>
            <a:r>
              <a:rPr lang="en-US" sz="2200" dirty="0">
                <a:solidFill>
                  <a:srgbClr val="202122"/>
                </a:solidFill>
                <a:latin typeface="Arial" charset="0"/>
              </a:rPr>
              <a:t>, </a:t>
            </a:r>
            <a:r>
              <a:rPr lang="en-US" sz="2200" b="1" dirty="0">
                <a:solidFill>
                  <a:srgbClr val="202122"/>
                </a:solidFill>
                <a:latin typeface="Arial" charset="0"/>
              </a:rPr>
              <a:t>random-effects models</a:t>
            </a:r>
            <a:r>
              <a:rPr lang="en-US" sz="2200" dirty="0">
                <a:solidFill>
                  <a:srgbClr val="202122"/>
                </a:solidFill>
                <a:latin typeface="Arial" charset="0"/>
              </a:rPr>
              <a:t>, </a:t>
            </a:r>
            <a:r>
              <a:rPr lang="en-US" sz="2200" b="1" dirty="0">
                <a:solidFill>
                  <a:srgbClr val="202122"/>
                </a:solidFill>
                <a:latin typeface="Arial" charset="0"/>
              </a:rPr>
              <a:t>random parameter models</a:t>
            </a:r>
            <a:r>
              <a:rPr lang="en-US" sz="2200" dirty="0">
                <a:solidFill>
                  <a:srgbClr val="202122"/>
                </a:solidFill>
                <a:latin typeface="Arial" charset="0"/>
              </a:rPr>
              <a:t>, or </a:t>
            </a:r>
            <a:r>
              <a:rPr lang="en-US" sz="2200" b="1" dirty="0">
                <a:solidFill>
                  <a:srgbClr val="202122"/>
                </a:solidFill>
                <a:latin typeface="Arial" charset="0"/>
              </a:rPr>
              <a:t>split-plot designs</a:t>
            </a:r>
            <a:r>
              <a:rPr lang="en-US" sz="2200" dirty="0">
                <a:solidFill>
                  <a:srgbClr val="202122"/>
                </a:solidFill>
                <a:latin typeface="Arial" charset="0"/>
              </a:rPr>
              <a:t>)</a:t>
            </a:r>
            <a:endParaRPr lang="en-US" sz="2200" dirty="0"/>
          </a:p>
        </p:txBody>
      </p:sp>
      <p:sp>
        <p:nvSpPr>
          <p:cNvPr id="7" name="TextBox 6"/>
          <p:cNvSpPr txBox="1"/>
          <p:nvPr/>
        </p:nvSpPr>
        <p:spPr>
          <a:xfrm>
            <a:off x="496800" y="5229304"/>
            <a:ext cx="11350800" cy="615553"/>
          </a:xfrm>
          <a:prstGeom prst="rect">
            <a:avLst/>
          </a:prstGeom>
          <a:noFill/>
        </p:spPr>
        <p:txBody>
          <a:bodyPr wrap="none" rtlCol="0">
            <a:spAutoFit/>
          </a:bodyPr>
          <a:lstStyle/>
          <a:p>
            <a:pPr algn="ctr"/>
            <a:r>
              <a:rPr lang="en-US" sz="3400" b="1" dirty="0"/>
              <a:t>Hierarchical models are very natural in a Bayesian framework </a:t>
            </a:r>
          </a:p>
        </p:txBody>
      </p:sp>
    </p:spTree>
    <p:extLst>
      <p:ext uri="{BB962C8B-B14F-4D97-AF65-F5344CB8AC3E}">
        <p14:creationId xmlns:p14="http://schemas.microsoft.com/office/powerpoint/2010/main" val="16451420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text: Clark 2003 modeled fecundity of spotted owls and its implications for population growth; data were offspring counts per pair of owls, sample size n=197." title="Slide text: Clark 2003 modeled fecundity of spotted owls and its implications fo"/>
          <p:cNvPicPr>
            <a:picLocks noChangeAspect="1"/>
          </p:cNvPicPr>
          <p:nvPr/>
        </p:nvPicPr>
        <p:blipFill rotWithShape="1">
          <a:blip r:embed="rId2">
            <a:extLst>
              <a:ext uri="{28A0092B-C50C-407E-A947-70E740481C1C}">
                <a14:useLocalDpi xmlns:a14="http://schemas.microsoft.com/office/drawing/2010/main" val="0"/>
              </a:ext>
            </a:extLst>
          </a:blip>
          <a:srcRect t="5827" b="16919"/>
          <a:stretch/>
        </p:blipFill>
        <p:spPr>
          <a:xfrm>
            <a:off x="1231900" y="622300"/>
            <a:ext cx="9017000" cy="5219700"/>
          </a:xfrm>
          <a:prstGeom prst="rect">
            <a:avLst/>
          </a:prstGeom>
        </p:spPr>
      </p:pic>
      <p:cxnSp>
        <p:nvCxnSpPr>
          <p:cNvPr id="4" name="Straight Connector 3"/>
          <p:cNvCxnSpPr/>
          <p:nvPr/>
        </p:nvCxnSpPr>
        <p:spPr>
          <a:xfrm>
            <a:off x="6543675" y="2628900"/>
            <a:ext cx="2486025"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2452687" y="2967037"/>
            <a:ext cx="1062038"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914481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rected graph with arrows from alpha and beta pointing to lambda_i. Equation: [lambda,alpha,beta|y] proportional to product Poisson(y_i|lambda_i) gamma(lambda_i|alpha,beta) times gamma(alpha|.001,.001) gamma(beta|.001,.001)." title="Directed graph with arrows from alpha and beta pointing to lambda_i. Equation: ["/>
          <p:cNvPicPr>
            <a:picLocks noChangeAspect="1"/>
          </p:cNvPicPr>
          <p:nvPr/>
        </p:nvPicPr>
        <p:blipFill rotWithShape="1">
          <a:blip r:embed="rId2">
            <a:extLst>
              <a:ext uri="{28A0092B-C50C-407E-A947-70E740481C1C}">
                <a14:useLocalDpi xmlns:a14="http://schemas.microsoft.com/office/drawing/2010/main" val="0"/>
              </a:ext>
            </a:extLst>
          </a:blip>
          <a:srcRect t="5514" b="9927"/>
          <a:stretch/>
        </p:blipFill>
        <p:spPr>
          <a:xfrm>
            <a:off x="1130299" y="139700"/>
            <a:ext cx="9821517" cy="6223000"/>
          </a:xfrm>
          <a:prstGeom prst="rect">
            <a:avLst/>
          </a:prstGeom>
        </p:spPr>
      </p:pic>
      <p:sp>
        <p:nvSpPr>
          <p:cNvPr id="3" name="TextBox 2"/>
          <p:cNvSpPr txBox="1"/>
          <p:nvPr/>
        </p:nvSpPr>
        <p:spPr>
          <a:xfrm>
            <a:off x="7821540" y="3646269"/>
            <a:ext cx="4059584" cy="646331"/>
          </a:xfrm>
          <a:prstGeom prst="rect">
            <a:avLst/>
          </a:prstGeom>
          <a:noFill/>
        </p:spPr>
        <p:txBody>
          <a:bodyPr wrap="square" rtlCol="0">
            <a:spAutoFit/>
          </a:bodyPr>
          <a:lstStyle/>
          <a:p>
            <a:r>
              <a:rPr lang="en-US" dirty="0"/>
              <a:t>Gamma is the conjugate prior and flexible/non-negative. Good choice here</a:t>
            </a:r>
          </a:p>
        </p:txBody>
      </p:sp>
      <p:cxnSp>
        <p:nvCxnSpPr>
          <p:cNvPr id="4" name="Straight Arrow Connector 3"/>
          <p:cNvCxnSpPr/>
          <p:nvPr/>
        </p:nvCxnSpPr>
        <p:spPr>
          <a:xfrm flipH="1">
            <a:off x="7666932" y="4292600"/>
            <a:ext cx="1333500" cy="3937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637140" y="6034553"/>
            <a:ext cx="4827660" cy="646331"/>
          </a:xfrm>
          <a:prstGeom prst="rect">
            <a:avLst/>
          </a:prstGeom>
          <a:noFill/>
        </p:spPr>
        <p:txBody>
          <a:bodyPr wrap="square" rtlCol="0">
            <a:spAutoFit/>
          </a:bodyPr>
          <a:lstStyle/>
          <a:p>
            <a:r>
              <a:rPr lang="en-US" dirty="0"/>
              <a:t>These are called </a:t>
            </a:r>
            <a:r>
              <a:rPr lang="en-US" dirty="0" err="1"/>
              <a:t>hyperpriors</a:t>
            </a:r>
            <a:r>
              <a:rPr lang="en-US" dirty="0"/>
              <a:t>. </a:t>
            </a:r>
          </a:p>
          <a:p>
            <a:r>
              <a:rPr lang="en-US" dirty="0"/>
              <a:t>What is going on here? Is this possible in </a:t>
            </a:r>
            <a:r>
              <a:rPr lang="en-US" dirty="0" err="1"/>
              <a:t>glmer</a:t>
            </a:r>
            <a:r>
              <a:rPr lang="en-US" dirty="0"/>
              <a:t>()</a:t>
            </a:r>
          </a:p>
        </p:txBody>
      </p:sp>
      <p:cxnSp>
        <p:nvCxnSpPr>
          <p:cNvPr id="6" name="Straight Arrow Connector 5"/>
          <p:cNvCxnSpPr/>
          <p:nvPr/>
        </p:nvCxnSpPr>
        <p:spPr>
          <a:xfrm flipH="1" flipV="1">
            <a:off x="5753100" y="5740400"/>
            <a:ext cx="1168400" cy="29415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7125796" y="514177"/>
            <a:ext cx="2643260" cy="369332"/>
          </a:xfrm>
          <a:prstGeom prst="rect">
            <a:avLst/>
          </a:prstGeom>
          <a:noFill/>
        </p:spPr>
        <p:txBody>
          <a:bodyPr wrap="square" rtlCol="0">
            <a:spAutoFit/>
          </a:bodyPr>
          <a:lstStyle/>
          <a:p>
            <a:r>
              <a:rPr lang="en-US" dirty="0"/>
              <a:t>#</a:t>
            </a:r>
            <a:r>
              <a:rPr lang="en-US"/>
              <a:t>offspring per pair of owls</a:t>
            </a:r>
            <a:endParaRPr lang="en-US" dirty="0"/>
          </a:p>
        </p:txBody>
      </p:sp>
      <p:cxnSp>
        <p:nvCxnSpPr>
          <p:cNvPr id="14" name="Straight Arrow Connector 13"/>
          <p:cNvCxnSpPr>
            <a:stCxn id="13" idx="2"/>
          </p:cNvCxnSpPr>
          <p:nvPr/>
        </p:nvCxnSpPr>
        <p:spPr>
          <a:xfrm flipH="1">
            <a:off x="6384232" y="883509"/>
            <a:ext cx="2063194" cy="658514"/>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222250" y="973867"/>
            <a:ext cx="3860800" cy="2031325"/>
          </a:xfrm>
          <a:prstGeom prst="rect">
            <a:avLst/>
          </a:prstGeom>
          <a:noFill/>
        </p:spPr>
        <p:txBody>
          <a:bodyPr wrap="square" rtlCol="0">
            <a:spAutoFit/>
          </a:bodyPr>
          <a:lstStyle/>
          <a:p>
            <a:r>
              <a:rPr lang="en-US" dirty="0"/>
              <a:t>Model offspring counts with Poisson, but each individual’s rate parameter drawn from a Gamma distribution.</a:t>
            </a:r>
          </a:p>
          <a:p>
            <a:endParaRPr lang="en-US" dirty="0"/>
          </a:p>
          <a:p>
            <a:r>
              <a:rPr lang="en-US" dirty="0"/>
              <a:t>Not just variance in counts, but variance within owl pair and among owl pairs!</a:t>
            </a:r>
          </a:p>
        </p:txBody>
      </p:sp>
      <p:cxnSp>
        <p:nvCxnSpPr>
          <p:cNvPr id="18" name="Straight Arrow Connector 17"/>
          <p:cNvCxnSpPr/>
          <p:nvPr/>
        </p:nvCxnSpPr>
        <p:spPr>
          <a:xfrm>
            <a:off x="3746500" y="1859097"/>
            <a:ext cx="2006600" cy="78250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79984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rected graph with arrows from alpha and beta pointing to lambda_i. Equation: [lambda,alpha,beta|y] proportional to product Poisson(y_i|lambda_i) gamma(lambda_i|alpha,beta) times gamma(alpha|.001,.001) gamma(beta|.001,.001)." title="Directed graph with arrows from alpha and beta pointing to lambda_i. Equation: ["/>
          <p:cNvPicPr>
            <a:picLocks noChangeAspect="1"/>
          </p:cNvPicPr>
          <p:nvPr/>
        </p:nvPicPr>
        <p:blipFill rotWithShape="1">
          <a:blip r:embed="rId2">
            <a:extLst>
              <a:ext uri="{28A0092B-C50C-407E-A947-70E740481C1C}">
                <a14:useLocalDpi xmlns:a14="http://schemas.microsoft.com/office/drawing/2010/main" val="0"/>
              </a:ext>
            </a:extLst>
          </a:blip>
          <a:srcRect t="5514" b="9927"/>
          <a:stretch/>
        </p:blipFill>
        <p:spPr>
          <a:xfrm>
            <a:off x="1130299" y="139700"/>
            <a:ext cx="9821517" cy="6223000"/>
          </a:xfrm>
          <a:prstGeom prst="rect">
            <a:avLst/>
          </a:prstGeom>
        </p:spPr>
      </p:pic>
      <p:sp>
        <p:nvSpPr>
          <p:cNvPr id="3" name="TextBox 2"/>
          <p:cNvSpPr txBox="1"/>
          <p:nvPr/>
        </p:nvSpPr>
        <p:spPr>
          <a:xfrm>
            <a:off x="7821540" y="3646269"/>
            <a:ext cx="4059584" cy="646331"/>
          </a:xfrm>
          <a:prstGeom prst="rect">
            <a:avLst/>
          </a:prstGeom>
          <a:noFill/>
        </p:spPr>
        <p:txBody>
          <a:bodyPr wrap="square" rtlCol="0">
            <a:spAutoFit/>
          </a:bodyPr>
          <a:lstStyle/>
          <a:p>
            <a:r>
              <a:rPr lang="en-US" dirty="0"/>
              <a:t>Gamma is the conjugate prior and flexible/non-negative. Good choice here</a:t>
            </a:r>
          </a:p>
        </p:txBody>
      </p:sp>
      <p:cxnSp>
        <p:nvCxnSpPr>
          <p:cNvPr id="4" name="Straight Arrow Connector 3"/>
          <p:cNvCxnSpPr/>
          <p:nvPr/>
        </p:nvCxnSpPr>
        <p:spPr>
          <a:xfrm flipH="1">
            <a:off x="7759700" y="4292600"/>
            <a:ext cx="1333500" cy="3937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5637140" y="6034553"/>
            <a:ext cx="4059584" cy="646331"/>
          </a:xfrm>
          <a:prstGeom prst="rect">
            <a:avLst/>
          </a:prstGeom>
          <a:noFill/>
        </p:spPr>
        <p:txBody>
          <a:bodyPr wrap="square" rtlCol="0">
            <a:spAutoFit/>
          </a:bodyPr>
          <a:lstStyle/>
          <a:p>
            <a:r>
              <a:rPr lang="en-US" dirty="0"/>
              <a:t>These are called </a:t>
            </a:r>
            <a:r>
              <a:rPr lang="en-US" dirty="0" err="1"/>
              <a:t>hyperpriors</a:t>
            </a:r>
            <a:r>
              <a:rPr lang="en-US" dirty="0"/>
              <a:t>. </a:t>
            </a:r>
          </a:p>
          <a:p>
            <a:r>
              <a:rPr lang="en-US" dirty="0"/>
              <a:t>What is going on here?</a:t>
            </a:r>
          </a:p>
        </p:txBody>
      </p:sp>
      <p:cxnSp>
        <p:nvCxnSpPr>
          <p:cNvPr id="6" name="Straight Arrow Connector 5"/>
          <p:cNvCxnSpPr/>
          <p:nvPr/>
        </p:nvCxnSpPr>
        <p:spPr>
          <a:xfrm flipH="1" flipV="1">
            <a:off x="5753100" y="5740400"/>
            <a:ext cx="1168400" cy="29415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0" y="99508"/>
            <a:ext cx="12191999" cy="1046440"/>
          </a:xfrm>
          <a:prstGeom prst="rect">
            <a:avLst/>
          </a:prstGeom>
          <a:solidFill>
            <a:schemeClr val="bg1"/>
          </a:solidFill>
        </p:spPr>
        <p:txBody>
          <a:bodyPr wrap="square" rtlCol="0">
            <a:spAutoFit/>
          </a:bodyPr>
          <a:lstStyle/>
          <a:p>
            <a:pPr algn="ctr"/>
            <a:r>
              <a:rPr lang="en-US" sz="4000" dirty="0"/>
              <a:t>This model is hierarchical. </a:t>
            </a:r>
          </a:p>
          <a:p>
            <a:pPr algn="ctr"/>
            <a:r>
              <a:rPr lang="en-US" sz="2200" dirty="0"/>
              <a:t>Individual fecundity comes from data from that individual </a:t>
            </a:r>
            <a:r>
              <a:rPr lang="en-US" sz="2200" i="1" dirty="0"/>
              <a:t>and </a:t>
            </a:r>
            <a:r>
              <a:rPr lang="en-US" sz="2200" dirty="0"/>
              <a:t>is informed by entire population</a:t>
            </a:r>
          </a:p>
        </p:txBody>
      </p:sp>
      <p:sp>
        <p:nvSpPr>
          <p:cNvPr id="8" name="TextBox 7"/>
          <p:cNvSpPr txBox="1"/>
          <p:nvPr/>
        </p:nvSpPr>
        <p:spPr>
          <a:xfrm>
            <a:off x="6553748" y="1851858"/>
            <a:ext cx="3297584" cy="369332"/>
          </a:xfrm>
          <a:prstGeom prst="rect">
            <a:avLst/>
          </a:prstGeom>
          <a:noFill/>
        </p:spPr>
        <p:txBody>
          <a:bodyPr wrap="square" rtlCol="0">
            <a:spAutoFit/>
          </a:bodyPr>
          <a:lstStyle/>
          <a:p>
            <a:r>
              <a:rPr lang="en-US"/>
              <a:t>Every individual has one of these</a:t>
            </a:r>
            <a:endParaRPr lang="en-US" dirty="0"/>
          </a:p>
        </p:txBody>
      </p:sp>
      <p:cxnSp>
        <p:nvCxnSpPr>
          <p:cNvPr id="9" name="Straight Arrow Connector 8"/>
          <p:cNvCxnSpPr/>
          <p:nvPr/>
        </p:nvCxnSpPr>
        <p:spPr>
          <a:xfrm flipH="1">
            <a:off x="6337300" y="2255277"/>
            <a:ext cx="1333500" cy="3937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7137948" y="2613052"/>
            <a:ext cx="4495252" cy="369332"/>
          </a:xfrm>
          <a:prstGeom prst="rect">
            <a:avLst/>
          </a:prstGeom>
          <a:noFill/>
        </p:spPr>
        <p:txBody>
          <a:bodyPr wrap="square" rtlCol="0">
            <a:spAutoFit/>
          </a:bodyPr>
          <a:lstStyle/>
          <a:p>
            <a:r>
              <a:rPr lang="en-US" dirty="0"/>
              <a:t>But they arise from a common distribution</a:t>
            </a:r>
          </a:p>
        </p:txBody>
      </p:sp>
      <p:cxnSp>
        <p:nvCxnSpPr>
          <p:cNvPr id="11" name="Straight Arrow Connector 10"/>
          <p:cNvCxnSpPr/>
          <p:nvPr/>
        </p:nvCxnSpPr>
        <p:spPr>
          <a:xfrm flipH="1">
            <a:off x="6921500" y="3016471"/>
            <a:ext cx="1333500" cy="393700"/>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826480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185847" y="0"/>
            <a:ext cx="4693785" cy="646331"/>
          </a:xfrm>
          <a:prstGeom prst="rect">
            <a:avLst/>
          </a:prstGeom>
          <a:noFill/>
        </p:spPr>
        <p:txBody>
          <a:bodyPr wrap="none" rtlCol="0">
            <a:spAutoFit/>
          </a:bodyPr>
          <a:lstStyle/>
          <a:p>
            <a:r>
              <a:rPr lang="en-US" sz="3600" dirty="0"/>
              <a:t>MULTILEVEL MODELING</a:t>
            </a:r>
          </a:p>
        </p:txBody>
      </p:sp>
      <p:sp>
        <p:nvSpPr>
          <p:cNvPr id="7" name="TextBox 6">
            <a:extLst>
              <a:ext uri="{FF2B5EF4-FFF2-40B4-BE49-F238E27FC236}">
                <a16:creationId xmlns:a16="http://schemas.microsoft.com/office/drawing/2014/main" id="{C4F173C2-1D50-AB05-F9AE-8AF44FE6FF11}"/>
              </a:ext>
            </a:extLst>
          </p:cNvPr>
          <p:cNvSpPr txBox="1"/>
          <p:nvPr/>
        </p:nvSpPr>
        <p:spPr>
          <a:xfrm>
            <a:off x="1079500" y="1383959"/>
            <a:ext cx="10033000" cy="2308324"/>
          </a:xfrm>
          <a:prstGeom prst="rect">
            <a:avLst/>
          </a:prstGeom>
          <a:noFill/>
        </p:spPr>
        <p:txBody>
          <a:bodyPr wrap="square">
            <a:spAutoFit/>
          </a:bodyPr>
          <a:lstStyle/>
          <a:p>
            <a:pPr indent="0" algn="l">
              <a:buNone/>
            </a:pPr>
            <a:r>
              <a:rPr lang="en-US" sz="2400" b="0" i="0" dirty="0">
                <a:solidFill>
                  <a:srgbClr val="1B1B1B"/>
                </a:solidFill>
                <a:effectLst/>
                <a:latin typeface="Charter" panose="02040503050506020203" pitchFamily="18" charset="0"/>
              </a:rPr>
              <a:t>Soil nitrous-oxide emissions are measured at multiple sites across the world. Each site has multiple measurements of (nitrogen input, emission). Different sites have wildly different soil organic carbon, climate, and microbial communities — so we expect </a:t>
            </a:r>
            <a:r>
              <a:rPr lang="en-US" sz="2400" b="0" i="1" dirty="0">
                <a:solidFill>
                  <a:srgbClr val="1B1B1B"/>
                </a:solidFill>
                <a:effectLst/>
                <a:latin typeface="Charter" panose="02040503050506020203" pitchFamily="18" charset="0"/>
              </a:rPr>
              <a:t>site-level</a:t>
            </a:r>
            <a:r>
              <a:rPr lang="en-US" sz="2400" b="0" i="0" dirty="0">
                <a:solidFill>
                  <a:srgbClr val="1B1B1B"/>
                </a:solidFill>
                <a:effectLst/>
                <a:latin typeface="Charter" panose="02040503050506020203" pitchFamily="18" charset="0"/>
              </a:rPr>
              <a:t> structure.</a:t>
            </a:r>
          </a:p>
          <a:p>
            <a:pPr>
              <a:buNone/>
            </a:pPr>
            <a:br>
              <a:rPr lang="en-US" sz="2400" dirty="0"/>
            </a:br>
            <a:endParaRPr lang="en-US" sz="2400" dirty="0"/>
          </a:p>
        </p:txBody>
      </p:sp>
      <p:sp>
        <p:nvSpPr>
          <p:cNvPr id="8" name="TextBox 7">
            <a:extLst>
              <a:ext uri="{FF2B5EF4-FFF2-40B4-BE49-F238E27FC236}">
                <a16:creationId xmlns:a16="http://schemas.microsoft.com/office/drawing/2014/main" id="{C6FAC28A-9484-856A-10B0-2E98685F79B3}"/>
              </a:ext>
            </a:extLst>
          </p:cNvPr>
          <p:cNvSpPr txBox="1"/>
          <p:nvPr/>
        </p:nvSpPr>
        <p:spPr>
          <a:xfrm>
            <a:off x="1079500" y="3429000"/>
            <a:ext cx="10033000" cy="1938992"/>
          </a:xfrm>
          <a:prstGeom prst="rect">
            <a:avLst/>
          </a:prstGeom>
          <a:noFill/>
        </p:spPr>
        <p:txBody>
          <a:bodyPr wrap="square">
            <a:spAutoFit/>
          </a:bodyPr>
          <a:lstStyle/>
          <a:p>
            <a:pPr indent="0" algn="l">
              <a:buNone/>
            </a:pPr>
            <a:r>
              <a:rPr lang="en-US" sz="2400" b="0" i="0" dirty="0">
                <a:solidFill>
                  <a:srgbClr val="1B1B1B"/>
                </a:solidFill>
                <a:effectLst/>
                <a:latin typeface="Charter" panose="02040503050506020203" pitchFamily="18" charset="0"/>
              </a:rPr>
              <a:t>Build complexity incrementally! </a:t>
            </a:r>
          </a:p>
          <a:p>
            <a:pPr indent="0" algn="l">
              <a:buNone/>
            </a:pPr>
            <a:endParaRPr lang="en-US" sz="2400" b="0" i="0" dirty="0">
              <a:solidFill>
                <a:srgbClr val="1B1B1B"/>
              </a:solidFill>
              <a:effectLst/>
              <a:latin typeface="Charter" panose="02040503050506020203" pitchFamily="18" charset="0"/>
            </a:endParaRPr>
          </a:p>
          <a:p>
            <a:pPr>
              <a:buNone/>
            </a:pPr>
            <a:r>
              <a:rPr lang="en-US" sz="2400" dirty="0">
                <a:solidFill>
                  <a:srgbClr val="1B1B1B"/>
                </a:solidFill>
                <a:latin typeface="Charter" panose="02040503050506020203" pitchFamily="18" charset="0"/>
              </a:rPr>
              <a:t>We will fit no pooling, complete pooling, </a:t>
            </a:r>
            <a:r>
              <a:rPr lang="en-US" sz="2400" dirty="0" err="1">
                <a:solidFill>
                  <a:srgbClr val="1B1B1B"/>
                </a:solidFill>
                <a:latin typeface="Charter" panose="02040503050506020203" pitchFamily="18" charset="0"/>
              </a:rPr>
              <a:t>andrandom</a:t>
            </a:r>
            <a:r>
              <a:rPr lang="en-US" sz="2400" dirty="0">
                <a:solidFill>
                  <a:srgbClr val="1B1B1B"/>
                </a:solidFill>
                <a:latin typeface="Charter" panose="02040503050506020203" pitchFamily="18" charset="0"/>
              </a:rPr>
              <a:t> intercept model, before adding more complexity</a:t>
            </a:r>
            <a:br>
              <a:rPr lang="en-US" sz="2400" dirty="0"/>
            </a:br>
            <a:endParaRPr lang="en-US" sz="2400" dirty="0"/>
          </a:p>
        </p:txBody>
      </p:sp>
    </p:spTree>
    <p:extLst>
      <p:ext uri="{BB962C8B-B14F-4D97-AF65-F5344CB8AC3E}">
        <p14:creationId xmlns:p14="http://schemas.microsoft.com/office/powerpoint/2010/main" val="8999104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81939" y="11465"/>
            <a:ext cx="3502369" cy="646331"/>
          </a:xfrm>
          <a:prstGeom prst="rect">
            <a:avLst/>
          </a:prstGeom>
          <a:noFill/>
        </p:spPr>
        <p:txBody>
          <a:bodyPr wrap="none" rtlCol="0">
            <a:spAutoFit/>
          </a:bodyPr>
          <a:lstStyle/>
          <a:p>
            <a:r>
              <a:rPr lang="en-US" sz="3600" dirty="0"/>
              <a:t>Complete pooling</a:t>
            </a:r>
          </a:p>
        </p:txBody>
      </p:sp>
      <p:pic>
        <p:nvPicPr>
          <p:cNvPr id="3" name="Picture 2" descr="JAGS complete-pooling model code: single alpha and beta priors, sigma, and one likelihood loop regressing log.emission on centered log nitrogen input, plus a loop deriving predicted emissions." title="JAGS complete-pooling model code: single alpha and beta priors, sigma, and one l"/>
          <p:cNvPicPr>
            <a:picLocks noChangeAspect="1"/>
          </p:cNvPicPr>
          <p:nvPr/>
        </p:nvPicPr>
        <p:blipFill>
          <a:blip r:embed="rId2"/>
          <a:stretch>
            <a:fillRect/>
          </a:stretch>
        </p:blipFill>
        <p:spPr>
          <a:xfrm>
            <a:off x="4893579" y="842462"/>
            <a:ext cx="7298421" cy="6015538"/>
          </a:xfrm>
          <a:prstGeom prst="rect">
            <a:avLst/>
          </a:prstGeom>
        </p:spPr>
      </p:pic>
      <p:sp>
        <p:nvSpPr>
          <p:cNvPr id="4" name="TextBox 3"/>
          <p:cNvSpPr txBox="1"/>
          <p:nvPr/>
        </p:nvSpPr>
        <p:spPr>
          <a:xfrm>
            <a:off x="910195" y="2979760"/>
            <a:ext cx="3297584" cy="369332"/>
          </a:xfrm>
          <a:prstGeom prst="rect">
            <a:avLst/>
          </a:prstGeom>
          <a:noFill/>
        </p:spPr>
        <p:txBody>
          <a:bodyPr wrap="square" rtlCol="0">
            <a:spAutoFit/>
          </a:bodyPr>
          <a:lstStyle/>
          <a:p>
            <a:r>
              <a:rPr lang="en-US" dirty="0"/>
              <a:t>Iterate likelihood over </a:t>
            </a:r>
            <a:r>
              <a:rPr lang="en-US"/>
              <a:t>the data</a:t>
            </a:r>
            <a:endParaRPr lang="en-US" dirty="0"/>
          </a:p>
        </p:txBody>
      </p:sp>
      <p:cxnSp>
        <p:nvCxnSpPr>
          <p:cNvPr id="5" name="Straight Arrow Connector 4"/>
          <p:cNvCxnSpPr>
            <a:endCxn id="3" idx="1"/>
          </p:cNvCxnSpPr>
          <p:nvPr/>
        </p:nvCxnSpPr>
        <p:spPr>
          <a:xfrm>
            <a:off x="3670300" y="3349092"/>
            <a:ext cx="1223279" cy="50113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7" name="TextBox 6"/>
          <p:cNvSpPr txBox="1"/>
          <p:nvPr/>
        </p:nvSpPr>
        <p:spPr>
          <a:xfrm>
            <a:off x="955792" y="3617919"/>
            <a:ext cx="3297584" cy="369332"/>
          </a:xfrm>
          <a:prstGeom prst="rect">
            <a:avLst/>
          </a:prstGeom>
          <a:noFill/>
        </p:spPr>
        <p:txBody>
          <a:bodyPr wrap="square" rtlCol="0">
            <a:spAutoFit/>
          </a:bodyPr>
          <a:lstStyle/>
          <a:p>
            <a:r>
              <a:rPr lang="en-US" dirty="0"/>
              <a:t>Only one alpha and beta</a:t>
            </a:r>
          </a:p>
        </p:txBody>
      </p:sp>
      <p:cxnSp>
        <p:nvCxnSpPr>
          <p:cNvPr id="8" name="Straight Arrow Connector 7"/>
          <p:cNvCxnSpPr/>
          <p:nvPr/>
        </p:nvCxnSpPr>
        <p:spPr>
          <a:xfrm>
            <a:off x="3401561" y="3958675"/>
            <a:ext cx="1713364" cy="9897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805876" y="1350453"/>
            <a:ext cx="3297584" cy="369332"/>
          </a:xfrm>
          <a:prstGeom prst="rect">
            <a:avLst/>
          </a:prstGeom>
          <a:noFill/>
        </p:spPr>
        <p:txBody>
          <a:bodyPr wrap="square" rtlCol="0">
            <a:spAutoFit/>
          </a:bodyPr>
          <a:lstStyle/>
          <a:p>
            <a:r>
              <a:rPr lang="en-US" dirty="0"/>
              <a:t>Only one alpha and beta</a:t>
            </a:r>
          </a:p>
        </p:txBody>
      </p:sp>
      <p:cxnSp>
        <p:nvCxnSpPr>
          <p:cNvPr id="11" name="Straight Arrow Connector 10"/>
          <p:cNvCxnSpPr/>
          <p:nvPr/>
        </p:nvCxnSpPr>
        <p:spPr>
          <a:xfrm>
            <a:off x="3180215" y="1719785"/>
            <a:ext cx="1713364" cy="9897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92392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875069" y="0"/>
            <a:ext cx="2231701" cy="646331"/>
          </a:xfrm>
          <a:prstGeom prst="rect">
            <a:avLst/>
          </a:prstGeom>
          <a:noFill/>
        </p:spPr>
        <p:txBody>
          <a:bodyPr wrap="none" rtlCol="0">
            <a:spAutoFit/>
          </a:bodyPr>
          <a:lstStyle/>
          <a:p>
            <a:r>
              <a:rPr lang="en-US" sz="3600"/>
              <a:t>No pooling</a:t>
            </a:r>
            <a:endParaRPr lang="en-US" sz="3600" dirty="0"/>
          </a:p>
        </p:txBody>
      </p:sp>
      <p:pic>
        <p:nvPicPr>
          <p:cNvPr id="3" name="Picture 2" descr="JAGS no-pooling model code: a separate alpha[j] prior for each of n.sites, shared beta and sigma; likelihood uses alpha[group[i]], with nested loops for site-level predicted emissions." title="JAGS no-pooling model code: a separate alpha[j] prior for each of n.sites, share"/>
          <p:cNvPicPr>
            <a:picLocks noChangeAspect="1"/>
          </p:cNvPicPr>
          <p:nvPr/>
        </p:nvPicPr>
        <p:blipFill>
          <a:blip r:embed="rId2"/>
          <a:stretch>
            <a:fillRect/>
          </a:stretch>
        </p:blipFill>
        <p:spPr>
          <a:xfrm>
            <a:off x="4292042" y="958273"/>
            <a:ext cx="7899958" cy="6014027"/>
          </a:xfrm>
          <a:prstGeom prst="rect">
            <a:avLst/>
          </a:prstGeom>
        </p:spPr>
      </p:pic>
      <p:sp>
        <p:nvSpPr>
          <p:cNvPr id="4" name="TextBox 3"/>
          <p:cNvSpPr txBox="1"/>
          <p:nvPr/>
        </p:nvSpPr>
        <p:spPr>
          <a:xfrm>
            <a:off x="204339" y="1350453"/>
            <a:ext cx="3297584" cy="369332"/>
          </a:xfrm>
          <a:prstGeom prst="rect">
            <a:avLst/>
          </a:prstGeom>
          <a:noFill/>
        </p:spPr>
        <p:txBody>
          <a:bodyPr wrap="square" rtlCol="0">
            <a:spAutoFit/>
          </a:bodyPr>
          <a:lstStyle/>
          <a:p>
            <a:r>
              <a:rPr lang="en-US" dirty="0"/>
              <a:t>Every site gets its own alpha</a:t>
            </a:r>
          </a:p>
        </p:txBody>
      </p:sp>
      <p:cxnSp>
        <p:nvCxnSpPr>
          <p:cNvPr id="5" name="Straight Arrow Connector 4"/>
          <p:cNvCxnSpPr/>
          <p:nvPr/>
        </p:nvCxnSpPr>
        <p:spPr>
          <a:xfrm>
            <a:off x="2578678" y="1719785"/>
            <a:ext cx="1713364" cy="9897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96992" y="3594094"/>
            <a:ext cx="3297584" cy="646331"/>
          </a:xfrm>
          <a:prstGeom prst="rect">
            <a:avLst/>
          </a:prstGeom>
          <a:noFill/>
        </p:spPr>
        <p:txBody>
          <a:bodyPr wrap="square" rtlCol="0">
            <a:spAutoFit/>
          </a:bodyPr>
          <a:lstStyle/>
          <a:p>
            <a:r>
              <a:rPr lang="en-US" dirty="0"/>
              <a:t>Every site gets its own alpha</a:t>
            </a:r>
          </a:p>
          <a:p>
            <a:r>
              <a:rPr lang="en-US" dirty="0"/>
              <a:t>“group” was passed as data</a:t>
            </a:r>
          </a:p>
        </p:txBody>
      </p:sp>
      <p:cxnSp>
        <p:nvCxnSpPr>
          <p:cNvPr id="7" name="Straight Arrow Connector 6"/>
          <p:cNvCxnSpPr/>
          <p:nvPr/>
        </p:nvCxnSpPr>
        <p:spPr>
          <a:xfrm>
            <a:off x="2671331" y="3963426"/>
            <a:ext cx="1713364" cy="9897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6508960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544"/>
            <a:ext cx="5420390" cy="954107"/>
          </a:xfrm>
          <a:prstGeom prst="rect">
            <a:avLst/>
          </a:prstGeom>
          <a:noFill/>
        </p:spPr>
        <p:txBody>
          <a:bodyPr wrap="square" rtlCol="0">
            <a:spAutoFit/>
          </a:bodyPr>
          <a:lstStyle/>
          <a:p>
            <a:pPr algn="ctr"/>
            <a:r>
              <a:rPr lang="en-US" sz="3600" dirty="0"/>
              <a:t>Random intercept</a:t>
            </a:r>
          </a:p>
          <a:p>
            <a:pPr algn="ctr"/>
            <a:r>
              <a:rPr lang="en-US" sz="2000" dirty="0"/>
              <a:t>Partial pooling</a:t>
            </a:r>
          </a:p>
        </p:txBody>
      </p:sp>
      <p:pic>
        <p:nvPicPr>
          <p:cNvPr id="5" name="Picture 4" descr="Directed acyclic graph for a partial-pooling random-intercept model: y_ij depends on beta, alpha_j, sigma, and covariate x_ij; alpha_j depends on hyperparameters mu_alpha and varsigma_alpha." title="Directed acyclic graph for a partial-pooling random-intercept model: y_ij depend">
            <a:extLst>
              <a:ext uri="{FF2B5EF4-FFF2-40B4-BE49-F238E27FC236}">
                <a16:creationId xmlns:a16="http://schemas.microsoft.com/office/drawing/2014/main" id="{9309A0EE-E341-D7EC-C9AB-704C3073B7C2}"/>
              </a:ext>
            </a:extLst>
          </p:cNvPr>
          <p:cNvPicPr>
            <a:picLocks noChangeAspect="1"/>
          </p:cNvPicPr>
          <p:nvPr/>
        </p:nvPicPr>
        <p:blipFill>
          <a:blip r:embed="rId2"/>
          <a:stretch>
            <a:fillRect/>
          </a:stretch>
        </p:blipFill>
        <p:spPr>
          <a:xfrm>
            <a:off x="0" y="1841500"/>
            <a:ext cx="3972879" cy="3625850"/>
          </a:xfrm>
          <a:prstGeom prst="rect">
            <a:avLst/>
          </a:prstGeom>
        </p:spPr>
      </p:pic>
      <p:pic>
        <p:nvPicPr>
          <p:cNvPr id="8" name="Picture 7" descr="JAGS partial-pooling model code: hyperpriors mu.alpha and sigma.alpha, site intercepts alpha[j] drawn from dnorm(mu.alpha, tau.alpha), shared beta/sigma, likelihood, and predicted emissions loops." title="JAGS partial-pooling model code: hyperpriors mu.alpha and sigma.alpha, site inte">
            <a:extLst>
              <a:ext uri="{FF2B5EF4-FFF2-40B4-BE49-F238E27FC236}">
                <a16:creationId xmlns:a16="http://schemas.microsoft.com/office/drawing/2014/main" id="{8FB57020-A4DC-3905-75E7-C569E5882051}"/>
              </a:ext>
            </a:extLst>
          </p:cNvPr>
          <p:cNvPicPr>
            <a:picLocks noChangeAspect="1"/>
          </p:cNvPicPr>
          <p:nvPr/>
        </p:nvPicPr>
        <p:blipFill>
          <a:blip r:embed="rId3"/>
          <a:stretch>
            <a:fillRect/>
          </a:stretch>
        </p:blipFill>
        <p:spPr>
          <a:xfrm>
            <a:off x="6439440" y="15544"/>
            <a:ext cx="5358319" cy="6858000"/>
          </a:xfrm>
          <a:prstGeom prst="rect">
            <a:avLst/>
          </a:prstGeom>
        </p:spPr>
      </p:pic>
      <p:sp>
        <p:nvSpPr>
          <p:cNvPr id="9" name="TextBox 8">
            <a:extLst>
              <a:ext uri="{FF2B5EF4-FFF2-40B4-BE49-F238E27FC236}">
                <a16:creationId xmlns:a16="http://schemas.microsoft.com/office/drawing/2014/main" id="{60EB0105-F335-E8EC-3C98-7B85918FDF70}"/>
              </a:ext>
            </a:extLst>
          </p:cNvPr>
          <p:cNvSpPr txBox="1"/>
          <p:nvPr/>
        </p:nvSpPr>
        <p:spPr>
          <a:xfrm>
            <a:off x="8783687" y="1841500"/>
            <a:ext cx="3014072" cy="646331"/>
          </a:xfrm>
          <a:prstGeom prst="rect">
            <a:avLst/>
          </a:prstGeom>
          <a:noFill/>
        </p:spPr>
        <p:txBody>
          <a:bodyPr wrap="square" rtlCol="0">
            <a:spAutoFit/>
          </a:bodyPr>
          <a:lstStyle/>
          <a:p>
            <a:r>
              <a:rPr lang="en-US" dirty="0"/>
              <a:t>Alpha varies by site but within shared distribution </a:t>
            </a:r>
          </a:p>
        </p:txBody>
      </p:sp>
      <p:cxnSp>
        <p:nvCxnSpPr>
          <p:cNvPr id="12" name="Straight Arrow Connector 11">
            <a:extLst>
              <a:ext uri="{FF2B5EF4-FFF2-40B4-BE49-F238E27FC236}">
                <a16:creationId xmlns:a16="http://schemas.microsoft.com/office/drawing/2014/main" id="{DB080A0A-48A4-C880-58D1-751579A98801}"/>
              </a:ext>
            </a:extLst>
          </p:cNvPr>
          <p:cNvCxnSpPr>
            <a:cxnSpLocks/>
            <a:stCxn id="9" idx="1"/>
          </p:cNvCxnSpPr>
          <p:nvPr/>
        </p:nvCxnSpPr>
        <p:spPr>
          <a:xfrm flipH="1" flipV="1">
            <a:off x="8251371" y="1937657"/>
            <a:ext cx="532316" cy="22700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87031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0" y="15544"/>
            <a:ext cx="5420390" cy="1261884"/>
          </a:xfrm>
          <a:prstGeom prst="rect">
            <a:avLst/>
          </a:prstGeom>
          <a:noFill/>
        </p:spPr>
        <p:txBody>
          <a:bodyPr wrap="square" rtlCol="0">
            <a:spAutoFit/>
          </a:bodyPr>
          <a:lstStyle/>
          <a:p>
            <a:pPr algn="ctr"/>
            <a:r>
              <a:rPr lang="en-US" sz="3600" dirty="0"/>
              <a:t>Random intercept</a:t>
            </a:r>
          </a:p>
          <a:p>
            <a:pPr algn="ctr"/>
            <a:r>
              <a:rPr lang="en-US" sz="2000" dirty="0"/>
              <a:t>Partial pooling, but also attempt to EXPLAIN site-level differences</a:t>
            </a:r>
          </a:p>
        </p:txBody>
      </p:sp>
      <p:pic>
        <p:nvPicPr>
          <p:cNvPr id="3" name="Picture 2" descr="JAGS model code adding a site-level carbon covariate: mu.alpha[j] &lt;- kappa + eta*w[j] and alpha[j] ~ dnorm(mu.alpha[j], tau.alpha), explaining variation in intercepts among sites, plus predicted emissions." title="JAGS model code adding a site-level carbon covariate: mu.alpha[j] &lt;- kappa + eta"/>
          <p:cNvPicPr>
            <a:picLocks noChangeAspect="1"/>
          </p:cNvPicPr>
          <p:nvPr/>
        </p:nvPicPr>
        <p:blipFill>
          <a:blip r:embed="rId2"/>
          <a:stretch>
            <a:fillRect/>
          </a:stretch>
        </p:blipFill>
        <p:spPr>
          <a:xfrm>
            <a:off x="5377682" y="0"/>
            <a:ext cx="6814318" cy="6858000"/>
          </a:xfrm>
          <a:prstGeom prst="rect">
            <a:avLst/>
          </a:prstGeom>
        </p:spPr>
      </p:pic>
      <p:sp>
        <p:nvSpPr>
          <p:cNvPr id="4" name="TextBox 3"/>
          <p:cNvSpPr txBox="1"/>
          <p:nvPr/>
        </p:nvSpPr>
        <p:spPr>
          <a:xfrm>
            <a:off x="990152" y="4022216"/>
            <a:ext cx="3297584" cy="369332"/>
          </a:xfrm>
          <a:prstGeom prst="rect">
            <a:avLst/>
          </a:prstGeom>
          <a:noFill/>
        </p:spPr>
        <p:txBody>
          <a:bodyPr wrap="square" rtlCol="0">
            <a:spAutoFit/>
          </a:bodyPr>
          <a:lstStyle/>
          <a:p>
            <a:r>
              <a:rPr lang="en-US" dirty="0"/>
              <a:t>Every site gets its own alpha</a:t>
            </a:r>
          </a:p>
        </p:txBody>
      </p:sp>
      <p:pic>
        <p:nvPicPr>
          <p:cNvPr id="6" name="Picture 5" descr="Directed acyclic graph: y_ij depends on alpha_j, beta, sigma, and covariate x_ij; alpha_j depends on kappa, eta, varsigma_alpha, and site covariate w_j feeds into alpha_j." title="Directed acyclic graph: y_ij depends on alpha_j, beta, sigma, and covariate x_ij"/>
          <p:cNvPicPr>
            <a:picLocks noChangeAspect="1"/>
          </p:cNvPicPr>
          <p:nvPr/>
        </p:nvPicPr>
        <p:blipFill>
          <a:blip r:embed="rId3"/>
          <a:stretch>
            <a:fillRect/>
          </a:stretch>
        </p:blipFill>
        <p:spPr>
          <a:xfrm>
            <a:off x="889118" y="3613157"/>
            <a:ext cx="3860800" cy="2730500"/>
          </a:xfrm>
          <a:prstGeom prst="rect">
            <a:avLst/>
          </a:prstGeom>
        </p:spPr>
      </p:pic>
      <p:sp>
        <p:nvSpPr>
          <p:cNvPr id="7" name="TextBox 6"/>
          <p:cNvSpPr txBox="1"/>
          <p:nvPr/>
        </p:nvSpPr>
        <p:spPr>
          <a:xfrm>
            <a:off x="0" y="1352206"/>
            <a:ext cx="5377682" cy="2031325"/>
          </a:xfrm>
          <a:prstGeom prst="rect">
            <a:avLst/>
          </a:prstGeom>
          <a:noFill/>
        </p:spPr>
        <p:txBody>
          <a:bodyPr wrap="square" rtlCol="0">
            <a:spAutoFit/>
          </a:bodyPr>
          <a:lstStyle/>
          <a:p>
            <a:r>
              <a:rPr lang="en-US" dirty="0"/>
              <a:t>In the previous example, we assumed that the variation in the intercept was attributable to spatial variation among sites. We did not try to explain that variation, we simply acknowledged that it exists. Now we are going to “model a parameter” using soil carbon content data at the site-level to explain variation in the intercepts among sites. </a:t>
            </a:r>
          </a:p>
        </p:txBody>
      </p:sp>
      <p:sp>
        <p:nvSpPr>
          <p:cNvPr id="10" name="TextBox 9"/>
          <p:cNvSpPr txBox="1"/>
          <p:nvPr/>
        </p:nvSpPr>
        <p:spPr>
          <a:xfrm>
            <a:off x="9177929" y="4530047"/>
            <a:ext cx="3014072" cy="646331"/>
          </a:xfrm>
          <a:prstGeom prst="rect">
            <a:avLst/>
          </a:prstGeom>
          <a:noFill/>
        </p:spPr>
        <p:txBody>
          <a:bodyPr wrap="square" rtlCol="0">
            <a:spAutoFit/>
          </a:bodyPr>
          <a:lstStyle/>
          <a:p>
            <a:r>
              <a:rPr lang="en-US" dirty="0"/>
              <a:t>Alpha varies by site but within shared distribution </a:t>
            </a:r>
          </a:p>
        </p:txBody>
      </p:sp>
      <p:cxnSp>
        <p:nvCxnSpPr>
          <p:cNvPr id="11" name="Straight Arrow Connector 10"/>
          <p:cNvCxnSpPr>
            <a:stCxn id="10" idx="1"/>
          </p:cNvCxnSpPr>
          <p:nvPr/>
        </p:nvCxnSpPr>
        <p:spPr>
          <a:xfrm flipH="1" flipV="1">
            <a:off x="8658225" y="4668547"/>
            <a:ext cx="519704" cy="184666"/>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p:cNvSpPr txBox="1"/>
          <p:nvPr/>
        </p:nvSpPr>
        <p:spPr>
          <a:xfrm>
            <a:off x="9177928" y="3383531"/>
            <a:ext cx="3014072" cy="646331"/>
          </a:xfrm>
          <a:prstGeom prst="rect">
            <a:avLst/>
          </a:prstGeom>
          <a:noFill/>
        </p:spPr>
        <p:txBody>
          <a:bodyPr wrap="square" rtlCol="0">
            <a:spAutoFit/>
          </a:bodyPr>
          <a:lstStyle/>
          <a:p>
            <a:r>
              <a:rPr lang="en-US" dirty="0"/>
              <a:t>Flexibility! Intercepts can depend on soil carbon</a:t>
            </a:r>
          </a:p>
        </p:txBody>
      </p:sp>
      <p:cxnSp>
        <p:nvCxnSpPr>
          <p:cNvPr id="18" name="Straight Arrow Connector 17"/>
          <p:cNvCxnSpPr/>
          <p:nvPr/>
        </p:nvCxnSpPr>
        <p:spPr>
          <a:xfrm flipH="1">
            <a:off x="8229600" y="4022217"/>
            <a:ext cx="948329" cy="369331"/>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292407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AC5A5A-2E82-2E62-E6DD-F4C822267DBA}"/>
              </a:ext>
            </a:extLst>
          </p:cNvPr>
          <p:cNvSpPr>
            <a:spLocks noGrp="1"/>
          </p:cNvSpPr>
          <p:nvPr>
            <p:ph type="title"/>
          </p:nvPr>
        </p:nvSpPr>
        <p:spPr>
          <a:xfrm>
            <a:off x="3251200" y="18255"/>
            <a:ext cx="8102600" cy="1109663"/>
          </a:xfrm>
        </p:spPr>
        <p:txBody>
          <a:bodyPr/>
          <a:lstStyle/>
          <a:p>
            <a:r>
              <a:rPr lang="en-US" dirty="0"/>
              <a:t>Where to go from here</a:t>
            </a:r>
          </a:p>
        </p:txBody>
      </p:sp>
      <p:pic>
        <p:nvPicPr>
          <p:cNvPr id="1026" name="Picture 2" descr="Book cover: 'Statistical Rethinking: A Bayesian Course with Examples in R and Stan,' Second Edition, by Richard McElreath." title="Book cover: 'Statistical Rethinking: A Bayesian Course with Examples in R and St">
            <a:extLst>
              <a:ext uri="{FF2B5EF4-FFF2-40B4-BE49-F238E27FC236}">
                <a16:creationId xmlns:a16="http://schemas.microsoft.com/office/drawing/2014/main" id="{137C9C55-5945-AD56-3B7C-82F3715692F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6207" y="1127918"/>
            <a:ext cx="3651280" cy="5385368"/>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Screenshot of two YouTube playlists by Richard McElreath: Statistical Rethinking 2023 (20 videos) and 2022 (21 videos), with a woodpecker thumbnail." title="Screenshot of two YouTube playlists by Richard McElreath: Statistical Rethinking">
            <a:extLst>
              <a:ext uri="{FF2B5EF4-FFF2-40B4-BE49-F238E27FC236}">
                <a16:creationId xmlns:a16="http://schemas.microsoft.com/office/drawing/2014/main" id="{043F95B9-21EE-5D64-E989-DE76B5A20DCC}"/>
              </a:ext>
            </a:extLst>
          </p:cNvPr>
          <p:cNvPicPr>
            <a:picLocks noChangeAspect="1"/>
          </p:cNvPicPr>
          <p:nvPr/>
        </p:nvPicPr>
        <p:blipFill>
          <a:blip r:embed="rId3"/>
          <a:stretch>
            <a:fillRect/>
          </a:stretch>
        </p:blipFill>
        <p:spPr>
          <a:xfrm>
            <a:off x="4419600" y="1256149"/>
            <a:ext cx="7772400" cy="5128905"/>
          </a:xfrm>
          <a:prstGeom prst="rect">
            <a:avLst/>
          </a:prstGeom>
        </p:spPr>
      </p:pic>
    </p:spTree>
    <p:extLst>
      <p:ext uri="{BB962C8B-B14F-4D97-AF65-F5344CB8AC3E}">
        <p14:creationId xmlns:p14="http://schemas.microsoft.com/office/powerpoint/2010/main" val="14872860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8F73431-EB21-16AD-4E77-577DD9BBEFA0}"/>
              </a:ext>
            </a:extLst>
          </p:cNvPr>
          <p:cNvSpPr txBox="1"/>
          <p:nvPr/>
        </p:nvSpPr>
        <p:spPr>
          <a:xfrm>
            <a:off x="-1" y="15544"/>
            <a:ext cx="11515411" cy="646331"/>
          </a:xfrm>
          <a:prstGeom prst="rect">
            <a:avLst/>
          </a:prstGeom>
          <a:noFill/>
        </p:spPr>
        <p:txBody>
          <a:bodyPr wrap="square" rtlCol="0">
            <a:spAutoFit/>
          </a:bodyPr>
          <a:lstStyle/>
          <a:p>
            <a:pPr algn="ctr"/>
            <a:r>
              <a:rPr lang="en-US" sz="3600" dirty="0"/>
              <a:t>Latent Variable Modeling I - Occupancy</a:t>
            </a:r>
          </a:p>
        </p:txBody>
      </p:sp>
      <p:pic>
        <p:nvPicPr>
          <p:cNvPr id="3" name="Picture 2" descr="Tree diagram of occupancy detection: surveying an area leads to not seeing the species (y=0), which means either absent (z=0) or present but undetected (z=1); or seeing it (y=1), meaning present (z=1)." title="Tree diagram of occupancy detection: surveying an area leads to not seeing the s">
            <a:extLst>
              <a:ext uri="{FF2B5EF4-FFF2-40B4-BE49-F238E27FC236}">
                <a16:creationId xmlns:a16="http://schemas.microsoft.com/office/drawing/2014/main" id="{E6FC8BCD-426B-68E3-E751-821BFA22C751}"/>
              </a:ext>
            </a:extLst>
          </p:cNvPr>
          <p:cNvPicPr>
            <a:picLocks noChangeAspect="1"/>
          </p:cNvPicPr>
          <p:nvPr/>
        </p:nvPicPr>
        <p:blipFill>
          <a:blip r:embed="rId2"/>
          <a:stretch>
            <a:fillRect/>
          </a:stretch>
        </p:blipFill>
        <p:spPr>
          <a:xfrm>
            <a:off x="63918" y="721210"/>
            <a:ext cx="7772400" cy="3738622"/>
          </a:xfrm>
          <a:prstGeom prst="rect">
            <a:avLst/>
          </a:prstGeom>
        </p:spPr>
      </p:pic>
      <p:sp>
        <p:nvSpPr>
          <p:cNvPr id="4" name="TextBox 3">
            <a:extLst>
              <a:ext uri="{FF2B5EF4-FFF2-40B4-BE49-F238E27FC236}">
                <a16:creationId xmlns:a16="http://schemas.microsoft.com/office/drawing/2014/main" id="{976683B4-5C03-3EE1-B22C-BBB9B271B8A3}"/>
              </a:ext>
            </a:extLst>
          </p:cNvPr>
          <p:cNvSpPr txBox="1"/>
          <p:nvPr/>
        </p:nvSpPr>
        <p:spPr>
          <a:xfrm>
            <a:off x="8712201" y="1473340"/>
            <a:ext cx="3415882" cy="830997"/>
          </a:xfrm>
          <a:prstGeom prst="rect">
            <a:avLst/>
          </a:prstGeom>
          <a:noFill/>
        </p:spPr>
        <p:txBody>
          <a:bodyPr wrap="square" rtlCol="0">
            <a:spAutoFit/>
          </a:bodyPr>
          <a:lstStyle/>
          <a:p>
            <a:r>
              <a:rPr lang="en-US" sz="2400" dirty="0"/>
              <a:t>“Latent variable” inferred rather than observed</a:t>
            </a:r>
          </a:p>
        </p:txBody>
      </p:sp>
      <p:cxnSp>
        <p:nvCxnSpPr>
          <p:cNvPr id="6" name="Straight Arrow Connector 5">
            <a:extLst>
              <a:ext uri="{FF2B5EF4-FFF2-40B4-BE49-F238E27FC236}">
                <a16:creationId xmlns:a16="http://schemas.microsoft.com/office/drawing/2014/main" id="{5B84EB79-CE0D-54BB-B305-6D1B72C9A427}"/>
              </a:ext>
            </a:extLst>
          </p:cNvPr>
          <p:cNvCxnSpPr>
            <a:cxnSpLocks/>
          </p:cNvCxnSpPr>
          <p:nvPr/>
        </p:nvCxnSpPr>
        <p:spPr>
          <a:xfrm flipH="1">
            <a:off x="7416800" y="2073505"/>
            <a:ext cx="1314799" cy="316480"/>
          </a:xfrm>
          <a:prstGeom prst="straightConnector1">
            <a:avLst/>
          </a:prstGeom>
          <a:ln w="22225">
            <a:tailEnd type="triangle"/>
          </a:ln>
        </p:spPr>
        <p:style>
          <a:lnRef idx="1">
            <a:schemeClr val="dk1"/>
          </a:lnRef>
          <a:fillRef idx="0">
            <a:schemeClr val="dk1"/>
          </a:fillRef>
          <a:effectRef idx="0">
            <a:schemeClr val="dk1"/>
          </a:effectRef>
          <a:fontRef idx="minor">
            <a:schemeClr val="tx1"/>
          </a:fontRef>
        </p:style>
      </p:cxnSp>
      <p:sp>
        <p:nvSpPr>
          <p:cNvPr id="11" name="TextBox 10">
            <a:extLst>
              <a:ext uri="{FF2B5EF4-FFF2-40B4-BE49-F238E27FC236}">
                <a16:creationId xmlns:a16="http://schemas.microsoft.com/office/drawing/2014/main" id="{B80C1BBE-84F7-5044-9615-245210B2EFF2}"/>
              </a:ext>
            </a:extLst>
          </p:cNvPr>
          <p:cNvSpPr txBox="1"/>
          <p:nvPr/>
        </p:nvSpPr>
        <p:spPr>
          <a:xfrm>
            <a:off x="7836318" y="5812127"/>
            <a:ext cx="6127750" cy="523220"/>
          </a:xfrm>
          <a:prstGeom prst="rect">
            <a:avLst/>
          </a:prstGeom>
          <a:noFill/>
        </p:spPr>
        <p:txBody>
          <a:bodyPr wrap="square">
            <a:spAutoFit/>
          </a:bodyPr>
          <a:lstStyle/>
          <a:p>
            <a:r>
              <a:rPr lang="en-US" sz="2800" dirty="0"/>
              <a:t>What should the priors be?</a:t>
            </a:r>
          </a:p>
        </p:txBody>
      </p:sp>
      <p:sp>
        <p:nvSpPr>
          <p:cNvPr id="12" name="TextBox 11"/>
          <p:cNvSpPr txBox="1"/>
          <p:nvPr/>
        </p:nvSpPr>
        <p:spPr>
          <a:xfrm>
            <a:off x="393701" y="4459832"/>
            <a:ext cx="5918200" cy="2273300"/>
          </a:xfrm>
          <a:prstGeom prst="rect">
            <a:avLst/>
          </a:prstGeom>
          <a:noFill/>
        </p:spPr>
        <p:txBody>
          <a:bodyPr wrap="square" lIns="0" tIns="0" rIns="0" bIns="0" anchor="ctr">
            <a:spAutoFit/>
          </a:bodyPr>
          <a:lstStyle/>
          <a:p>
            <a:r>
              <a:rPr sz="2600" b="0">
                <a:latin typeface="Cambria"/>
              </a:rPr>
              <a:t>y</a:t>
            </a:r>
            <a:r>
              <a:rPr sz="2600" b="0" baseline="-25000">
                <a:latin typeface="Cambria"/>
              </a:rPr>
              <a:t>i</a:t>
            </a:r>
            <a:r>
              <a:rPr sz="2600" b="0">
                <a:latin typeface="Cambria"/>
              </a:rPr>
              <a:t> | z</a:t>
            </a:r>
            <a:r>
              <a:rPr sz="2600" b="0" baseline="-25000">
                <a:latin typeface="Cambria"/>
              </a:rPr>
              <a:t>i</a:t>
            </a:r>
            <a:r>
              <a:rPr sz="2600" b="0">
                <a:latin typeface="Cambria"/>
              </a:rPr>
              <a:t> ~ Bernoulli(p</a:t>
            </a:r>
            <a:r>
              <a:rPr sz="2600" b="0" baseline="-25000">
                <a:latin typeface="Cambria"/>
              </a:rPr>
              <a:t>i</a:t>
            </a:r>
            <a:r>
              <a:rPr sz="2600" b="0">
                <a:latin typeface="Cambria"/>
              </a:rPr>
              <a:t> · z</a:t>
            </a:r>
            <a:r>
              <a:rPr sz="2600" b="0" baseline="-25000">
                <a:latin typeface="Cambria"/>
              </a:rPr>
              <a:t>i</a:t>
            </a:r>
            <a:r>
              <a:rPr sz="2600" b="0">
                <a:latin typeface="Cambria"/>
              </a:rPr>
              <a:t>)</a:t>
            </a:r>
          </a:p>
          <a:p>
            <a:r>
              <a:rPr sz="2600" b="0">
                <a:latin typeface="Cambria"/>
              </a:rPr>
              <a:t>z</a:t>
            </a:r>
            <a:r>
              <a:rPr sz="2600" b="0" baseline="-25000">
                <a:latin typeface="Cambria"/>
              </a:rPr>
              <a:t>i</a:t>
            </a:r>
            <a:r>
              <a:rPr sz="2600" b="0">
                <a:latin typeface="Cambria"/>
              </a:rPr>
              <a:t> ~ Bernoulli(ψ</a:t>
            </a:r>
            <a:r>
              <a:rPr sz="2600" b="0" baseline="-25000">
                <a:latin typeface="Cambria"/>
              </a:rPr>
              <a:t>i</a:t>
            </a:r>
            <a:r>
              <a:rPr sz="2600" b="0">
                <a:latin typeface="Cambria"/>
              </a:rPr>
              <a:t>)</a:t>
            </a:r>
          </a:p>
          <a:p>
            <a:r>
              <a:rPr sz="2600" b="0">
                <a:latin typeface="Cambria"/>
              </a:rPr>
              <a:t>logit(p</a:t>
            </a:r>
            <a:r>
              <a:rPr sz="2600" b="0" baseline="-25000">
                <a:latin typeface="Cambria"/>
              </a:rPr>
              <a:t>i</a:t>
            </a:r>
            <a:r>
              <a:rPr sz="2600" b="0">
                <a:latin typeface="Cambria"/>
              </a:rPr>
              <a:t>) = α</a:t>
            </a:r>
            <a:r>
              <a:rPr sz="2600" b="0" baseline="-25000">
                <a:latin typeface="Cambria"/>
              </a:rPr>
              <a:t>0</a:t>
            </a:r>
            <a:r>
              <a:rPr sz="2600" b="0">
                <a:latin typeface="Cambria"/>
              </a:rPr>
              <a:t> + α</a:t>
            </a:r>
            <a:r>
              <a:rPr sz="2600" b="0" baseline="-25000">
                <a:latin typeface="Cambria"/>
              </a:rPr>
              <a:t>1</a:t>
            </a:r>
            <a:r>
              <a:rPr sz="2600" b="0">
                <a:latin typeface="Cambria"/>
              </a:rPr>
              <a:t> · covariate</a:t>
            </a:r>
            <a:r>
              <a:rPr sz="2600" b="0" baseline="-25000">
                <a:latin typeface="Cambria"/>
              </a:rPr>
              <a:t>1</a:t>
            </a:r>
          </a:p>
          <a:p>
            <a:r>
              <a:rPr sz="2600" b="0">
                <a:latin typeface="Cambria"/>
              </a:rPr>
              <a:t>logit(ψ</a:t>
            </a:r>
            <a:r>
              <a:rPr sz="2600" b="0" baseline="-25000">
                <a:latin typeface="Cambria"/>
              </a:rPr>
              <a:t>i</a:t>
            </a:r>
            <a:r>
              <a:rPr sz="2600" b="0">
                <a:latin typeface="Cambria"/>
              </a:rPr>
              <a:t>) = β</a:t>
            </a:r>
            <a:r>
              <a:rPr sz="2600" b="0" baseline="-25000">
                <a:latin typeface="Cambria"/>
              </a:rPr>
              <a:t>0</a:t>
            </a:r>
            <a:r>
              <a:rPr sz="2600" b="0">
                <a:latin typeface="Cambria"/>
              </a:rPr>
              <a:t> + β</a:t>
            </a:r>
            <a:r>
              <a:rPr sz="2600" b="0" baseline="-25000">
                <a:latin typeface="Cambria"/>
              </a:rPr>
              <a:t>1</a:t>
            </a:r>
            <a:r>
              <a:rPr sz="2600" b="0">
                <a:latin typeface="Cambria"/>
              </a:rPr>
              <a:t> · covariate</a:t>
            </a:r>
            <a:r>
              <a:rPr sz="2600" b="0" baseline="-25000">
                <a:latin typeface="Cambria"/>
              </a:rPr>
              <a:t>1</a:t>
            </a:r>
          </a:p>
        </p:txBody>
      </p:sp>
    </p:spTree>
    <p:extLst>
      <p:ext uri="{BB962C8B-B14F-4D97-AF65-F5344CB8AC3E}">
        <p14:creationId xmlns:p14="http://schemas.microsoft.com/office/powerpoint/2010/main" val="20953532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Choosing reasonable flat priors on logit intercept.' Four panels: a normal(0, var=10000) prior on logit(p) gives a U-shaped bathtub distribution of p (mass at 0 and 1), while normal(0, var=2.7) gives a roughly uniform p." title="Slide 'Choosing reasonable flat priors on logit intercept.' Four panels: a norma"/>
          <p:cNvPicPr>
            <a:picLocks noChangeAspect="1"/>
          </p:cNvPicPr>
          <p:nvPr/>
        </p:nvPicPr>
        <p:blipFill rotWithShape="1">
          <a:blip r:embed="rId2">
            <a:extLst>
              <a:ext uri="{28A0092B-C50C-407E-A947-70E740481C1C}">
                <a14:useLocalDpi xmlns:a14="http://schemas.microsoft.com/office/drawing/2010/main" val="0"/>
              </a:ext>
            </a:extLst>
          </a:blip>
          <a:srcRect t="4265" b="5147"/>
          <a:stretch/>
        </p:blipFill>
        <p:spPr>
          <a:xfrm>
            <a:off x="1219744" y="-38100"/>
            <a:ext cx="9369879" cy="6360160"/>
          </a:xfrm>
          <a:prstGeom prst="rect">
            <a:avLst/>
          </a:prstGeom>
        </p:spPr>
      </p:pic>
      <p:sp>
        <p:nvSpPr>
          <p:cNvPr id="4" name="TextBox 3">
            <a:extLst>
              <a:ext uri="{FF2B5EF4-FFF2-40B4-BE49-F238E27FC236}">
                <a16:creationId xmlns:a16="http://schemas.microsoft.com/office/drawing/2014/main" id="{A9995C0D-21DE-CCE1-2B4D-6900AE05F627}"/>
              </a:ext>
            </a:extLst>
          </p:cNvPr>
          <p:cNvSpPr txBox="1"/>
          <p:nvPr/>
        </p:nvSpPr>
        <p:spPr>
          <a:xfrm>
            <a:off x="170633" y="6036994"/>
            <a:ext cx="11468100" cy="646331"/>
          </a:xfrm>
          <a:prstGeom prst="rect">
            <a:avLst/>
          </a:prstGeom>
          <a:noFill/>
        </p:spPr>
        <p:txBody>
          <a:bodyPr wrap="square">
            <a:spAutoFit/>
          </a:bodyPr>
          <a:lstStyle/>
          <a:p>
            <a:r>
              <a:rPr lang="en-US" dirty="0"/>
              <a:t>An implied Uniform(0,1) prior for </a:t>
            </a:r>
            <a:r>
              <a:rPr lang="el-GR" i="1" dirty="0"/>
              <a:t>ψ</a:t>
            </a:r>
            <a:r>
              <a:rPr lang="el-GR" dirty="0"/>
              <a:t> </a:t>
            </a:r>
            <a:r>
              <a:rPr lang="en-US" dirty="0"/>
              <a:t>is a Logistic distribution prior for </a:t>
            </a:r>
            <a:r>
              <a:rPr lang="en-US" i="1" dirty="0"/>
              <a:t>intercept</a:t>
            </a:r>
            <a:r>
              <a:rPr lang="el-GR" dirty="0"/>
              <a:t> </a:t>
            </a:r>
            <a:r>
              <a:rPr lang="en-US" dirty="0"/>
              <a:t>centered at 0 with scale parameter 1 </a:t>
            </a:r>
          </a:p>
          <a:p>
            <a:pPr algn="ctr"/>
            <a:r>
              <a:rPr lang="en-US" dirty="0"/>
              <a:t>Logistic(</a:t>
            </a:r>
            <a:r>
              <a:rPr lang="el-GR" dirty="0"/>
              <a:t>μ = 0, σ = 1) </a:t>
            </a:r>
            <a:endParaRPr lang="en-US" dirty="0"/>
          </a:p>
        </p:txBody>
      </p:sp>
    </p:spTree>
    <p:extLst>
      <p:ext uri="{BB962C8B-B14F-4D97-AF65-F5344CB8AC3E}">
        <p14:creationId xmlns:p14="http://schemas.microsoft.com/office/powerpoint/2010/main" val="346143076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386013" y="141377"/>
            <a:ext cx="8798673" cy="646331"/>
          </a:xfrm>
          <a:prstGeom prst="rect">
            <a:avLst/>
          </a:prstGeom>
          <a:noFill/>
        </p:spPr>
        <p:txBody>
          <a:bodyPr wrap="square" rtlCol="0">
            <a:spAutoFit/>
          </a:bodyPr>
          <a:lstStyle/>
          <a:p>
            <a:r>
              <a:rPr lang="en-US" sz="3600"/>
              <a:t>DYNAMIC OCCUPANCY MODELING </a:t>
            </a:r>
            <a:r>
              <a:rPr lang="en-US" sz="3600" dirty="0"/>
              <a:t>LAB</a:t>
            </a:r>
          </a:p>
        </p:txBody>
      </p:sp>
      <p:pic>
        <p:nvPicPr>
          <p:cNvPr id="5122" name="Picture 2" descr="Diagram of dynamic occupancy transitions from year t-1 to year t between states z=0 (absent) and z=1 (present), with rates: colonization gamma, persistence phi, and complements 1-gamma and 1-phi." title="Diagram of dynamic occupancy transitions from year t-1 to year t between states "/>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1836" y="1377819"/>
            <a:ext cx="5381625" cy="42609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169560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85763" y="34090"/>
            <a:ext cx="11806237" cy="1077218"/>
          </a:xfrm>
          <a:prstGeom prst="rect">
            <a:avLst/>
          </a:prstGeom>
          <a:noFill/>
        </p:spPr>
        <p:txBody>
          <a:bodyPr wrap="square" rtlCol="0">
            <a:spAutoFit/>
          </a:bodyPr>
          <a:lstStyle/>
          <a:p>
            <a:pPr algn="ctr"/>
            <a:r>
              <a:rPr lang="en-US" sz="4000" b="1" dirty="0"/>
              <a:t>N-mixture Models</a:t>
            </a:r>
          </a:p>
          <a:p>
            <a:pPr algn="ctr"/>
            <a:r>
              <a:rPr lang="en-US" sz="2400" b="1" dirty="0"/>
              <a:t>Separating Process and Observation Error</a:t>
            </a:r>
          </a:p>
        </p:txBody>
      </p:sp>
      <p:sp>
        <p:nvSpPr>
          <p:cNvPr id="4" name="TextBox 3"/>
          <p:cNvSpPr txBox="1"/>
          <p:nvPr/>
        </p:nvSpPr>
        <p:spPr>
          <a:xfrm>
            <a:off x="576027" y="1252010"/>
            <a:ext cx="11039945" cy="830997"/>
          </a:xfrm>
          <a:prstGeom prst="rect">
            <a:avLst/>
          </a:prstGeom>
          <a:noFill/>
        </p:spPr>
        <p:txBody>
          <a:bodyPr wrap="none" rtlCol="0">
            <a:spAutoFit/>
          </a:bodyPr>
          <a:lstStyle/>
          <a:p>
            <a:pPr marL="285750" indent="-285750">
              <a:buFont typeface="Arial" charset="0"/>
              <a:buChar char="•"/>
            </a:pPr>
            <a:r>
              <a:rPr lang="en-US" sz="2400" dirty="0"/>
              <a:t>Imperfect detection is also a problem when estimating </a:t>
            </a:r>
            <a:r>
              <a:rPr lang="en-US" sz="2400" b="1" u="sng" dirty="0"/>
              <a:t>abundance</a:t>
            </a:r>
          </a:p>
          <a:p>
            <a:pPr marL="285750" indent="-285750">
              <a:buFont typeface="Arial" charset="0"/>
              <a:buChar char="•"/>
            </a:pPr>
            <a:r>
              <a:rPr lang="en-US" sz="2400" dirty="0"/>
              <a:t>N-mixture models can account for imperfect detection of individuals within a species</a:t>
            </a:r>
          </a:p>
        </p:txBody>
      </p:sp>
      <p:sp>
        <p:nvSpPr>
          <p:cNvPr id="7" name="TextBox 6"/>
          <p:cNvSpPr txBox="1"/>
          <p:nvPr/>
        </p:nvSpPr>
        <p:spPr>
          <a:xfrm>
            <a:off x="700088" y="4774992"/>
            <a:ext cx="10128863" cy="954107"/>
          </a:xfrm>
          <a:prstGeom prst="rect">
            <a:avLst/>
          </a:prstGeom>
          <a:noFill/>
        </p:spPr>
        <p:txBody>
          <a:bodyPr wrap="none" rtlCol="0">
            <a:spAutoFit/>
          </a:bodyPr>
          <a:lstStyle/>
          <a:p>
            <a:pPr marL="514350" indent="-514350">
              <a:buFont typeface="+mj-lt"/>
              <a:buAutoNum type="arabicPeriod"/>
            </a:pPr>
            <a:r>
              <a:rPr lang="en-US" sz="2800" dirty="0"/>
              <a:t>What should the prior distributions be?</a:t>
            </a:r>
          </a:p>
          <a:p>
            <a:pPr marL="514350" indent="-514350">
              <a:buFont typeface="+mj-lt"/>
              <a:buAutoNum type="arabicPeriod"/>
            </a:pPr>
            <a:r>
              <a:rPr lang="en-US" sz="2800" dirty="0"/>
              <a:t>How should we link these variables to environmental covariates?</a:t>
            </a:r>
          </a:p>
        </p:txBody>
      </p:sp>
      <p:pic>
        <p:nvPicPr>
          <p:cNvPr id="8" name="Picture 7"/>
          <p:cNvPicPr>
            <a:picLocks noChangeAspect="1"/>
          </p:cNvPicPr>
          <p:nvPr/>
        </p:nvPicPr>
        <p:blipFill>
          <a:blip r:embed="rId2"/>
          <a:stretch>
            <a:fillRect/>
          </a:stretch>
        </p:blipFill>
        <p:spPr>
          <a:xfrm>
            <a:off x="0" y="2665077"/>
            <a:ext cx="12192000" cy="1527845"/>
          </a:xfrm>
          <a:prstGeom prst="rect">
            <a:avLst/>
          </a:prstGeom>
        </p:spPr>
      </p:pic>
    </p:spTree>
    <p:extLst>
      <p:ext uri="{BB962C8B-B14F-4D97-AF65-F5344CB8AC3E}">
        <p14:creationId xmlns:p14="http://schemas.microsoft.com/office/powerpoint/2010/main" val="148106360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20532-25B7-C28C-A311-1C861CCCC86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A5B649A-1584-4FE6-C735-4D582A944875}"/>
              </a:ext>
            </a:extLst>
          </p:cNvPr>
          <p:cNvSpPr>
            <a:spLocks noGrp="1"/>
          </p:cNvSpPr>
          <p:nvPr>
            <p:ph type="title"/>
          </p:nvPr>
        </p:nvSpPr>
        <p:spPr>
          <a:xfrm>
            <a:off x="3124200" y="-134145"/>
            <a:ext cx="8102600" cy="1109663"/>
          </a:xfrm>
        </p:spPr>
        <p:txBody>
          <a:bodyPr/>
          <a:lstStyle/>
          <a:p>
            <a:r>
              <a:rPr lang="en-US" dirty="0"/>
              <a:t>Where to go from here</a:t>
            </a:r>
          </a:p>
        </p:txBody>
      </p:sp>
      <p:pic>
        <p:nvPicPr>
          <p:cNvPr id="2050" name="Picture 2" descr="Book cover: 'The Theoretical Biologist's Toolbox: Quantitative Methods for Ecology and Evolutionary Biology' by Marc Mangel." title="Book cover: 'The Theoretical Biologist's Toolbox: Quantitative Methods for Ecolo">
            <a:extLst>
              <a:ext uri="{FF2B5EF4-FFF2-40B4-BE49-F238E27FC236}">
                <a16:creationId xmlns:a16="http://schemas.microsoft.com/office/drawing/2014/main" id="{C42113EA-5EF8-2E4B-0BD3-D09C1425CAD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7976" y="1663700"/>
            <a:ext cx="3631200" cy="5194300"/>
          </a:xfrm>
          <a:prstGeom prst="rect">
            <a:avLst/>
          </a:prstGeom>
          <a:noFill/>
          <a:extLst>
            <a:ext uri="{909E8E84-426E-40DD-AFC4-6F175D3DCCD1}">
              <a14:hiddenFill xmlns:a14="http://schemas.microsoft.com/office/drawing/2010/main">
                <a:solidFill>
                  <a:srgbClr val="FFFFFF"/>
                </a:solidFill>
              </a14:hiddenFill>
            </a:ext>
          </a:extLst>
        </p:spPr>
      </p:pic>
      <p:sp>
        <p:nvSpPr>
          <p:cNvPr id="3" name="Content Placeholder 2">
            <a:extLst>
              <a:ext uri="{FF2B5EF4-FFF2-40B4-BE49-F238E27FC236}">
                <a16:creationId xmlns:a16="http://schemas.microsoft.com/office/drawing/2014/main" id="{2B3C5935-F187-33FD-FACC-041F023D952C}"/>
              </a:ext>
            </a:extLst>
          </p:cNvPr>
          <p:cNvSpPr>
            <a:spLocks noGrp="1"/>
          </p:cNvSpPr>
          <p:nvPr>
            <p:ph idx="1"/>
          </p:nvPr>
        </p:nvSpPr>
        <p:spPr>
          <a:xfrm>
            <a:off x="4281970" y="1253331"/>
            <a:ext cx="6239912" cy="4351338"/>
          </a:xfrm>
        </p:spPr>
        <p:txBody>
          <a:bodyPr/>
          <a:lstStyle/>
          <a:p>
            <a:r>
              <a:rPr lang="en-US" dirty="0"/>
              <a:t>If you have strong quantitative skills and want to become a master</a:t>
            </a:r>
          </a:p>
          <a:p>
            <a:endParaRPr lang="en-US" dirty="0"/>
          </a:p>
          <a:p>
            <a:r>
              <a:rPr lang="en-US" dirty="0"/>
              <a:t>Covers a diverse array of topics</a:t>
            </a:r>
          </a:p>
        </p:txBody>
      </p:sp>
      <p:pic>
        <p:nvPicPr>
          <p:cNvPr id="2052" name="Picture 4" descr="Book cover: 'The Ecological Detective: Confronting Models with Data' by Ray Hilborn and Marc Mangel, Monographs in Population Biology 28." title="Book cover: 'The Ecological Detective: Confronting Models with Data' by Ray Hilb">
            <a:extLst>
              <a:ext uri="{FF2B5EF4-FFF2-40B4-BE49-F238E27FC236}">
                <a16:creationId xmlns:a16="http://schemas.microsoft.com/office/drawing/2014/main" id="{9B99AB1B-BDFA-F367-8466-42476992CF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11207" y="2720974"/>
            <a:ext cx="2680793" cy="41370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1604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614" y="0"/>
            <a:ext cx="10515600" cy="1325563"/>
          </a:xfrm>
        </p:spPr>
        <p:txBody>
          <a:bodyPr/>
          <a:lstStyle/>
          <a:p>
            <a:r>
              <a:rPr lang="en-US"/>
              <a:t>This course is just a </a:t>
            </a:r>
            <a:r>
              <a:rPr lang="en-US" dirty="0"/>
              <a:t>jumping off point</a:t>
            </a:r>
          </a:p>
        </p:txBody>
      </p:sp>
      <p:sp>
        <p:nvSpPr>
          <p:cNvPr id="3" name="Content Placeholder 2"/>
          <p:cNvSpPr>
            <a:spLocks noGrp="1"/>
          </p:cNvSpPr>
          <p:nvPr>
            <p:ph idx="1"/>
          </p:nvPr>
        </p:nvSpPr>
        <p:spPr>
          <a:xfrm>
            <a:off x="90614" y="1453184"/>
            <a:ext cx="10515600" cy="4351338"/>
          </a:xfrm>
        </p:spPr>
        <p:txBody>
          <a:bodyPr/>
          <a:lstStyle/>
          <a:p>
            <a:r>
              <a:rPr lang="en-US" dirty="0"/>
              <a:t>Train yourself by reading books.</a:t>
            </a:r>
          </a:p>
          <a:p>
            <a:r>
              <a:rPr lang="en-US" dirty="0"/>
              <a:t>Consider pursuing side project using methods you want to learn</a:t>
            </a:r>
          </a:p>
          <a:p>
            <a:r>
              <a:rPr lang="en-US" dirty="0"/>
              <a:t>Consider attending weekly math/stats seminars</a:t>
            </a:r>
          </a:p>
        </p:txBody>
      </p:sp>
      <p:pic>
        <p:nvPicPr>
          <p:cNvPr id="1026" name="Picture 2" descr="Book cover: 'The Ecological Detective: Confronting Models with Data' by Ray Hilborn and Marc Mangel, Monographs in Population Biology 28." title="Book cover: 'The Ecological Detective: Confronting Models with Data' by Ray Hil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1760" y="3228073"/>
            <a:ext cx="2137647" cy="329224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ook cover: 'Ecological Models and Data in R' by Benjamin M. Bolker, showing a fish on coral." title="Book cover: 'Ecological Models and Data in R' by Benjamin M. Bolker, showing a f"/>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75164" y="3309711"/>
            <a:ext cx="2219745" cy="3128963"/>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Book cover: 'The Theoretical Biologist's Toolbox: Quantitative Methods for Ecology and Evolutionary Biology' by Marc Mangel." title="Book cover: 'The Theoretical Biologist's Toolbox: Quantitative Methods for Ecolo"/>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84497" y="3309711"/>
            <a:ext cx="2305910" cy="326888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ook cover: 'Applied Hierarchical Modeling in Ecology' Volume 1, by Marc Kery and J. Andrew Royle, with a green dragonfly." title="Book cover: 'Applied Hierarchical Modeling in Ecology' Volume 1, by Marc Kery an"/>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57280" y="168436"/>
            <a:ext cx="2284385" cy="2813282"/>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Book cover: 'Applied Hierarchical Modeling in Ecology' Volume 2, Dynamic and Advanced Models, by Marc Kery and J. Andrew Royle, with a red dragonfly." title="Book cover: 'Applied Hierarchical Modeling in Ecology' Volume 2, Dynamic and Adv"/>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751653" y="3479908"/>
            <a:ext cx="2290012" cy="2813282"/>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descr="Book cover: 'Bayesian Models: A Statistical Primer for Ecologists' by N. Thompson Hobbs and Mevin B. Hooten." title="Book cover: 'Bayesian Models: A Statistical Primer for Ecologists' by N. Thompso"/>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35403" y="3326099"/>
            <a:ext cx="2036350" cy="32361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70609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β0, β1, σ | y]  ∝  ∏i=1N normal(yi | g(β0, β1, xi), σ²)&#13;&#10;        × normal(β0 | 0, 1000) normal(β1 | 0, 1000)&#13;&#10;        × uniform(σ | 0, 100)&#13;&#10;g(β0, β1, xi)  =  β0 + β1 xi&#13;&#10;&#10;b0 ~ dnorm(0, .001)&#13;&#10;b1 ~ dnorm(0, .001)&#13;&#10;sigma ~ dunif(0, 100)&#13;&#10;tau &lt;- 1/sigma^2&#13;&#10;for (i in 1:length(y)){&#13;&#10;  mu[i] &lt;- b0 + b1 * x[i]&#13;&#10;  y[i] ~ dnorm(mu[i], tau)&#13;&#10;}&#13;&#10;"/>
          <p:cNvPicPr>
            <a:picLocks noChangeAspect="1"/>
          </p:cNvPicPr>
          <p:nvPr/>
        </p:nvPicPr>
        <p:blipFill rotWithShape="1">
          <a:blip r:embed="rId2">
            <a:extLst>
              <a:ext uri="{28A0092B-C50C-407E-A947-70E740481C1C}">
                <a14:useLocalDpi xmlns:a14="http://schemas.microsoft.com/office/drawing/2010/main" val="0"/>
              </a:ext>
            </a:extLst>
          </a:blip>
          <a:srcRect t="5441" b="5734"/>
          <a:stretch/>
        </p:blipFill>
        <p:spPr>
          <a:xfrm>
            <a:off x="1836117" y="162560"/>
            <a:ext cx="9403383" cy="6258560"/>
          </a:xfrm>
          <a:prstGeom prst="rect">
            <a:avLst/>
          </a:prstGeom>
        </p:spPr>
      </p:pic>
    </p:spTree>
    <p:extLst>
      <p:ext uri="{BB962C8B-B14F-4D97-AF65-F5344CB8AC3E}">
        <p14:creationId xmlns:p14="http://schemas.microsoft.com/office/powerpoint/2010/main" val="33775283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lide titled 'Nonlinear regression'; the embedded figure did not render, only a citation to Bolker 2008, Ecological Models and Data in R." title="Slide titled 'Nonlinear regression'; the embedded figure did not render, only a "/>
          <p:cNvPicPr>
            <a:picLocks noChangeAspect="1"/>
          </p:cNvPicPr>
          <p:nvPr/>
        </p:nvPicPr>
        <p:blipFill rotWithShape="1">
          <a:blip r:embed="rId2">
            <a:extLst>
              <a:ext uri="{28A0092B-C50C-407E-A947-70E740481C1C}">
                <a14:useLocalDpi xmlns:a14="http://schemas.microsoft.com/office/drawing/2010/main" val="0"/>
              </a:ext>
            </a:extLst>
          </a:blip>
          <a:srcRect t="12934" b="26412"/>
          <a:stretch/>
        </p:blipFill>
        <p:spPr>
          <a:xfrm>
            <a:off x="529906" y="1729009"/>
            <a:ext cx="11222353" cy="5100419"/>
          </a:xfrm>
          <a:prstGeom prst="rect">
            <a:avLst/>
          </a:prstGeom>
        </p:spPr>
      </p:pic>
      <p:sp>
        <p:nvSpPr>
          <p:cNvPr id="3" name="TextBox 2"/>
          <p:cNvSpPr txBox="1"/>
          <p:nvPr/>
        </p:nvSpPr>
        <p:spPr>
          <a:xfrm>
            <a:off x="385763" y="34090"/>
            <a:ext cx="11806237" cy="1631216"/>
          </a:xfrm>
          <a:prstGeom prst="rect">
            <a:avLst/>
          </a:prstGeom>
          <a:noFill/>
        </p:spPr>
        <p:txBody>
          <a:bodyPr wrap="square" rtlCol="0">
            <a:spAutoFit/>
          </a:bodyPr>
          <a:lstStyle/>
          <a:p>
            <a:pPr algn="ctr"/>
            <a:r>
              <a:rPr lang="en-US" sz="4000" b="1" dirty="0"/>
              <a:t>Unlike with lm() and </a:t>
            </a:r>
            <a:r>
              <a:rPr lang="en-US" sz="4000" b="1" dirty="0" err="1"/>
              <a:t>glm</a:t>
            </a:r>
            <a:r>
              <a:rPr lang="en-US" sz="4000" b="1" dirty="0"/>
              <a:t>()</a:t>
            </a:r>
          </a:p>
          <a:p>
            <a:pPr algn="ctr"/>
            <a:r>
              <a:rPr lang="en-US" sz="4000" b="1" dirty="0"/>
              <a:t>this easily extends to nonlinear functional forms</a:t>
            </a:r>
          </a:p>
          <a:p>
            <a:pPr algn="ctr"/>
            <a:r>
              <a:rPr lang="en-US" sz="2000" b="1" dirty="0"/>
              <a:t>(e.g. Spawner-Recruit Lab)</a:t>
            </a:r>
          </a:p>
        </p:txBody>
      </p:sp>
    </p:spTree>
    <p:extLst>
      <p:ext uri="{BB962C8B-B14F-4D97-AF65-F5344CB8AC3E}">
        <p14:creationId xmlns:p14="http://schemas.microsoft.com/office/powerpoint/2010/main" val="3302564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65689" y="-19047"/>
            <a:ext cx="7281609" cy="1200329"/>
          </a:xfrm>
          <a:prstGeom prst="rect">
            <a:avLst/>
          </a:prstGeom>
          <a:noFill/>
        </p:spPr>
        <p:txBody>
          <a:bodyPr wrap="none" rtlCol="0">
            <a:spAutoFit/>
          </a:bodyPr>
          <a:lstStyle/>
          <a:p>
            <a:r>
              <a:rPr lang="en-US" sz="4000" b="1" dirty="0"/>
              <a:t>Spawner-Recruit Lab</a:t>
            </a:r>
          </a:p>
          <a:p>
            <a:r>
              <a:rPr lang="en-US" sz="3200" b="1" dirty="0"/>
              <a:t>Another Example with Derived Quantities</a:t>
            </a:r>
          </a:p>
        </p:txBody>
      </p:sp>
      <p:sp>
        <p:nvSpPr>
          <p:cNvPr id="4" name="TextBox 3"/>
          <p:cNvSpPr txBox="1"/>
          <p:nvPr/>
        </p:nvSpPr>
        <p:spPr>
          <a:xfrm>
            <a:off x="0" y="1147499"/>
            <a:ext cx="12192000" cy="1477328"/>
          </a:xfrm>
          <a:prstGeom prst="rect">
            <a:avLst/>
          </a:prstGeom>
          <a:noFill/>
        </p:spPr>
        <p:txBody>
          <a:bodyPr wrap="square" rtlCol="0">
            <a:spAutoFit/>
          </a:bodyPr>
          <a:lstStyle/>
          <a:p>
            <a:pPr marL="285750" indent="-285750">
              <a:buFont typeface="Arial" charset="0"/>
              <a:buChar char="•"/>
            </a:pPr>
            <a:r>
              <a:rPr lang="en-US" sz="2400" dirty="0"/>
              <a:t>Spawner-recruit problem. </a:t>
            </a:r>
            <a:r>
              <a:rPr lang="en-US" sz="2200" dirty="0"/>
              <a:t>We want to estimate </a:t>
            </a:r>
          </a:p>
          <a:p>
            <a:pPr marL="914400" lvl="1" indent="-457200">
              <a:buFont typeface="+mj-lt"/>
              <a:buAutoNum type="arabicPeriod"/>
            </a:pPr>
            <a:r>
              <a:rPr lang="en-US" sz="2200" dirty="0"/>
              <a:t>equilibrium number of </a:t>
            </a:r>
            <a:r>
              <a:rPr lang="en-US" sz="2200" dirty="0" err="1"/>
              <a:t>spawners</a:t>
            </a:r>
            <a:r>
              <a:rPr lang="en-US" sz="2200" dirty="0"/>
              <a:t> without harvest, </a:t>
            </a:r>
            <a:r>
              <a:rPr lang="en-US" sz="2200" dirty="0" err="1"/>
              <a:t>Neq</a:t>
            </a:r>
            <a:endParaRPr lang="en-US" sz="2200" dirty="0"/>
          </a:p>
          <a:p>
            <a:pPr marL="914400" lvl="1" indent="-457200">
              <a:buFont typeface="+mj-lt"/>
              <a:buAutoNum type="arabicPeriod"/>
            </a:pPr>
            <a:r>
              <a:rPr lang="en-US" sz="2200" dirty="0" err="1"/>
              <a:t>Spawners</a:t>
            </a:r>
            <a:r>
              <a:rPr lang="en-US" sz="2200" dirty="0"/>
              <a:t> that maximize sustained yield</a:t>
            </a:r>
          </a:p>
          <a:p>
            <a:pPr marL="914400" lvl="1" indent="-457200">
              <a:buFont typeface="+mj-lt"/>
              <a:buAutoNum type="arabicPeriod"/>
            </a:pPr>
            <a:r>
              <a:rPr lang="en-US" sz="2200" dirty="0"/>
              <a:t>The MSY harvest</a:t>
            </a:r>
          </a:p>
        </p:txBody>
      </p:sp>
      <p:pic>
        <p:nvPicPr>
          <p:cNvPr id="7" name="Picture 6" descr="Scatterplot of Recruits versus Spawners with a curved black Beverton-Holt fit that saturates near 4000-4500 recruits, and a blue 1:1 replacement line." title="Scatterplot of Recruits versus Spawners with a curved black Beverton-Holt fit th"/>
          <p:cNvPicPr>
            <a:picLocks noChangeAspect="1"/>
          </p:cNvPicPr>
          <p:nvPr/>
        </p:nvPicPr>
        <p:blipFill rotWithShape="1">
          <a:blip r:embed="rId3"/>
          <a:srcRect l="2394" t="8144" r="5599" b="4100"/>
          <a:stretch/>
        </p:blipFill>
        <p:spPr>
          <a:xfrm>
            <a:off x="5657855" y="1947718"/>
            <a:ext cx="6286501" cy="4892696"/>
          </a:xfrm>
          <a:prstGeom prst="rect">
            <a:avLst/>
          </a:prstGeom>
        </p:spPr>
      </p:pic>
      <p:cxnSp>
        <p:nvCxnSpPr>
          <p:cNvPr id="10" name="Straight Arrow Connector 9"/>
          <p:cNvCxnSpPr/>
          <p:nvPr/>
        </p:nvCxnSpPr>
        <p:spPr>
          <a:xfrm flipH="1" flipV="1">
            <a:off x="9429756" y="3911478"/>
            <a:ext cx="14183" cy="1971673"/>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9090316" y="5421486"/>
            <a:ext cx="707245" cy="461665"/>
          </a:xfrm>
          <a:prstGeom prst="rect">
            <a:avLst/>
          </a:prstGeom>
          <a:noFill/>
        </p:spPr>
        <p:txBody>
          <a:bodyPr wrap="none" rtlCol="0">
            <a:spAutoFit/>
          </a:bodyPr>
          <a:lstStyle/>
          <a:p>
            <a:r>
              <a:rPr lang="en-US" sz="2400" b="1"/>
              <a:t>Neq</a:t>
            </a:r>
            <a:endParaRPr lang="en-US" sz="2400" b="1" dirty="0"/>
          </a:p>
        </p:txBody>
      </p:sp>
      <p:cxnSp>
        <p:nvCxnSpPr>
          <p:cNvPr id="15" name="Straight Arrow Connector 14"/>
          <p:cNvCxnSpPr/>
          <p:nvPr/>
        </p:nvCxnSpPr>
        <p:spPr>
          <a:xfrm flipH="1" flipV="1">
            <a:off x="7447751" y="4539952"/>
            <a:ext cx="9493" cy="1216995"/>
          </a:xfrm>
          <a:prstGeom prst="straightConnector1">
            <a:avLst/>
          </a:prstGeom>
          <a:ln w="28575">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146400" y="5502442"/>
            <a:ext cx="845296" cy="461665"/>
          </a:xfrm>
          <a:prstGeom prst="rect">
            <a:avLst/>
          </a:prstGeom>
          <a:noFill/>
        </p:spPr>
        <p:txBody>
          <a:bodyPr wrap="none" rtlCol="0">
            <a:spAutoFit/>
          </a:bodyPr>
          <a:lstStyle/>
          <a:p>
            <a:r>
              <a:rPr lang="en-US" sz="2400" b="1" dirty="0" err="1"/>
              <a:t>Smsy</a:t>
            </a:r>
            <a:endParaRPr lang="en-US" sz="2400" b="1" dirty="0"/>
          </a:p>
        </p:txBody>
      </p:sp>
      <p:sp>
        <p:nvSpPr>
          <p:cNvPr id="18" name="Right Brace 17"/>
          <p:cNvSpPr/>
          <p:nvPr/>
        </p:nvSpPr>
        <p:spPr>
          <a:xfrm>
            <a:off x="7457244" y="4539952"/>
            <a:ext cx="743787" cy="743124"/>
          </a:xfrm>
          <a:prstGeom prst="rightBrace">
            <a:avLst/>
          </a:prstGeom>
          <a:ln w="25400">
            <a:solidFill>
              <a:schemeClr val="accent2"/>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TextBox 20"/>
          <p:cNvSpPr txBox="1"/>
          <p:nvPr/>
        </p:nvSpPr>
        <p:spPr>
          <a:xfrm>
            <a:off x="8210524" y="4666481"/>
            <a:ext cx="893386" cy="461665"/>
          </a:xfrm>
          <a:prstGeom prst="rect">
            <a:avLst/>
          </a:prstGeom>
          <a:noFill/>
        </p:spPr>
        <p:txBody>
          <a:bodyPr wrap="none" rtlCol="0">
            <a:spAutoFit/>
          </a:bodyPr>
          <a:lstStyle/>
          <a:p>
            <a:r>
              <a:rPr lang="en-US" sz="2400" b="1" dirty="0" err="1"/>
              <a:t>Hmsy</a:t>
            </a:r>
            <a:endParaRPr lang="en-US" sz="2400" b="1" dirty="0"/>
          </a:p>
        </p:txBody>
      </p:sp>
      <p:pic>
        <p:nvPicPr>
          <p:cNvPr id="19" name="Picture 18" descr="R code for derived quantities: Neq &lt;- b*(a-1)/a; Smsy &lt;- b*sqrt(1/a) - b/a; Hmsy &lt;- 1 - sqrt(1/a)." title="R code for derived quantities: Neq &lt;- b*(a-1)/a; Smsy &lt;- b*sqrt(1/a) - b/a; Hmsy"/>
          <p:cNvPicPr>
            <a:picLocks noChangeAspect="1"/>
          </p:cNvPicPr>
          <p:nvPr/>
        </p:nvPicPr>
        <p:blipFill>
          <a:blip r:embed="rId4"/>
          <a:stretch>
            <a:fillRect/>
          </a:stretch>
        </p:blipFill>
        <p:spPr>
          <a:xfrm>
            <a:off x="564871" y="4287760"/>
            <a:ext cx="3654924" cy="1542857"/>
          </a:xfrm>
          <a:prstGeom prst="rect">
            <a:avLst/>
          </a:prstGeom>
        </p:spPr>
      </p:pic>
      <p:sp>
        <p:nvSpPr>
          <p:cNvPr id="23" name="TextBox 22"/>
          <p:cNvSpPr txBox="1"/>
          <p:nvPr/>
        </p:nvSpPr>
        <p:spPr>
          <a:xfrm>
            <a:off x="501739" y="3053660"/>
            <a:ext cx="3341171" cy="954107"/>
          </a:xfrm>
          <a:prstGeom prst="rect">
            <a:avLst/>
          </a:prstGeom>
          <a:noFill/>
        </p:spPr>
        <p:txBody>
          <a:bodyPr wrap="none" rtlCol="0">
            <a:spAutoFit/>
          </a:bodyPr>
          <a:lstStyle/>
          <a:p>
            <a:pPr algn="ctr"/>
            <a:r>
              <a:rPr lang="en-US" sz="2800" u="sng" dirty="0" err="1"/>
              <a:t>Beverton</a:t>
            </a:r>
            <a:r>
              <a:rPr lang="en-US" sz="2800" u="sng" dirty="0"/>
              <a:t>-Holt Model</a:t>
            </a:r>
          </a:p>
          <a:p>
            <a:pPr algn="ctr"/>
            <a:r>
              <a:rPr lang="en-US" sz="2800" dirty="0"/>
              <a:t>R = </a:t>
            </a:r>
            <a:r>
              <a:rPr lang="mr-IN" sz="2800" dirty="0"/>
              <a:t>(</a:t>
            </a:r>
            <a:r>
              <a:rPr lang="mr-IN" sz="2800" dirty="0" err="1"/>
              <a:t>a</a:t>
            </a:r>
            <a:r>
              <a:rPr lang="mr-IN" sz="2800" dirty="0"/>
              <a:t>*</a:t>
            </a:r>
            <a:r>
              <a:rPr lang="en-US" sz="2800" dirty="0"/>
              <a:t>S</a:t>
            </a:r>
            <a:r>
              <a:rPr lang="mr-IN" sz="2800" dirty="0"/>
              <a:t>)/(1+a/</a:t>
            </a:r>
            <a:r>
              <a:rPr lang="mr-IN" sz="2800" dirty="0" err="1"/>
              <a:t>b</a:t>
            </a:r>
            <a:r>
              <a:rPr lang="mr-IN" sz="2800" dirty="0"/>
              <a:t>*</a:t>
            </a:r>
            <a:r>
              <a:rPr lang="en-US" sz="2800" dirty="0"/>
              <a:t>S</a:t>
            </a:r>
            <a:r>
              <a:rPr lang="mr-IN" sz="2800" dirty="0"/>
              <a:t>)</a:t>
            </a:r>
            <a:endParaRPr lang="en-US" sz="2800" dirty="0"/>
          </a:p>
        </p:txBody>
      </p:sp>
      <p:sp>
        <p:nvSpPr>
          <p:cNvPr id="24" name="TextBox 23"/>
          <p:cNvSpPr txBox="1"/>
          <p:nvPr/>
        </p:nvSpPr>
        <p:spPr>
          <a:xfrm>
            <a:off x="270639" y="6110610"/>
            <a:ext cx="4243388" cy="646331"/>
          </a:xfrm>
          <a:prstGeom prst="rect">
            <a:avLst/>
          </a:prstGeom>
          <a:noFill/>
        </p:spPr>
        <p:txBody>
          <a:bodyPr wrap="square" rtlCol="0">
            <a:spAutoFit/>
          </a:bodyPr>
          <a:lstStyle/>
          <a:p>
            <a:r>
              <a:rPr lang="en-US" dirty="0"/>
              <a:t>How would you estimate these with uncertainty in frequentist framework?</a:t>
            </a:r>
          </a:p>
        </p:txBody>
      </p:sp>
    </p:spTree>
    <p:extLst>
      <p:ext uri="{BB962C8B-B14F-4D97-AF65-F5344CB8AC3E}">
        <p14:creationId xmlns:p14="http://schemas.microsoft.com/office/powerpoint/2010/main" val="4884613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able 'You don't have to be normal!' mapping data types to distribution, mean function, and link: continuous/normal (identity), discrete-positive/Poisson (log), 0-or-1/Bernoulli (logit), [0,1]/beta (logit), positive/lognormal and gamma (log)." title="Table 'You don't have to be normal!' mapping data types to distribution, mean fu"/>
          <p:cNvPicPr>
            <a:picLocks noChangeAspect="1"/>
          </p:cNvPicPr>
          <p:nvPr/>
        </p:nvPicPr>
        <p:blipFill rotWithShape="1">
          <a:blip r:embed="rId2">
            <a:extLst>
              <a:ext uri="{28A0092B-C50C-407E-A947-70E740481C1C}">
                <a14:useLocalDpi xmlns:a14="http://schemas.microsoft.com/office/drawing/2010/main" val="0"/>
              </a:ext>
            </a:extLst>
          </a:blip>
          <a:srcRect t="6030" b="5735"/>
          <a:stretch/>
        </p:blipFill>
        <p:spPr>
          <a:xfrm>
            <a:off x="900113" y="86672"/>
            <a:ext cx="10095547" cy="6674742"/>
          </a:xfrm>
          <a:prstGeom prst="rect">
            <a:avLst/>
          </a:prstGeom>
        </p:spPr>
      </p:pic>
      <p:sp>
        <p:nvSpPr>
          <p:cNvPr id="3" name="TextBox 2">
            <a:extLst>
              <a:ext uri="{FF2B5EF4-FFF2-40B4-BE49-F238E27FC236}">
                <a16:creationId xmlns:a16="http://schemas.microsoft.com/office/drawing/2014/main" id="{7DAE66BF-4E39-179B-D76C-A5AC32210850}"/>
              </a:ext>
            </a:extLst>
          </p:cNvPr>
          <p:cNvSpPr txBox="1"/>
          <p:nvPr/>
        </p:nvSpPr>
        <p:spPr>
          <a:xfrm>
            <a:off x="1085222" y="6392082"/>
            <a:ext cx="1038233" cy="369332"/>
          </a:xfrm>
          <a:prstGeom prst="rect">
            <a:avLst/>
          </a:prstGeom>
          <a:noFill/>
        </p:spPr>
        <p:txBody>
          <a:bodyPr wrap="none" rtlCol="0">
            <a:spAutoFit/>
          </a:bodyPr>
          <a:lstStyle/>
          <a:p>
            <a:r>
              <a:rPr lang="en-US" dirty="0"/>
              <a:t>Wrong→</a:t>
            </a:r>
          </a:p>
        </p:txBody>
      </p:sp>
    </p:spTree>
    <p:extLst>
      <p:ext uri="{BB962C8B-B14F-4D97-AF65-F5344CB8AC3E}">
        <p14:creationId xmlns:p14="http://schemas.microsoft.com/office/powerpoint/2010/main" val="539398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β0, β1 | y]  ∝  ∏i=1N Poisson(yi | g(β0, β1, xi))&#13;&#10;        × normal(β0 | 0, 1000) normal(β1 | 0, 1000)&#13;&#10;g(β0, β1, xi)  =  exp(β0 + β1 xi)&#13;&#10;&#10;b0 ~ dnorm(0, .001)&#13;&#10;b1 ~ dnorm(0, .001)&#13;&#10;for(i in 1:length(y)){&#13;&#10;  log(mu[i]) &lt;- b0 + b1 * x[i]&#13;&#10;  y[i] ~ dpois(mu[i])&#13;&#10;}&#13;&#10;or&#13;&#10;mu[i] &lt;- exp(b0 + b1 * x[i])&#13;&#10;y[i] ~ dpois(mu[i])&#13;&#10;"/>
          <p:cNvPicPr>
            <a:picLocks noChangeAspect="1"/>
          </p:cNvPicPr>
          <p:nvPr/>
        </p:nvPicPr>
        <p:blipFill rotWithShape="1">
          <a:blip r:embed="rId2">
            <a:extLst>
              <a:ext uri="{28A0092B-C50C-407E-A947-70E740481C1C}">
                <a14:useLocalDpi xmlns:a14="http://schemas.microsoft.com/office/drawing/2010/main" val="0"/>
              </a:ext>
            </a:extLst>
          </a:blip>
          <a:srcRect t="6030" b="3970"/>
          <a:stretch/>
        </p:blipFill>
        <p:spPr>
          <a:xfrm>
            <a:off x="1979526" y="1134740"/>
            <a:ext cx="8486697" cy="5723260"/>
          </a:xfrm>
          <a:prstGeom prst="rect">
            <a:avLst/>
          </a:prstGeom>
        </p:spPr>
      </p:pic>
      <p:sp>
        <p:nvSpPr>
          <p:cNvPr id="3" name="TextBox 2">
            <a:extLst>
              <a:ext uri="{FF2B5EF4-FFF2-40B4-BE49-F238E27FC236}">
                <a16:creationId xmlns:a16="http://schemas.microsoft.com/office/drawing/2014/main" id="{EF9B8FEE-20E8-D922-C87D-2A8336D544E5}"/>
              </a:ext>
            </a:extLst>
          </p:cNvPr>
          <p:cNvSpPr txBox="1"/>
          <p:nvPr/>
        </p:nvSpPr>
        <p:spPr>
          <a:xfrm>
            <a:off x="2602473" y="0"/>
            <a:ext cx="6609373" cy="954107"/>
          </a:xfrm>
          <a:prstGeom prst="rect">
            <a:avLst/>
          </a:prstGeom>
          <a:noFill/>
        </p:spPr>
        <p:txBody>
          <a:bodyPr wrap="none" rtlCol="0">
            <a:spAutoFit/>
          </a:bodyPr>
          <a:lstStyle/>
          <a:p>
            <a:pPr algn="ctr"/>
            <a:r>
              <a:rPr lang="en-US" sz="2800" b="1" dirty="0"/>
              <a:t>Ant Species Richness:</a:t>
            </a:r>
          </a:p>
          <a:p>
            <a:pPr algn="ctr"/>
            <a:r>
              <a:rPr lang="en-US" sz="2800" b="1" dirty="0"/>
              <a:t>Beware of Vague Priors with Link Functions</a:t>
            </a:r>
          </a:p>
        </p:txBody>
      </p:sp>
    </p:spTree>
    <p:extLst>
      <p:ext uri="{BB962C8B-B14F-4D97-AF65-F5344CB8AC3E}">
        <p14:creationId xmlns:p14="http://schemas.microsoft.com/office/powerpoint/2010/main" val="184419761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37435</TotalTime>
  <Words>724</Words>
  <Application>Microsoft Macintosh PowerPoint</Application>
  <PresentationFormat>Widescreen</PresentationFormat>
  <Paragraphs>89</Paragraphs>
  <Slides>23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23</vt:i4>
      </vt:variant>
    </vt:vector>
  </HeadingPairs>
  <TitlesOfParts>
    <vt:vector size="29" baseType="lpstr">
      <vt:lpstr>Arial</vt:lpstr>
      <vt:lpstr>Calibri</vt:lpstr>
      <vt:lpstr>Calibri Light</vt:lpstr>
      <vt:lpstr>Cambria</vt:lpstr>
      <vt:lpstr>Charter</vt:lpstr>
      <vt:lpstr>Office Theme</vt:lpstr>
      <vt:lpstr>PowerPoint Presentation</vt:lpstr>
      <vt:lpstr>Where to go from here</vt:lpstr>
      <vt:lpstr>Where to go from here</vt:lpstr>
      <vt:lpstr>This course is just a jumping off point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Levi, Taal</dc:creator>
  <cp:lastModifiedBy>Levi, Taal</cp:lastModifiedBy>
  <cp:revision>303</cp:revision>
  <dcterms:created xsi:type="dcterms:W3CDTF">2020-12-11T02:21:57Z</dcterms:created>
  <dcterms:modified xsi:type="dcterms:W3CDTF">2026-07-16T23:30:30Z</dcterms:modified>
</cp:coreProperties>
</file>